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05" r:id="rId3"/>
    <p:sldId id="283" r:id="rId4"/>
    <p:sldId id="258" r:id="rId5"/>
    <p:sldId id="259" r:id="rId6"/>
    <p:sldId id="292" r:id="rId7"/>
    <p:sldId id="291" r:id="rId8"/>
    <p:sldId id="306" r:id="rId9"/>
    <p:sldId id="260" r:id="rId10"/>
    <p:sldId id="261" r:id="rId11"/>
    <p:sldId id="262" r:id="rId12"/>
    <p:sldId id="263" r:id="rId13"/>
    <p:sldId id="299" r:id="rId14"/>
    <p:sldId id="264" r:id="rId15"/>
    <p:sldId id="298" r:id="rId16"/>
    <p:sldId id="265" r:id="rId17"/>
    <p:sldId id="294" r:id="rId18"/>
    <p:sldId id="295" r:id="rId19"/>
    <p:sldId id="266" r:id="rId20"/>
    <p:sldId id="268" r:id="rId21"/>
    <p:sldId id="267" r:id="rId22"/>
    <p:sldId id="269" r:id="rId23"/>
    <p:sldId id="270" r:id="rId24"/>
    <p:sldId id="271" r:id="rId25"/>
    <p:sldId id="272" r:id="rId26"/>
    <p:sldId id="286" r:id="rId27"/>
    <p:sldId id="273" r:id="rId28"/>
    <p:sldId id="274" r:id="rId29"/>
    <p:sldId id="276" r:id="rId30"/>
    <p:sldId id="277" r:id="rId31"/>
    <p:sldId id="279" r:id="rId32"/>
    <p:sldId id="280" r:id="rId33"/>
    <p:sldId id="296" r:id="rId34"/>
    <p:sldId id="281" r:id="rId35"/>
    <p:sldId id="304" r:id="rId36"/>
    <p:sldId id="290" r:id="rId37"/>
    <p:sldId id="297" r:id="rId38"/>
    <p:sldId id="287" r:id="rId39"/>
    <p:sldId id="289" r:id="rId40"/>
    <p:sldId id="307" r:id="rId41"/>
    <p:sldId id="308" r:id="rId42"/>
    <p:sldId id="293" r:id="rId43"/>
    <p:sldId id="282" r:id="rId44"/>
    <p:sldId id="284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C0832-BBA9-4208-8C8C-6B76ED4C596E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D5076EA-32BC-4894-B85C-59C00F37F9E3}">
      <dgm:prSet/>
      <dgm:spPr/>
      <dgm:t>
        <a:bodyPr/>
        <a:lstStyle/>
        <a:p>
          <a:r>
            <a:rPr lang="pl-PL" dirty="0"/>
            <a:t>Działanie krajowego ustawodawcy polegające na całkowitym wyłączeniu konieczności stosowania ustawy Prawo zamówień publicznych w przypadkach określonych w art. 6 ustawy vs. Komunikat Komisji Europejskiej z 1 kwietnia (2020/C 108 I/01)</a:t>
          </a:r>
          <a:endParaRPr lang="en-US" dirty="0"/>
        </a:p>
      </dgm:t>
    </dgm:pt>
    <dgm:pt modelId="{CD457711-2AE4-4ED8-9ED7-93703F247E64}" type="parTrans" cxnId="{3E9123B5-4517-48AB-B049-96CBD0234982}">
      <dgm:prSet/>
      <dgm:spPr/>
      <dgm:t>
        <a:bodyPr/>
        <a:lstStyle/>
        <a:p>
          <a:endParaRPr lang="en-US"/>
        </a:p>
      </dgm:t>
    </dgm:pt>
    <dgm:pt modelId="{C1BA2351-B4D6-4ED3-87AF-B4606ECFDAD1}" type="sibTrans" cxnId="{3E9123B5-4517-48AB-B049-96CBD0234982}">
      <dgm:prSet/>
      <dgm:spPr/>
      <dgm:t>
        <a:bodyPr/>
        <a:lstStyle/>
        <a:p>
          <a:endParaRPr lang="en-US"/>
        </a:p>
      </dgm:t>
    </dgm:pt>
    <dgm:pt modelId="{C8CD4B6A-C88A-4CDA-BB28-CB02B9BBB6AC}">
      <dgm:prSet/>
      <dgm:spPr/>
      <dgm:t>
        <a:bodyPr/>
        <a:lstStyle/>
        <a:p>
          <a:r>
            <a:rPr lang="pl-PL"/>
            <a:t>Epidemia COVID-19 wywołała kryzys zdrowotny, który wymaga zastosowania szybkich i inteligentnych rozwiązań i elastyczności, aby poradzić sobie z ogromnym wzrostem popytu na podobnego rodzaju towary i usługi, w sytuacji gdy niektóre łańcuchy dostaw uległy zakłóceniu</a:t>
          </a:r>
          <a:endParaRPr lang="en-US"/>
        </a:p>
      </dgm:t>
    </dgm:pt>
    <dgm:pt modelId="{B9A2ABBA-284F-401E-AD80-007083B7972C}" type="parTrans" cxnId="{DC6BCF3E-1255-4F08-8B33-269F4B375B2E}">
      <dgm:prSet/>
      <dgm:spPr/>
      <dgm:t>
        <a:bodyPr/>
        <a:lstStyle/>
        <a:p>
          <a:endParaRPr lang="en-US"/>
        </a:p>
      </dgm:t>
    </dgm:pt>
    <dgm:pt modelId="{3C5AEDA3-7123-4BA2-8A21-02F45AD699C3}" type="sibTrans" cxnId="{DC6BCF3E-1255-4F08-8B33-269F4B375B2E}">
      <dgm:prSet/>
      <dgm:spPr/>
      <dgm:t>
        <a:bodyPr/>
        <a:lstStyle/>
        <a:p>
          <a:endParaRPr lang="en-US"/>
        </a:p>
      </dgm:t>
    </dgm:pt>
    <dgm:pt modelId="{3D965A3F-FBA1-4002-ACD7-964EF4BFAF78}">
      <dgm:prSet/>
      <dgm:spPr/>
      <dgm:t>
        <a:bodyPr/>
        <a:lstStyle/>
        <a:p>
          <a:r>
            <a:rPr lang="pl-PL"/>
            <a:t>Zdaniem Komisji nabywcy publiczni mogą opierać się na unijnych ramach dotyczących zamówień publicznych, które zapewniają sposoby i środki umożliwiające sprostanie poważnym sytuacjom kryzysowym, takim jak pandemia COVID-19</a:t>
          </a:r>
          <a:endParaRPr lang="en-US"/>
        </a:p>
      </dgm:t>
    </dgm:pt>
    <dgm:pt modelId="{D10197DF-94F8-43F0-B178-E74D7957190E}" type="parTrans" cxnId="{5FEABA84-F17E-4A77-B91C-CBEADA3564D9}">
      <dgm:prSet/>
      <dgm:spPr/>
      <dgm:t>
        <a:bodyPr/>
        <a:lstStyle/>
        <a:p>
          <a:endParaRPr lang="en-US"/>
        </a:p>
      </dgm:t>
    </dgm:pt>
    <dgm:pt modelId="{560B0820-613C-43B6-A183-E69644ADEEF9}" type="sibTrans" cxnId="{5FEABA84-F17E-4A77-B91C-CBEADA3564D9}">
      <dgm:prSet/>
      <dgm:spPr/>
      <dgm:t>
        <a:bodyPr/>
        <a:lstStyle/>
        <a:p>
          <a:endParaRPr lang="en-US"/>
        </a:p>
      </dgm:t>
    </dgm:pt>
    <dgm:pt modelId="{BE49C743-5D12-4858-9DB4-69CEC8CEE0D9}">
      <dgm:prSet/>
      <dgm:spPr/>
      <dgm:t>
        <a:bodyPr/>
        <a:lstStyle/>
        <a:p>
          <a:r>
            <a:rPr lang="pl-PL"/>
            <a:t>Rolą zamawiających jest zapewnienie dostępności środków ochrony indywidualnej, takich jak maski i rękawice ochronne, wyrobów medycznych, w szczególności respiratorów, oraz innych środków medycznych, jak również zapewnienie funkcjonowania infrastruktury szpitalnej i informatycznej</a:t>
          </a:r>
          <a:endParaRPr lang="en-US"/>
        </a:p>
      </dgm:t>
    </dgm:pt>
    <dgm:pt modelId="{68073DA4-3483-4656-8C08-537B01049C22}" type="parTrans" cxnId="{46B68A16-1C9B-41E8-AC01-0C6C618FD453}">
      <dgm:prSet/>
      <dgm:spPr/>
      <dgm:t>
        <a:bodyPr/>
        <a:lstStyle/>
        <a:p>
          <a:endParaRPr lang="en-US"/>
        </a:p>
      </dgm:t>
    </dgm:pt>
    <dgm:pt modelId="{05264E0A-9680-47C9-B9A3-F58D1780183E}" type="sibTrans" cxnId="{46B68A16-1C9B-41E8-AC01-0C6C618FD453}">
      <dgm:prSet/>
      <dgm:spPr/>
      <dgm:t>
        <a:bodyPr/>
        <a:lstStyle/>
        <a:p>
          <a:endParaRPr lang="en-US"/>
        </a:p>
      </dgm:t>
    </dgm:pt>
    <dgm:pt modelId="{5DAE4915-8211-47B5-8E7F-3EE8864EE13E}" type="pres">
      <dgm:prSet presAssocID="{D0FC0832-BBA9-4208-8C8C-6B76ED4C596E}" presName="outerComposite" presStyleCnt="0">
        <dgm:presLayoutVars>
          <dgm:chMax val="5"/>
          <dgm:dir/>
          <dgm:resizeHandles val="exact"/>
        </dgm:presLayoutVars>
      </dgm:prSet>
      <dgm:spPr/>
    </dgm:pt>
    <dgm:pt modelId="{80CCC713-D9D3-4A44-A701-74AE627B7ABF}" type="pres">
      <dgm:prSet presAssocID="{D0FC0832-BBA9-4208-8C8C-6B76ED4C596E}" presName="dummyMaxCanvas" presStyleCnt="0">
        <dgm:presLayoutVars/>
      </dgm:prSet>
      <dgm:spPr/>
    </dgm:pt>
    <dgm:pt modelId="{43C894C8-2E70-4121-A4C9-20B5F07EC8E3}" type="pres">
      <dgm:prSet presAssocID="{D0FC0832-BBA9-4208-8C8C-6B76ED4C596E}" presName="FourNodes_1" presStyleLbl="node1" presStyleIdx="0" presStyleCnt="4">
        <dgm:presLayoutVars>
          <dgm:bulletEnabled val="1"/>
        </dgm:presLayoutVars>
      </dgm:prSet>
      <dgm:spPr/>
    </dgm:pt>
    <dgm:pt modelId="{BBDB0F1B-DA2C-4D7F-AB36-94809EC520F3}" type="pres">
      <dgm:prSet presAssocID="{D0FC0832-BBA9-4208-8C8C-6B76ED4C596E}" presName="FourNodes_2" presStyleLbl="node1" presStyleIdx="1" presStyleCnt="4">
        <dgm:presLayoutVars>
          <dgm:bulletEnabled val="1"/>
        </dgm:presLayoutVars>
      </dgm:prSet>
      <dgm:spPr/>
    </dgm:pt>
    <dgm:pt modelId="{17C9AA6A-16F2-4609-AD5F-24B874687687}" type="pres">
      <dgm:prSet presAssocID="{D0FC0832-BBA9-4208-8C8C-6B76ED4C596E}" presName="FourNodes_3" presStyleLbl="node1" presStyleIdx="2" presStyleCnt="4">
        <dgm:presLayoutVars>
          <dgm:bulletEnabled val="1"/>
        </dgm:presLayoutVars>
      </dgm:prSet>
      <dgm:spPr/>
    </dgm:pt>
    <dgm:pt modelId="{30D345AB-E3A9-4EDC-A6C1-45FF2460FDEA}" type="pres">
      <dgm:prSet presAssocID="{D0FC0832-BBA9-4208-8C8C-6B76ED4C596E}" presName="FourNodes_4" presStyleLbl="node1" presStyleIdx="3" presStyleCnt="4">
        <dgm:presLayoutVars>
          <dgm:bulletEnabled val="1"/>
        </dgm:presLayoutVars>
      </dgm:prSet>
      <dgm:spPr/>
    </dgm:pt>
    <dgm:pt modelId="{336C8046-97B8-4200-93C6-234A25000F38}" type="pres">
      <dgm:prSet presAssocID="{D0FC0832-BBA9-4208-8C8C-6B76ED4C596E}" presName="FourConn_1-2" presStyleLbl="fgAccFollowNode1" presStyleIdx="0" presStyleCnt="3">
        <dgm:presLayoutVars>
          <dgm:bulletEnabled val="1"/>
        </dgm:presLayoutVars>
      </dgm:prSet>
      <dgm:spPr/>
    </dgm:pt>
    <dgm:pt modelId="{A1A92397-8757-457F-A431-D1A1B07A7CCF}" type="pres">
      <dgm:prSet presAssocID="{D0FC0832-BBA9-4208-8C8C-6B76ED4C596E}" presName="FourConn_2-3" presStyleLbl="fgAccFollowNode1" presStyleIdx="1" presStyleCnt="3">
        <dgm:presLayoutVars>
          <dgm:bulletEnabled val="1"/>
        </dgm:presLayoutVars>
      </dgm:prSet>
      <dgm:spPr/>
    </dgm:pt>
    <dgm:pt modelId="{EB134EE8-2D5D-4696-A480-892CDFE6ECA4}" type="pres">
      <dgm:prSet presAssocID="{D0FC0832-BBA9-4208-8C8C-6B76ED4C596E}" presName="FourConn_3-4" presStyleLbl="fgAccFollowNode1" presStyleIdx="2" presStyleCnt="3">
        <dgm:presLayoutVars>
          <dgm:bulletEnabled val="1"/>
        </dgm:presLayoutVars>
      </dgm:prSet>
      <dgm:spPr/>
    </dgm:pt>
    <dgm:pt modelId="{7AC9AB63-B46A-442D-A8AD-8D4807729D94}" type="pres">
      <dgm:prSet presAssocID="{D0FC0832-BBA9-4208-8C8C-6B76ED4C596E}" presName="FourNodes_1_text" presStyleLbl="node1" presStyleIdx="3" presStyleCnt="4">
        <dgm:presLayoutVars>
          <dgm:bulletEnabled val="1"/>
        </dgm:presLayoutVars>
      </dgm:prSet>
      <dgm:spPr/>
    </dgm:pt>
    <dgm:pt modelId="{47ED6B63-7A3E-41E7-AB26-6CB804C4C459}" type="pres">
      <dgm:prSet presAssocID="{D0FC0832-BBA9-4208-8C8C-6B76ED4C596E}" presName="FourNodes_2_text" presStyleLbl="node1" presStyleIdx="3" presStyleCnt="4">
        <dgm:presLayoutVars>
          <dgm:bulletEnabled val="1"/>
        </dgm:presLayoutVars>
      </dgm:prSet>
      <dgm:spPr/>
    </dgm:pt>
    <dgm:pt modelId="{07EB4A75-E8BC-4DC8-8ABB-8DFC5D4CB977}" type="pres">
      <dgm:prSet presAssocID="{D0FC0832-BBA9-4208-8C8C-6B76ED4C596E}" presName="FourNodes_3_text" presStyleLbl="node1" presStyleIdx="3" presStyleCnt="4">
        <dgm:presLayoutVars>
          <dgm:bulletEnabled val="1"/>
        </dgm:presLayoutVars>
      </dgm:prSet>
      <dgm:spPr/>
    </dgm:pt>
    <dgm:pt modelId="{6E893413-E17C-4433-A1C3-02936DB4F7D2}" type="pres">
      <dgm:prSet presAssocID="{D0FC0832-BBA9-4208-8C8C-6B76ED4C596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46B68A16-1C9B-41E8-AC01-0C6C618FD453}" srcId="{D0FC0832-BBA9-4208-8C8C-6B76ED4C596E}" destId="{BE49C743-5D12-4858-9DB4-69CEC8CEE0D9}" srcOrd="3" destOrd="0" parTransId="{68073DA4-3483-4656-8C08-537B01049C22}" sibTransId="{05264E0A-9680-47C9-B9A3-F58D1780183E}"/>
    <dgm:cxn modelId="{A66AA016-D09E-49E7-80F5-6B832FB6EE44}" type="presOf" srcId="{C8CD4B6A-C88A-4CDA-BB28-CB02B9BBB6AC}" destId="{47ED6B63-7A3E-41E7-AB26-6CB804C4C459}" srcOrd="1" destOrd="0" presId="urn:microsoft.com/office/officeart/2005/8/layout/vProcess5"/>
    <dgm:cxn modelId="{5608732D-63C7-492B-AC0E-0D569ED08D99}" type="presOf" srcId="{0D5076EA-32BC-4894-B85C-59C00F37F9E3}" destId="{7AC9AB63-B46A-442D-A8AD-8D4807729D94}" srcOrd="1" destOrd="0" presId="urn:microsoft.com/office/officeart/2005/8/layout/vProcess5"/>
    <dgm:cxn modelId="{DC6BCF3E-1255-4F08-8B33-269F4B375B2E}" srcId="{D0FC0832-BBA9-4208-8C8C-6B76ED4C596E}" destId="{C8CD4B6A-C88A-4CDA-BB28-CB02B9BBB6AC}" srcOrd="1" destOrd="0" parTransId="{B9A2ABBA-284F-401E-AD80-007083B7972C}" sibTransId="{3C5AEDA3-7123-4BA2-8A21-02F45AD699C3}"/>
    <dgm:cxn modelId="{9C63C03F-A630-4AA6-AB8C-BF5BAE760898}" type="presOf" srcId="{560B0820-613C-43B6-A183-E69644ADEEF9}" destId="{EB134EE8-2D5D-4696-A480-892CDFE6ECA4}" srcOrd="0" destOrd="0" presId="urn:microsoft.com/office/officeart/2005/8/layout/vProcess5"/>
    <dgm:cxn modelId="{CA502660-AE61-4C1A-BD01-15EC1D4B449A}" type="presOf" srcId="{D0FC0832-BBA9-4208-8C8C-6B76ED4C596E}" destId="{5DAE4915-8211-47B5-8E7F-3EE8864EE13E}" srcOrd="0" destOrd="0" presId="urn:microsoft.com/office/officeart/2005/8/layout/vProcess5"/>
    <dgm:cxn modelId="{5FEABA84-F17E-4A77-B91C-CBEADA3564D9}" srcId="{D0FC0832-BBA9-4208-8C8C-6B76ED4C596E}" destId="{3D965A3F-FBA1-4002-ACD7-964EF4BFAF78}" srcOrd="2" destOrd="0" parTransId="{D10197DF-94F8-43F0-B178-E74D7957190E}" sibTransId="{560B0820-613C-43B6-A183-E69644ADEEF9}"/>
    <dgm:cxn modelId="{16EA6B87-4F1B-4370-8001-450653C6D622}" type="presOf" srcId="{3D965A3F-FBA1-4002-ACD7-964EF4BFAF78}" destId="{17C9AA6A-16F2-4609-AD5F-24B874687687}" srcOrd="0" destOrd="0" presId="urn:microsoft.com/office/officeart/2005/8/layout/vProcess5"/>
    <dgm:cxn modelId="{A1D3F79B-D9F9-4799-A244-A8AABA8A4B08}" type="presOf" srcId="{BE49C743-5D12-4858-9DB4-69CEC8CEE0D9}" destId="{6E893413-E17C-4433-A1C3-02936DB4F7D2}" srcOrd="1" destOrd="0" presId="urn:microsoft.com/office/officeart/2005/8/layout/vProcess5"/>
    <dgm:cxn modelId="{3E9123B5-4517-48AB-B049-96CBD0234982}" srcId="{D0FC0832-BBA9-4208-8C8C-6B76ED4C596E}" destId="{0D5076EA-32BC-4894-B85C-59C00F37F9E3}" srcOrd="0" destOrd="0" parTransId="{CD457711-2AE4-4ED8-9ED7-93703F247E64}" sibTransId="{C1BA2351-B4D6-4ED3-87AF-B4606ECFDAD1}"/>
    <dgm:cxn modelId="{621A9BB8-41F6-46C8-89B3-2077FA1FEDE2}" type="presOf" srcId="{3C5AEDA3-7123-4BA2-8A21-02F45AD699C3}" destId="{A1A92397-8757-457F-A431-D1A1B07A7CCF}" srcOrd="0" destOrd="0" presId="urn:microsoft.com/office/officeart/2005/8/layout/vProcess5"/>
    <dgm:cxn modelId="{F751B4E0-7CEE-4D8E-9EEF-D4193A5E0651}" type="presOf" srcId="{BE49C743-5D12-4858-9DB4-69CEC8CEE0D9}" destId="{30D345AB-E3A9-4EDC-A6C1-45FF2460FDEA}" srcOrd="0" destOrd="0" presId="urn:microsoft.com/office/officeart/2005/8/layout/vProcess5"/>
    <dgm:cxn modelId="{286C99E5-70E4-47DB-A13D-5BCC5E81BD83}" type="presOf" srcId="{C1BA2351-B4D6-4ED3-87AF-B4606ECFDAD1}" destId="{336C8046-97B8-4200-93C6-234A25000F38}" srcOrd="0" destOrd="0" presId="urn:microsoft.com/office/officeart/2005/8/layout/vProcess5"/>
    <dgm:cxn modelId="{9FAB1AEF-3146-40F0-B284-BFF63BA66919}" type="presOf" srcId="{0D5076EA-32BC-4894-B85C-59C00F37F9E3}" destId="{43C894C8-2E70-4121-A4C9-20B5F07EC8E3}" srcOrd="0" destOrd="0" presId="urn:microsoft.com/office/officeart/2005/8/layout/vProcess5"/>
    <dgm:cxn modelId="{EFA239F2-6E3A-40BF-87FB-8982D05EEF69}" type="presOf" srcId="{C8CD4B6A-C88A-4CDA-BB28-CB02B9BBB6AC}" destId="{BBDB0F1B-DA2C-4D7F-AB36-94809EC520F3}" srcOrd="0" destOrd="0" presId="urn:microsoft.com/office/officeart/2005/8/layout/vProcess5"/>
    <dgm:cxn modelId="{17A3D2FE-3859-4D25-9D58-A35F0172E097}" type="presOf" srcId="{3D965A3F-FBA1-4002-ACD7-964EF4BFAF78}" destId="{07EB4A75-E8BC-4DC8-8ABB-8DFC5D4CB977}" srcOrd="1" destOrd="0" presId="urn:microsoft.com/office/officeart/2005/8/layout/vProcess5"/>
    <dgm:cxn modelId="{15F7BEB2-6153-44C6-9B60-A48C2E1FFF81}" type="presParOf" srcId="{5DAE4915-8211-47B5-8E7F-3EE8864EE13E}" destId="{80CCC713-D9D3-4A44-A701-74AE627B7ABF}" srcOrd="0" destOrd="0" presId="urn:microsoft.com/office/officeart/2005/8/layout/vProcess5"/>
    <dgm:cxn modelId="{D0983432-780F-4C01-8897-58F93094811A}" type="presParOf" srcId="{5DAE4915-8211-47B5-8E7F-3EE8864EE13E}" destId="{43C894C8-2E70-4121-A4C9-20B5F07EC8E3}" srcOrd="1" destOrd="0" presId="urn:microsoft.com/office/officeart/2005/8/layout/vProcess5"/>
    <dgm:cxn modelId="{73018555-AE86-4002-941A-FBB1E54970FE}" type="presParOf" srcId="{5DAE4915-8211-47B5-8E7F-3EE8864EE13E}" destId="{BBDB0F1B-DA2C-4D7F-AB36-94809EC520F3}" srcOrd="2" destOrd="0" presId="urn:microsoft.com/office/officeart/2005/8/layout/vProcess5"/>
    <dgm:cxn modelId="{FCEB39F3-7ACF-462D-BFF1-6D0171572BD1}" type="presParOf" srcId="{5DAE4915-8211-47B5-8E7F-3EE8864EE13E}" destId="{17C9AA6A-16F2-4609-AD5F-24B874687687}" srcOrd="3" destOrd="0" presId="urn:microsoft.com/office/officeart/2005/8/layout/vProcess5"/>
    <dgm:cxn modelId="{255EAF7B-E262-4AFE-B378-7BA704632B1A}" type="presParOf" srcId="{5DAE4915-8211-47B5-8E7F-3EE8864EE13E}" destId="{30D345AB-E3A9-4EDC-A6C1-45FF2460FDEA}" srcOrd="4" destOrd="0" presId="urn:microsoft.com/office/officeart/2005/8/layout/vProcess5"/>
    <dgm:cxn modelId="{E85BE2CE-71A0-4850-9074-C619CD48186C}" type="presParOf" srcId="{5DAE4915-8211-47B5-8E7F-3EE8864EE13E}" destId="{336C8046-97B8-4200-93C6-234A25000F38}" srcOrd="5" destOrd="0" presId="urn:microsoft.com/office/officeart/2005/8/layout/vProcess5"/>
    <dgm:cxn modelId="{CA47369E-63BB-4EE5-B88C-63F73944C8ED}" type="presParOf" srcId="{5DAE4915-8211-47B5-8E7F-3EE8864EE13E}" destId="{A1A92397-8757-457F-A431-D1A1B07A7CCF}" srcOrd="6" destOrd="0" presId="urn:microsoft.com/office/officeart/2005/8/layout/vProcess5"/>
    <dgm:cxn modelId="{0AA9AAB3-5D51-40D7-B903-4355ED995402}" type="presParOf" srcId="{5DAE4915-8211-47B5-8E7F-3EE8864EE13E}" destId="{EB134EE8-2D5D-4696-A480-892CDFE6ECA4}" srcOrd="7" destOrd="0" presId="urn:microsoft.com/office/officeart/2005/8/layout/vProcess5"/>
    <dgm:cxn modelId="{C20D29A8-CD61-404B-988E-5BDCBB07B8FB}" type="presParOf" srcId="{5DAE4915-8211-47B5-8E7F-3EE8864EE13E}" destId="{7AC9AB63-B46A-442D-A8AD-8D4807729D94}" srcOrd="8" destOrd="0" presId="urn:microsoft.com/office/officeart/2005/8/layout/vProcess5"/>
    <dgm:cxn modelId="{81F61755-3BA3-44A2-8969-5484D2F44A48}" type="presParOf" srcId="{5DAE4915-8211-47B5-8E7F-3EE8864EE13E}" destId="{47ED6B63-7A3E-41E7-AB26-6CB804C4C459}" srcOrd="9" destOrd="0" presId="urn:microsoft.com/office/officeart/2005/8/layout/vProcess5"/>
    <dgm:cxn modelId="{B77B5FC5-CC12-4CAC-BBC3-B9C613E47188}" type="presParOf" srcId="{5DAE4915-8211-47B5-8E7F-3EE8864EE13E}" destId="{07EB4A75-E8BC-4DC8-8ABB-8DFC5D4CB977}" srcOrd="10" destOrd="0" presId="urn:microsoft.com/office/officeart/2005/8/layout/vProcess5"/>
    <dgm:cxn modelId="{BAE6407E-2D69-4E4D-B70A-D4E446B4DC41}" type="presParOf" srcId="{5DAE4915-8211-47B5-8E7F-3EE8864EE13E}" destId="{6E893413-E17C-4433-A1C3-02936DB4F7D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894C8-2E70-4121-A4C9-20B5F07EC8E3}">
      <dsp:nvSpPr>
        <dsp:cNvPr id="0" name=""/>
        <dsp:cNvSpPr/>
      </dsp:nvSpPr>
      <dsp:spPr>
        <a:xfrm>
          <a:off x="0" y="0"/>
          <a:ext cx="8412480" cy="9572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Działanie krajowego ustawodawcy polegające na całkowitym wyłączeniu konieczności stosowania ustawy Prawo zamówień publicznych w przypadkach określonych w art. 6 ustawy vs. Komunikat Komisji Europejskiej z 1 kwietnia (2020/C 108 I/01)</a:t>
          </a:r>
          <a:endParaRPr lang="en-US" sz="1400" kern="1200" dirty="0"/>
        </a:p>
      </dsp:txBody>
      <dsp:txXfrm>
        <a:off x="28038" y="28038"/>
        <a:ext cx="7298593" cy="901218"/>
      </dsp:txXfrm>
    </dsp:sp>
    <dsp:sp modelId="{BBDB0F1B-DA2C-4D7F-AB36-94809EC520F3}">
      <dsp:nvSpPr>
        <dsp:cNvPr id="0" name=""/>
        <dsp:cNvSpPr/>
      </dsp:nvSpPr>
      <dsp:spPr>
        <a:xfrm>
          <a:off x="704545" y="1131347"/>
          <a:ext cx="8412480" cy="9572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Epidemia COVID-19 wywołała kryzys zdrowotny, który wymaga zastosowania szybkich i inteligentnych rozwiązań i elastyczności, aby poradzić sobie z ogromnym wzrostem popytu na podobnego rodzaju towary i usługi, w sytuacji gdy niektóre łańcuchy dostaw uległy zakłóceniu</a:t>
          </a:r>
          <a:endParaRPr lang="en-US" sz="1400" kern="1200"/>
        </a:p>
      </dsp:txBody>
      <dsp:txXfrm>
        <a:off x="732583" y="1159385"/>
        <a:ext cx="7029617" cy="901218"/>
      </dsp:txXfrm>
    </dsp:sp>
    <dsp:sp modelId="{17C9AA6A-16F2-4609-AD5F-24B874687687}">
      <dsp:nvSpPr>
        <dsp:cNvPr id="0" name=""/>
        <dsp:cNvSpPr/>
      </dsp:nvSpPr>
      <dsp:spPr>
        <a:xfrm>
          <a:off x="1398574" y="2262695"/>
          <a:ext cx="8412480" cy="9572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Zdaniem Komisji nabywcy publiczni mogą opierać się na unijnych ramach dotyczących zamówień publicznych, które zapewniają sposoby i środki umożliwiające sprostanie poważnym sytuacjom kryzysowym, takim jak pandemia COVID-19</a:t>
          </a:r>
          <a:endParaRPr lang="en-US" sz="1400" kern="1200"/>
        </a:p>
      </dsp:txBody>
      <dsp:txXfrm>
        <a:off x="1426612" y="2290733"/>
        <a:ext cx="7040133" cy="901218"/>
      </dsp:txXfrm>
    </dsp:sp>
    <dsp:sp modelId="{30D345AB-E3A9-4EDC-A6C1-45FF2460FDEA}">
      <dsp:nvSpPr>
        <dsp:cNvPr id="0" name=""/>
        <dsp:cNvSpPr/>
      </dsp:nvSpPr>
      <dsp:spPr>
        <a:xfrm>
          <a:off x="2103119" y="3394043"/>
          <a:ext cx="8412480" cy="9572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Rolą zamawiających jest zapewnienie dostępności środków ochrony indywidualnej, takich jak maski i rękawice ochronne, wyrobów medycznych, w szczególności respiratorów, oraz innych środków medycznych, jak również zapewnienie funkcjonowania infrastruktury szpitalnej i informatycznej</a:t>
          </a:r>
          <a:endParaRPr lang="en-US" sz="1400" kern="1200"/>
        </a:p>
      </dsp:txBody>
      <dsp:txXfrm>
        <a:off x="2131157" y="3422081"/>
        <a:ext cx="7029617" cy="901218"/>
      </dsp:txXfrm>
    </dsp:sp>
    <dsp:sp modelId="{336C8046-97B8-4200-93C6-234A25000F38}">
      <dsp:nvSpPr>
        <dsp:cNvPr id="0" name=""/>
        <dsp:cNvSpPr/>
      </dsp:nvSpPr>
      <dsp:spPr>
        <a:xfrm>
          <a:off x="779023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930242" y="733200"/>
        <a:ext cx="342233" cy="468236"/>
      </dsp:txXfrm>
    </dsp:sp>
    <dsp:sp modelId="{A1A92397-8757-457F-A431-D1A1B07A7CCF}">
      <dsp:nvSpPr>
        <dsp:cNvPr id="0" name=""/>
        <dsp:cNvSpPr/>
      </dsp:nvSpPr>
      <dsp:spPr>
        <a:xfrm>
          <a:off x="8494783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634787" y="1864548"/>
        <a:ext cx="342233" cy="468236"/>
      </dsp:txXfrm>
    </dsp:sp>
    <dsp:sp modelId="{EB134EE8-2D5D-4696-A480-892CDFE6ECA4}">
      <dsp:nvSpPr>
        <dsp:cNvPr id="0" name=""/>
        <dsp:cNvSpPr/>
      </dsp:nvSpPr>
      <dsp:spPr>
        <a:xfrm>
          <a:off x="9188813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9328817" y="2995896"/>
        <a:ext cx="342233" cy="468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82E99-7E24-47B1-8B20-20DC31E98389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2F2CB-DE53-490D-A3BF-F7634FE1F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23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2F2CB-DE53-490D-A3BF-F7634FE1FA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28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A2E858-100F-4462-BE87-66F4E41B7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F1CA406-0591-4B5A-805D-E92395289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48F2ECB-8FE4-4BC5-BFE9-E0BEBC7D8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BD33-6014-4B1F-8686-134D0AF43FD1}" type="datetime1">
              <a:rPr lang="en-US" smtClean="0"/>
              <a:t>5/18/2020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3111220-8ECF-4AF5-89B1-CA46310C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Zamówienia Publiczne w czasie pandemii </a:t>
            </a:r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1777251-340F-40A0-9BED-57B5046AA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D5C1-0FFC-42D6-AC2C-009BE43E7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3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7F25A9-4457-4206-844F-7E609F91E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0D485C9-CE6D-487F-B2F1-5C2DE419BF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6B1A765-41EC-4D05-ACB5-E77A6192A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8C28-5FBD-47BE-B62D-83F943F90338}" type="datetime1">
              <a:rPr lang="en-US" smtClean="0"/>
              <a:t>5/18/2020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DEE2AA5-907B-4841-9759-F0BA90CD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Zamówienia Publiczne w czasie pandemii </a:t>
            </a:r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FCCF3CE-8DF3-4619-830C-074E81B8B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D5C1-0FFC-42D6-AC2C-009BE43E7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01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B4B4817-849D-40CB-AB8D-E920BD3DBD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4A09705-50DD-49E7-8EE2-221F5B852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5615DDA-B4B7-4E48-9AB9-6EEEBCDF4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121F-9D69-494E-A203-EE92FBDD7D5A}" type="datetime1">
              <a:rPr lang="en-US" smtClean="0"/>
              <a:t>5/18/2020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F05DCE2-6B06-4327-A19B-CE420A618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Zamówienia Publiczne w czasie pandemii </a:t>
            </a:r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33E818F-8F14-484E-827A-C12AF1A2D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D5C1-0FFC-42D6-AC2C-009BE43E7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84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AFF715-546D-4D41-8FAA-1D4059F15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C801EF-839E-496E-BD38-445F4BFB4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AAA92E-ADFF-4D37-B593-C8823011A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09BB-374D-4B97-ABB1-CD05BC986C22}" type="datetime1">
              <a:rPr lang="en-US" smtClean="0"/>
              <a:t>5/18/2020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A3277B7-D7E0-42CB-962C-60D44AF28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Zamówienia Publiczne w czasie pandemii </a:t>
            </a:r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876678-B17F-47E9-8BBC-AB3AC0732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D5C1-0FFC-42D6-AC2C-009BE43E7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1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7AB139-8AC9-4D34-BB4A-25D1A3E6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4223194-182A-4050-82FD-05BB48238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978E0CA-E776-4504-8CE9-C5B7659F0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D5A3-0F17-4F66-A509-8E002E75B0AD}" type="datetime1">
              <a:rPr lang="en-US" smtClean="0"/>
              <a:t>5/18/2020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929E55-D9BC-4A8D-BAC5-15B8A3EF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Zamówienia Publiczne w czasie pandemii </a:t>
            </a:r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5CF3E65-F722-49E9-91D6-B0597A34C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D5C1-0FFC-42D6-AC2C-009BE43E7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73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826E14-3354-4F89-8B0C-8F37A1AE7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925A74-7DEC-4D21-B5F0-DFC69041E3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243468C-E432-4F24-8B41-26AF1CE61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308663C-2940-4FBC-AFE5-07E8E6DAE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1A4AB-E7F2-429B-90A0-EA968DB702B7}" type="datetime1">
              <a:rPr lang="en-US" smtClean="0"/>
              <a:t>5/18/2020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FEB0683-40C0-424E-BBE8-D3691BCA5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Zamówienia Publiczne w czasie pandemii </a:t>
            </a:r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9086E30-59A5-41F8-87D7-4421FE0C4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D5C1-0FFC-42D6-AC2C-009BE43E7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93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C0EB4C-31B3-49CB-9A2E-AF912F224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71CB80F-CAC3-4E05-8512-C50DECAAA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8FE5CC8-F187-44EC-AFD6-59C8D0B38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D6C1C5B-94C4-4123-B0F2-5233BA5F1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E768801-6A4E-4BB9-A7A3-43883D5C68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3F511ED-6CE5-4657-BA4D-99B4C82BF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8DEA-D971-41C0-82FF-800380769B34}" type="datetime1">
              <a:rPr lang="en-US" smtClean="0"/>
              <a:t>5/18/2020</a:t>
            </a:fld>
            <a:endParaRPr lang="en-US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5C582A2-E282-4F20-95D4-8A9265DDA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Zamówienia Publiczne w czasie pandemii </a:t>
            </a:r>
            <a:endParaRPr lang="en-US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27C4424-7453-4235-9DE8-55C20AE19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D5C1-0FFC-42D6-AC2C-009BE43E7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6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AE20C8-5BF5-459F-A9F0-CA5160F98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A45E07E-EE3B-4C10-AAA0-340F72916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3CF64-97D9-4336-84AA-BD0F7FB419FA}" type="datetime1">
              <a:rPr lang="en-US" smtClean="0"/>
              <a:t>5/18/2020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2015167-B091-428C-9C31-E93F7C2B9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Zamówienia Publiczne w czasie pandemii </a:t>
            </a:r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57718EA-ABA9-48BD-B8B1-6B69A1113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D5C1-0FFC-42D6-AC2C-009BE43E7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24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EFE2243-7D90-4AFC-BF08-7D3243C30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25F-F7E7-402D-8A22-2095040BBEC0}" type="datetime1">
              <a:rPr lang="en-US" smtClean="0"/>
              <a:t>5/18/2020</a:t>
            </a:fld>
            <a:endParaRPr lang="en-US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1806662-907C-41ED-AAFE-CF6E41A5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Zamówienia Publiczne w czasie pandemii </a:t>
            </a:r>
            <a:endParaRPr lang="en-US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82D3F89-51F2-48CA-9C4D-A1D2C1733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D5C1-0FFC-42D6-AC2C-009BE43E7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5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6CD636-10D3-4039-9575-4EF023082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F5CDAA-12A8-4142-905A-3963DE751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A33776C-BD37-47CD-98C2-E1034C7B9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ED7A375-DE5E-4108-A10F-81E12BF57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DCE9-9050-4322-8E9D-E43EEB6C6B5E}" type="datetime1">
              <a:rPr lang="en-US" smtClean="0"/>
              <a:t>5/18/2020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E146B1F-0FE1-449F-B880-43F33ECB2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Zamówienia Publiczne w czasie pandemii </a:t>
            </a:r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B1A9BF0-0E64-476C-A66A-8C8CF18C5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D5C1-0FFC-42D6-AC2C-009BE43E7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68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F2A4B5-3316-4053-8AC5-F5D434E87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B85F8F1-B291-42C8-80C7-6FE4F4862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E39509E-8C04-4707-A206-EF4A69DE1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0CFAEAA-EE81-43BB-B626-1D69D2B74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4328-7977-495C-A4A6-8EDC8A05AFD9}" type="datetime1">
              <a:rPr lang="en-US" smtClean="0"/>
              <a:t>5/18/2020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15E3FE6-8C42-44F6-B307-ACBC22E3E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Zamówienia Publiczne w czasie pandemii </a:t>
            </a:r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5D1A792-20FD-444E-AA52-A06FE16C9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D5C1-0FFC-42D6-AC2C-009BE43E7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8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4DFFB05-8006-4A8F-B441-2563D0D26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B4AFBA0-F9FD-4665-BB48-2E3F176D4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33B3B0D-2E35-4559-B962-72C52CCDA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FCA7B-C3CB-4090-9BA9-D0A6D263EC89}" type="datetime1">
              <a:rPr lang="en-US" smtClean="0"/>
              <a:t>5/18/2020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74ACF2E-495E-4844-95E8-51CD888CBD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Zamówienia Publiczne w czasie pandemii </a:t>
            </a:r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2D10393-59AF-4F1E-AB2D-18F8E8B47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7D5C1-0FFC-42D6-AC2C-009BE43E7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caservices.pl/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caservices.pl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kaniappp@gmail.com" TargetMode="External"/><Relationship Id="rId2" Type="http://schemas.openxmlformats.org/officeDocument/2006/relationships/hyperlink" Target="http://www.5pcommonplace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5">
            <a:extLst>
              <a:ext uri="{FF2B5EF4-FFF2-40B4-BE49-F238E27FC236}">
                <a16:creationId xmlns:a16="http://schemas.microsoft.com/office/drawing/2014/main" id="{0D1D8088-559A-46A5-A801-CDF0B9476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17">
            <a:extLst>
              <a:ext uri="{FF2B5EF4-FFF2-40B4-BE49-F238E27FC236}">
                <a16:creationId xmlns:a16="http://schemas.microsoft.com/office/drawing/2014/main" id="{83E2E96F-17F7-4C8C-BDF1-6BB90A0C1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2380868"/>
            <a:ext cx="11982332" cy="2087795"/>
            <a:chOff x="143163" y="5763486"/>
            <a:chExt cx="11982332" cy="73955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46BD00C-9313-4A22-94F7-3875A46C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1EAF30D0-AA67-427C-9938-A2C8A9B5D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1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Symbol zastępczy zawartości 10" descr="Obraz zawierający osoba, trzymający, rakieta, ręka&#10;&#10;Opis wygenerowany automatycznie">
            <a:extLst>
              <a:ext uri="{FF2B5EF4-FFF2-40B4-BE49-F238E27FC236}">
                <a16:creationId xmlns:a16="http://schemas.microsoft.com/office/drawing/2014/main" id="{038D6615-BB54-481F-BD2D-6D24083D8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7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36E0C36-5A8D-472C-AEA4-D96C4556C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Zamówienia Publiczne w czasie pandemii 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F0DBCAB-836F-409B-9790-28981E3A5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CC7D5C1-0FFC-42D6-AC2C-009BE43E73A0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65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4A117B7-A282-4D33-81A4-36305B6B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just"/>
            <a:br>
              <a:rPr lang="en-US" sz="1300" dirty="0"/>
            </a:br>
            <a:r>
              <a:rPr lang="en-US" sz="1600" dirty="0"/>
              <a:t>Wytyczne </a:t>
            </a:r>
            <a:r>
              <a:rPr lang="en-US" sz="1600" dirty="0" err="1"/>
              <a:t>przedstawione</a:t>
            </a:r>
            <a:r>
              <a:rPr lang="en-US" sz="1600" dirty="0"/>
              <a:t> w </a:t>
            </a:r>
            <a:r>
              <a:rPr lang="en-US" sz="1600" dirty="0" err="1"/>
              <a:t>Komunikacie</a:t>
            </a:r>
            <a:r>
              <a:rPr lang="en-US" sz="1600" dirty="0"/>
              <a:t> </a:t>
            </a:r>
            <a:r>
              <a:rPr lang="en-US" sz="1600" dirty="0" err="1"/>
              <a:t>Komisji</a:t>
            </a:r>
            <a:r>
              <a:rPr lang="en-US" sz="1600" dirty="0"/>
              <a:t> </a:t>
            </a:r>
            <a:r>
              <a:rPr lang="en-US" sz="1600" dirty="0" err="1"/>
              <a:t>Europejskiej</a:t>
            </a:r>
            <a:r>
              <a:rPr lang="en-US" sz="1600" dirty="0"/>
              <a:t> w sprawie </a:t>
            </a:r>
            <a:r>
              <a:rPr lang="en-US" sz="1600" dirty="0" err="1"/>
              <a:t>stosowania</a:t>
            </a:r>
            <a:r>
              <a:rPr lang="en-US" sz="1600" dirty="0"/>
              <a:t> ram </a:t>
            </a:r>
            <a:r>
              <a:rPr lang="en-US" sz="1600" dirty="0" err="1"/>
              <a:t>dotyczących</a:t>
            </a:r>
            <a:r>
              <a:rPr lang="en-US" sz="1600" dirty="0"/>
              <a:t> zamówień publicznych w </a:t>
            </a:r>
            <a:r>
              <a:rPr lang="en-US" sz="1600" dirty="0" err="1"/>
              <a:t>sytuacji</a:t>
            </a:r>
            <a:r>
              <a:rPr lang="en-US" sz="1600" dirty="0"/>
              <a:t> </a:t>
            </a:r>
            <a:r>
              <a:rPr lang="en-US" sz="1600" dirty="0" err="1"/>
              <a:t>nadzwyczajnej</a:t>
            </a:r>
            <a:r>
              <a:rPr lang="en-US" sz="1600" dirty="0"/>
              <a:t> </a:t>
            </a:r>
            <a:r>
              <a:rPr lang="en-US" sz="1600" dirty="0" err="1"/>
              <a:t>związanej</a:t>
            </a:r>
            <a:r>
              <a:rPr lang="en-US" sz="1600" dirty="0"/>
              <a:t> z </a:t>
            </a:r>
            <a:r>
              <a:rPr lang="en-US" sz="1600" dirty="0" err="1"/>
              <a:t>kryzysem</a:t>
            </a:r>
            <a:r>
              <a:rPr lang="en-US" sz="1600" dirty="0"/>
              <a:t> </a:t>
            </a:r>
            <a:r>
              <a:rPr lang="en-US" sz="1600" dirty="0" err="1"/>
              <a:t>wywołanym</a:t>
            </a:r>
            <a:r>
              <a:rPr lang="en-US" sz="1600" dirty="0"/>
              <a:t> </a:t>
            </a:r>
            <a:r>
              <a:rPr lang="en-US" sz="1600" dirty="0" err="1"/>
              <a:t>epidemią</a:t>
            </a:r>
            <a:r>
              <a:rPr lang="en-US" sz="1600" dirty="0"/>
              <a:t> COVID-19 (2020/C 108 I/01)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0E1976-6BDD-4536-AA31-9EAA1D98BD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en-US" sz="1400" dirty="0" err="1"/>
              <a:t>Możliwości</a:t>
            </a:r>
            <a:r>
              <a:rPr lang="en-US" sz="1400" dirty="0"/>
              <a:t>, </a:t>
            </a:r>
            <a:r>
              <a:rPr lang="en-US" sz="1400" dirty="0" err="1"/>
              <a:t>które</a:t>
            </a:r>
            <a:r>
              <a:rPr lang="en-US" sz="1400" dirty="0"/>
              <a:t> </a:t>
            </a:r>
            <a:r>
              <a:rPr lang="en-US" sz="1400" dirty="0" err="1"/>
              <a:t>powinni</a:t>
            </a:r>
            <a:r>
              <a:rPr lang="en-US" sz="1400" dirty="0"/>
              <a:t> </a:t>
            </a:r>
            <a:r>
              <a:rPr lang="en-US" sz="1400" dirty="0" err="1"/>
              <a:t>rozważyć</a:t>
            </a:r>
            <a:r>
              <a:rPr lang="en-US" sz="1400" dirty="0"/>
              <a:t> w </a:t>
            </a:r>
            <a:r>
              <a:rPr lang="en-US" sz="1400" dirty="0" err="1"/>
              <a:t>ramach</a:t>
            </a:r>
            <a:r>
              <a:rPr lang="en-US" sz="1400" dirty="0"/>
              <a:t> </a:t>
            </a:r>
            <a:r>
              <a:rPr lang="en-US" sz="1400" dirty="0" err="1"/>
              <a:t>walki</a:t>
            </a:r>
            <a:r>
              <a:rPr lang="en-US" sz="1400" dirty="0"/>
              <a:t> z </a:t>
            </a:r>
            <a:r>
              <a:rPr lang="en-US" sz="1400" dirty="0" err="1"/>
              <a:t>pandemią</a:t>
            </a:r>
            <a:r>
              <a:rPr lang="en-US" sz="1400" dirty="0"/>
              <a:t> COVID-19: </a:t>
            </a:r>
          </a:p>
          <a:p>
            <a:pPr algn="just"/>
            <a:r>
              <a:rPr lang="en-US" sz="1400" dirty="0"/>
              <a:t>w </a:t>
            </a:r>
            <a:r>
              <a:rPr lang="en-US" sz="1400" dirty="0" err="1"/>
              <a:t>pilnych</a:t>
            </a:r>
            <a:r>
              <a:rPr lang="en-US" sz="1400" dirty="0"/>
              <a:t> </a:t>
            </a:r>
            <a:r>
              <a:rPr lang="en-US" sz="1400" dirty="0" err="1"/>
              <a:t>przypadkach</a:t>
            </a:r>
            <a:r>
              <a:rPr lang="en-US" sz="1400" dirty="0"/>
              <a:t> </a:t>
            </a:r>
            <a:r>
              <a:rPr lang="en-US" sz="1400" dirty="0" err="1"/>
              <a:t>skorzystanie</a:t>
            </a:r>
            <a:r>
              <a:rPr lang="en-US" sz="1400" dirty="0"/>
              <a:t> z </a:t>
            </a:r>
            <a:r>
              <a:rPr lang="en-US" sz="1400" dirty="0" err="1"/>
              <a:t>możliwości</a:t>
            </a:r>
            <a:r>
              <a:rPr lang="en-US" sz="1400" dirty="0"/>
              <a:t> </a:t>
            </a:r>
            <a:r>
              <a:rPr lang="en-US" sz="1400" dirty="0" err="1"/>
              <a:t>znacznego</a:t>
            </a:r>
            <a:r>
              <a:rPr lang="en-US" sz="1400" dirty="0"/>
              <a:t> </a:t>
            </a:r>
            <a:r>
              <a:rPr lang="en-US" sz="1400" dirty="0" err="1"/>
              <a:t>skrócenia</a:t>
            </a:r>
            <a:r>
              <a:rPr lang="en-US" sz="1400" dirty="0"/>
              <a:t> </a:t>
            </a:r>
            <a:r>
              <a:rPr lang="en-US" sz="1400" dirty="0" err="1"/>
              <a:t>terminów</a:t>
            </a:r>
            <a:r>
              <a:rPr lang="en-US" sz="1400" dirty="0"/>
              <a:t>, aby </a:t>
            </a:r>
            <a:r>
              <a:rPr lang="en-US" sz="1400" dirty="0" err="1"/>
              <a:t>przyspieszyć</a:t>
            </a:r>
            <a:r>
              <a:rPr lang="en-US" sz="1400" dirty="0"/>
              <a:t> </a:t>
            </a:r>
            <a:r>
              <a:rPr lang="en-US" sz="1400" dirty="0" err="1"/>
              <a:t>przebieg</a:t>
            </a:r>
            <a:r>
              <a:rPr lang="en-US" sz="1400" dirty="0"/>
              <a:t> </a:t>
            </a:r>
            <a:r>
              <a:rPr lang="en-US" sz="1400" dirty="0" err="1"/>
              <a:t>postępowań</a:t>
            </a:r>
            <a:r>
              <a:rPr lang="en-US" sz="1400" dirty="0"/>
              <a:t> </a:t>
            </a:r>
            <a:r>
              <a:rPr lang="en-US" sz="1400" dirty="0" err="1"/>
              <a:t>prowadzonych</a:t>
            </a:r>
            <a:r>
              <a:rPr lang="en-US" sz="1400" dirty="0"/>
              <a:t> w </a:t>
            </a:r>
            <a:r>
              <a:rPr lang="en-US" sz="1400" dirty="0" err="1"/>
              <a:t>oparciu</a:t>
            </a:r>
            <a:r>
              <a:rPr lang="en-US" sz="1400" dirty="0"/>
              <a:t> o </a:t>
            </a:r>
            <a:r>
              <a:rPr lang="en-US" sz="1400" dirty="0" err="1"/>
              <a:t>procedurę</a:t>
            </a:r>
            <a:r>
              <a:rPr lang="en-US" sz="1400" dirty="0"/>
              <a:t> </a:t>
            </a:r>
            <a:r>
              <a:rPr lang="en-US" sz="1400" dirty="0" err="1"/>
              <a:t>otwartą</a:t>
            </a:r>
            <a:r>
              <a:rPr lang="en-US" sz="1400" dirty="0"/>
              <a:t> </a:t>
            </a:r>
            <a:r>
              <a:rPr lang="en-US" sz="1400" dirty="0" err="1"/>
              <a:t>lub</a:t>
            </a:r>
            <a:r>
              <a:rPr lang="en-US" sz="1400" dirty="0"/>
              <a:t> </a:t>
            </a:r>
            <a:r>
              <a:rPr lang="en-US" sz="1400" dirty="0" err="1"/>
              <a:t>procedurę</a:t>
            </a:r>
            <a:r>
              <a:rPr lang="en-US" sz="1400" dirty="0"/>
              <a:t> </a:t>
            </a:r>
            <a:r>
              <a:rPr lang="en-US" sz="1400" dirty="0" err="1"/>
              <a:t>ograniczoną</a:t>
            </a:r>
            <a:r>
              <a:rPr lang="en-US" sz="1400" dirty="0"/>
              <a:t> </a:t>
            </a:r>
          </a:p>
          <a:p>
            <a:pPr algn="just"/>
            <a:r>
              <a:rPr lang="en-US" sz="1400" dirty="0" err="1"/>
              <a:t>jeżeli</a:t>
            </a:r>
            <a:r>
              <a:rPr lang="en-US" sz="1400" dirty="0"/>
              <a:t> </a:t>
            </a:r>
            <a:r>
              <a:rPr lang="en-US" sz="1400" dirty="0" err="1"/>
              <a:t>wskazane</a:t>
            </a:r>
            <a:r>
              <a:rPr lang="en-US" sz="1400" dirty="0"/>
              <a:t> </a:t>
            </a:r>
            <a:r>
              <a:rPr lang="en-US" sz="1400" dirty="0" err="1"/>
              <a:t>rozwiązanie</a:t>
            </a:r>
            <a:r>
              <a:rPr lang="en-US" sz="1400" dirty="0"/>
              <a:t> </a:t>
            </a:r>
            <a:r>
              <a:rPr lang="en-US" sz="1400" dirty="0" err="1"/>
              <a:t>okaże</a:t>
            </a:r>
            <a:r>
              <a:rPr lang="en-US" sz="1400" dirty="0"/>
              <a:t> </a:t>
            </a:r>
            <a:r>
              <a:rPr lang="en-US" sz="1400" dirty="0" err="1"/>
              <a:t>się</a:t>
            </a:r>
            <a:r>
              <a:rPr lang="en-US" sz="1400" dirty="0"/>
              <a:t> </a:t>
            </a:r>
            <a:r>
              <a:rPr lang="en-US" sz="1400" dirty="0" err="1"/>
              <a:t>nieadekwatne</a:t>
            </a:r>
            <a:r>
              <a:rPr lang="en-US" sz="1400" dirty="0"/>
              <a:t> do </a:t>
            </a:r>
            <a:r>
              <a:rPr lang="en-US" sz="1400" dirty="0" err="1"/>
              <a:t>zaistniałej</a:t>
            </a:r>
            <a:r>
              <a:rPr lang="en-US" sz="1400" dirty="0"/>
              <a:t> </a:t>
            </a:r>
            <a:r>
              <a:rPr lang="en-US" sz="1400" dirty="0" err="1"/>
              <a:t>sytuacji</a:t>
            </a:r>
            <a:r>
              <a:rPr lang="en-US" sz="1400" dirty="0"/>
              <a:t>, </a:t>
            </a:r>
            <a:r>
              <a:rPr lang="en-US" sz="1400" dirty="0" err="1"/>
              <a:t>zamawiający</a:t>
            </a:r>
            <a:r>
              <a:rPr lang="en-US" sz="1400" dirty="0"/>
              <a:t> </a:t>
            </a:r>
            <a:r>
              <a:rPr lang="en-US" sz="1400" dirty="0" err="1"/>
              <a:t>mogą</a:t>
            </a:r>
            <a:r>
              <a:rPr lang="en-US" sz="1400" dirty="0"/>
              <a:t> </a:t>
            </a:r>
            <a:r>
              <a:rPr lang="en-US" sz="1400" dirty="0" err="1"/>
              <a:t>zastosować</a:t>
            </a:r>
            <a:r>
              <a:rPr lang="en-US" sz="1400" dirty="0"/>
              <a:t> </a:t>
            </a:r>
            <a:r>
              <a:rPr lang="en-US" sz="1400" dirty="0" err="1"/>
              <a:t>procedurę</a:t>
            </a:r>
            <a:r>
              <a:rPr lang="en-US" sz="1400" dirty="0"/>
              <a:t> </a:t>
            </a:r>
            <a:r>
              <a:rPr lang="en-US" sz="1400" dirty="0" err="1"/>
              <a:t>negocjacyjną</a:t>
            </a:r>
            <a:r>
              <a:rPr lang="en-US" sz="1400" dirty="0"/>
              <a:t> bez </a:t>
            </a:r>
            <a:r>
              <a:rPr lang="en-US" sz="1400" dirty="0" err="1"/>
              <a:t>uprzedniej</a:t>
            </a:r>
            <a:r>
              <a:rPr lang="en-US" sz="1400" dirty="0"/>
              <a:t> </a:t>
            </a:r>
            <a:r>
              <a:rPr lang="en-US" sz="1400" dirty="0" err="1"/>
              <a:t>publikacji</a:t>
            </a:r>
            <a:r>
              <a:rPr lang="en-US" sz="1400" dirty="0"/>
              <a:t> </a:t>
            </a:r>
            <a:r>
              <a:rPr lang="en-US" sz="1400" dirty="0" err="1"/>
              <a:t>ogłoszenia</a:t>
            </a:r>
            <a:r>
              <a:rPr lang="en-US" sz="1400" dirty="0"/>
              <a:t> o </a:t>
            </a:r>
            <a:r>
              <a:rPr lang="en-US" sz="1400" dirty="0" err="1"/>
              <a:t>zamówieniu</a:t>
            </a:r>
            <a:endParaRPr lang="en-US" sz="1400" dirty="0"/>
          </a:p>
          <a:p>
            <a:pPr algn="just"/>
            <a:r>
              <a:rPr lang="pl-PL" sz="1400" dirty="0"/>
              <a:t>o</a:t>
            </a:r>
            <a:r>
              <a:rPr lang="en-US" sz="1400" dirty="0" err="1"/>
              <a:t>statecznie</a:t>
            </a:r>
            <a:r>
              <a:rPr lang="en-US" sz="1400" dirty="0"/>
              <a:t> </a:t>
            </a:r>
            <a:r>
              <a:rPr lang="en-US" sz="1400" dirty="0" err="1"/>
              <a:t>zdaniem</a:t>
            </a:r>
            <a:r>
              <a:rPr lang="en-US" sz="1400" dirty="0"/>
              <a:t> </a:t>
            </a:r>
            <a:r>
              <a:rPr lang="en-US" sz="1400" dirty="0" err="1"/>
              <a:t>Komisji</a:t>
            </a:r>
            <a:r>
              <a:rPr lang="en-US" sz="1400" dirty="0"/>
              <a:t> </a:t>
            </a:r>
            <a:r>
              <a:rPr lang="en-US" sz="1400" dirty="0" err="1"/>
              <a:t>Europejskiej</a:t>
            </a:r>
            <a:r>
              <a:rPr lang="en-US" sz="1400" dirty="0"/>
              <a:t> </a:t>
            </a:r>
            <a:r>
              <a:rPr lang="en-US" sz="1400" dirty="0" err="1"/>
              <a:t>dopuszczalnym</a:t>
            </a:r>
            <a:r>
              <a:rPr lang="en-US" sz="1400" dirty="0"/>
              <a:t> jest </a:t>
            </a:r>
            <a:r>
              <a:rPr lang="en-US" sz="1400" dirty="0" err="1"/>
              <a:t>bezpośrednie</a:t>
            </a:r>
            <a:r>
              <a:rPr lang="en-US" sz="1400" dirty="0"/>
              <a:t> </a:t>
            </a:r>
            <a:r>
              <a:rPr lang="en-US" sz="1400" dirty="0" err="1"/>
              <a:t>udzielenie</a:t>
            </a:r>
            <a:r>
              <a:rPr lang="en-US" sz="1400" dirty="0"/>
              <a:t> </a:t>
            </a:r>
            <a:r>
              <a:rPr lang="en-US" sz="1400" dirty="0" err="1"/>
              <a:t>zamówienia</a:t>
            </a:r>
            <a:r>
              <a:rPr lang="en-US" sz="1400" dirty="0"/>
              <a:t> </a:t>
            </a:r>
            <a:r>
              <a:rPr lang="en-US" sz="1400" dirty="0" err="1"/>
              <a:t>wybranemu</a:t>
            </a:r>
            <a:r>
              <a:rPr lang="en-US" sz="1400" dirty="0"/>
              <a:t> </a:t>
            </a:r>
            <a:r>
              <a:rPr lang="en-US" sz="1400" dirty="0" err="1"/>
              <a:t>wcześniej</a:t>
            </a:r>
            <a:r>
              <a:rPr lang="en-US" sz="1400" dirty="0"/>
              <a:t> </a:t>
            </a:r>
            <a:r>
              <a:rPr lang="en-US" sz="1400" dirty="0" err="1"/>
              <a:t>podmiotowi</a:t>
            </a:r>
            <a:r>
              <a:rPr lang="en-US" sz="1400" dirty="0"/>
              <a:t> </a:t>
            </a:r>
            <a:r>
              <a:rPr lang="en-US" sz="1400" dirty="0" err="1"/>
              <a:t>gospodarczemu</a:t>
            </a:r>
            <a:r>
              <a:rPr lang="en-US" sz="1400" dirty="0"/>
              <a:t> pod </a:t>
            </a:r>
            <a:r>
              <a:rPr lang="en-US" sz="1400" dirty="0" err="1"/>
              <a:t>warunkiem</a:t>
            </a:r>
            <a:r>
              <a:rPr lang="en-US" sz="1400" dirty="0"/>
              <a:t> </a:t>
            </a:r>
            <a:r>
              <a:rPr lang="en-US" sz="1400" dirty="0" err="1"/>
              <a:t>że</a:t>
            </a:r>
            <a:r>
              <a:rPr lang="en-US" sz="1400" dirty="0"/>
              <a:t> </a:t>
            </a:r>
            <a:r>
              <a:rPr lang="en-US" sz="1400" dirty="0" err="1"/>
              <a:t>podmiot</a:t>
            </a:r>
            <a:r>
              <a:rPr lang="en-US" sz="1400" dirty="0"/>
              <a:t> ten jest jako </a:t>
            </a:r>
            <a:r>
              <a:rPr lang="en-US" sz="1400" dirty="0" err="1"/>
              <a:t>jedyny</a:t>
            </a:r>
            <a:r>
              <a:rPr lang="en-US" sz="1400" dirty="0"/>
              <a:t> w </a:t>
            </a:r>
            <a:r>
              <a:rPr lang="en-US" sz="1400" dirty="0" err="1"/>
              <a:t>stanie</a:t>
            </a:r>
            <a:r>
              <a:rPr lang="en-US" sz="1400" dirty="0"/>
              <a:t> </a:t>
            </a:r>
            <a:r>
              <a:rPr lang="en-US" sz="1400" dirty="0" err="1"/>
              <a:t>zrealizować</a:t>
            </a:r>
            <a:r>
              <a:rPr lang="en-US" sz="1400" dirty="0"/>
              <a:t> </a:t>
            </a:r>
            <a:r>
              <a:rPr lang="en-US" sz="1400" dirty="0" err="1"/>
              <a:t>wymagane</a:t>
            </a:r>
            <a:r>
              <a:rPr lang="en-US" sz="1400" dirty="0"/>
              <a:t> </a:t>
            </a:r>
            <a:r>
              <a:rPr lang="en-US" sz="1400" dirty="0" err="1"/>
              <a:t>dostawy</a:t>
            </a:r>
            <a:r>
              <a:rPr lang="en-US" sz="1400" dirty="0"/>
              <a:t> </a:t>
            </a:r>
            <a:r>
              <a:rPr lang="en-US" sz="1400" dirty="0" err="1"/>
              <a:t>przy</a:t>
            </a:r>
            <a:r>
              <a:rPr lang="en-US" sz="1400" dirty="0"/>
              <a:t> </a:t>
            </a:r>
            <a:r>
              <a:rPr lang="en-US" sz="1400" dirty="0" err="1"/>
              <a:t>ograniczeniach</a:t>
            </a:r>
            <a:r>
              <a:rPr lang="en-US" sz="1400" dirty="0"/>
              <a:t> </a:t>
            </a:r>
            <a:r>
              <a:rPr lang="en-US" sz="1400" dirty="0" err="1"/>
              <a:t>technicznych</a:t>
            </a:r>
            <a:r>
              <a:rPr lang="en-US" sz="1400" dirty="0"/>
              <a:t> i </a:t>
            </a:r>
            <a:r>
              <a:rPr lang="en-US" sz="1400" dirty="0" err="1"/>
              <a:t>czasowych</a:t>
            </a:r>
            <a:r>
              <a:rPr lang="en-US" sz="1400" dirty="0"/>
              <a:t> </a:t>
            </a:r>
            <a:r>
              <a:rPr lang="en-US" sz="1400" dirty="0" err="1"/>
              <a:t>spowodowanych</a:t>
            </a:r>
            <a:r>
              <a:rPr lang="en-US" sz="1400" dirty="0"/>
              <a:t> </a:t>
            </a:r>
            <a:r>
              <a:rPr lang="en-US" sz="1400" dirty="0" err="1"/>
              <a:t>pilną</a:t>
            </a:r>
            <a:r>
              <a:rPr lang="en-US" sz="1400" dirty="0"/>
              <a:t> </a:t>
            </a:r>
            <a:r>
              <a:rPr lang="en-US" sz="1400" dirty="0" err="1"/>
              <a:t>koniecznością</a:t>
            </a:r>
            <a:r>
              <a:rPr lang="en-US" sz="1400" dirty="0"/>
              <a:t> 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Symbol zastępczy zawartości 11" descr="Obraz zawierający budynek, zewnętrzne, wysoki, mężczyzna&#10;&#10;Opis wygenerowany automatycznie">
            <a:extLst>
              <a:ext uri="{FF2B5EF4-FFF2-40B4-BE49-F238E27FC236}">
                <a16:creationId xmlns:a16="http://schemas.microsoft.com/office/drawing/2014/main" id="{B7DE01E4-7D4A-4E00-A854-4AB551AC42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3" r="18650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E5E2C96-7D5E-4D28-9394-4DA479A7B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Zamówienia Publiczne w czasie pandemii 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E1291C7-8A5D-4EBE-8838-97C44CC1B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CC7D5C1-0FFC-42D6-AC2C-009BE43E73A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82811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93D9FC6-3652-4D28-AE2C-468C8C282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just"/>
            <a:r>
              <a:rPr lang="en-US" sz="2300" dirty="0"/>
              <a:t>Wytyczne </a:t>
            </a:r>
            <a:r>
              <a:rPr lang="en-US" sz="2300" dirty="0" err="1"/>
              <a:t>przedstawione</a:t>
            </a:r>
            <a:r>
              <a:rPr lang="en-US" sz="2300" dirty="0"/>
              <a:t> w </a:t>
            </a:r>
            <a:r>
              <a:rPr lang="en-US" sz="2300" dirty="0" err="1"/>
              <a:t>Komunikacie</a:t>
            </a:r>
            <a:r>
              <a:rPr lang="en-US" sz="2300" dirty="0"/>
              <a:t> </a:t>
            </a:r>
            <a:r>
              <a:rPr lang="en-US" sz="2300" dirty="0" err="1"/>
              <a:t>Komisji</a:t>
            </a:r>
            <a:r>
              <a:rPr lang="en-US" sz="2300" dirty="0"/>
              <a:t> </a:t>
            </a:r>
            <a:r>
              <a:rPr lang="en-US" sz="2300" dirty="0" err="1"/>
              <a:t>Europejskiej</a:t>
            </a:r>
            <a:r>
              <a:rPr lang="en-US" sz="2300" dirty="0"/>
              <a:t> w sprawie </a:t>
            </a:r>
            <a:r>
              <a:rPr lang="en-US" sz="2300" dirty="0" err="1"/>
              <a:t>stosowania</a:t>
            </a:r>
            <a:r>
              <a:rPr lang="en-US" sz="2300" dirty="0"/>
              <a:t> ram </a:t>
            </a:r>
            <a:r>
              <a:rPr lang="en-US" sz="2300" dirty="0" err="1"/>
              <a:t>dotyczących</a:t>
            </a:r>
            <a:r>
              <a:rPr lang="en-US" sz="2300" dirty="0"/>
              <a:t> zamówień publicznych w </a:t>
            </a:r>
            <a:r>
              <a:rPr lang="en-US" sz="2300" dirty="0" err="1"/>
              <a:t>sytuacji</a:t>
            </a:r>
            <a:r>
              <a:rPr lang="en-US" sz="2300" dirty="0"/>
              <a:t> </a:t>
            </a:r>
            <a:r>
              <a:rPr lang="en-US" sz="2300" dirty="0" err="1"/>
              <a:t>nadzwyczajnej</a:t>
            </a:r>
            <a:r>
              <a:rPr lang="en-US" sz="2300" dirty="0"/>
              <a:t> </a:t>
            </a:r>
            <a:r>
              <a:rPr lang="en-US" sz="2300" dirty="0" err="1"/>
              <a:t>związanej</a:t>
            </a:r>
            <a:r>
              <a:rPr lang="en-US" sz="2300" dirty="0"/>
              <a:t> z </a:t>
            </a:r>
            <a:r>
              <a:rPr lang="en-US" sz="2300" dirty="0" err="1"/>
              <a:t>kryzysem</a:t>
            </a:r>
            <a:r>
              <a:rPr lang="en-US" sz="2300" dirty="0"/>
              <a:t> </a:t>
            </a:r>
            <a:r>
              <a:rPr lang="en-US" sz="2300" dirty="0" err="1"/>
              <a:t>wywołanym</a:t>
            </a:r>
            <a:r>
              <a:rPr lang="en-US" sz="2300" dirty="0"/>
              <a:t> </a:t>
            </a:r>
            <a:r>
              <a:rPr lang="en-US" sz="2300" dirty="0" err="1"/>
              <a:t>epidemią</a:t>
            </a:r>
            <a:r>
              <a:rPr lang="en-US" sz="2300" dirty="0"/>
              <a:t> COVID-19 (2020/C 108 I/01)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BEEE74-6F20-4C89-9AF4-CED8BAC151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en-US" sz="1800" dirty="0" err="1"/>
              <a:t>Ponieważ</a:t>
            </a:r>
            <a:r>
              <a:rPr lang="en-US" sz="1800" dirty="0"/>
              <a:t> </a:t>
            </a:r>
            <a:r>
              <a:rPr lang="en-US" sz="1800" dirty="0" err="1"/>
              <a:t>instytucje</a:t>
            </a:r>
            <a:r>
              <a:rPr lang="en-US" sz="1800" dirty="0"/>
              <a:t> </a:t>
            </a:r>
            <a:r>
              <a:rPr lang="en-US" sz="1800" dirty="0" err="1"/>
              <a:t>zamawiające</a:t>
            </a:r>
            <a:r>
              <a:rPr lang="en-US" sz="1800" dirty="0"/>
              <a:t> </a:t>
            </a:r>
            <a:r>
              <a:rPr lang="en-US" sz="1800" dirty="0" err="1"/>
              <a:t>odstępują</a:t>
            </a:r>
            <a:r>
              <a:rPr lang="en-US" sz="1800" dirty="0"/>
              <a:t> w tym </a:t>
            </a:r>
            <a:r>
              <a:rPr lang="en-US" sz="1800" dirty="0" err="1"/>
              <a:t>przypadku</a:t>
            </a:r>
            <a:r>
              <a:rPr lang="en-US" sz="1800" dirty="0"/>
              <a:t> od </a:t>
            </a:r>
            <a:r>
              <a:rPr lang="en-US" sz="1800" dirty="0" err="1"/>
              <a:t>podstawowej</a:t>
            </a:r>
            <a:r>
              <a:rPr lang="en-US" sz="1800" dirty="0"/>
              <a:t> </a:t>
            </a:r>
            <a:r>
              <a:rPr lang="en-US" sz="1800" dirty="0" err="1"/>
              <a:t>zasady</a:t>
            </a:r>
            <a:r>
              <a:rPr lang="en-US" sz="1800" dirty="0"/>
              <a:t> </a:t>
            </a:r>
            <a:r>
              <a:rPr lang="en-US" sz="1800" dirty="0" err="1"/>
              <a:t>Traktatu</a:t>
            </a:r>
            <a:r>
              <a:rPr lang="en-US" sz="1800" dirty="0"/>
              <a:t> </a:t>
            </a:r>
            <a:r>
              <a:rPr lang="en-US" sz="1800" dirty="0" err="1"/>
              <a:t>dotyczącej</a:t>
            </a:r>
            <a:r>
              <a:rPr lang="en-US" sz="1800" dirty="0"/>
              <a:t> </a:t>
            </a:r>
            <a:r>
              <a:rPr lang="en-US" sz="1800" dirty="0" err="1"/>
              <a:t>przejrzystości</a:t>
            </a:r>
            <a:r>
              <a:rPr lang="en-US" sz="1800" dirty="0"/>
              <a:t>, </a:t>
            </a:r>
            <a:r>
              <a:rPr lang="en-US" sz="1800" dirty="0" err="1"/>
              <a:t>Trybunał</a:t>
            </a:r>
            <a:r>
              <a:rPr lang="en-US" sz="1800" dirty="0"/>
              <a:t> </a:t>
            </a:r>
            <a:r>
              <a:rPr lang="en-US" sz="1800" dirty="0" err="1"/>
              <a:t>Sprawiedliwości</a:t>
            </a:r>
            <a:r>
              <a:rPr lang="en-US" sz="1800" dirty="0"/>
              <a:t> Unii </a:t>
            </a:r>
            <a:r>
              <a:rPr lang="en-US" sz="1800" dirty="0" err="1"/>
              <a:t>Europejskiej</a:t>
            </a:r>
            <a:r>
              <a:rPr lang="en-US" sz="1800" dirty="0"/>
              <a:t> </a:t>
            </a:r>
            <a:r>
              <a:rPr lang="en-US" sz="1800" dirty="0" err="1"/>
              <a:t>wymaga</a:t>
            </a:r>
            <a:r>
              <a:rPr lang="en-US" sz="1800" dirty="0"/>
              <a:t>, aby </a:t>
            </a:r>
            <a:r>
              <a:rPr lang="en-US" sz="1800" dirty="0" err="1"/>
              <a:t>korzystanie</a:t>
            </a:r>
            <a:r>
              <a:rPr lang="en-US" sz="1800" dirty="0"/>
              <a:t> z tej </a:t>
            </a:r>
            <a:r>
              <a:rPr lang="en-US" sz="1800" dirty="0" err="1"/>
              <a:t>procedury</a:t>
            </a:r>
            <a:r>
              <a:rPr lang="en-US" sz="1800" dirty="0"/>
              <a:t> </a:t>
            </a:r>
            <a:r>
              <a:rPr lang="en-US" sz="1800" dirty="0" err="1"/>
              <a:t>miało</a:t>
            </a:r>
            <a:r>
              <a:rPr lang="en-US" sz="1800" dirty="0"/>
              <a:t> </a:t>
            </a:r>
            <a:r>
              <a:rPr lang="en-US" sz="1800" dirty="0" err="1"/>
              <a:t>nadal</a:t>
            </a:r>
            <a:r>
              <a:rPr lang="en-US" sz="1800" dirty="0"/>
              <a:t> </a:t>
            </a:r>
            <a:r>
              <a:rPr lang="en-US" sz="1800" dirty="0" err="1"/>
              <a:t>charakter</a:t>
            </a:r>
            <a:r>
              <a:rPr lang="en-US" sz="1800" dirty="0"/>
              <a:t> </a:t>
            </a:r>
            <a:r>
              <a:rPr lang="en-US" sz="1800" dirty="0" err="1"/>
              <a:t>wyjątkowy</a:t>
            </a:r>
            <a:r>
              <a:rPr lang="en-US" sz="1800" dirty="0"/>
              <a:t> </a:t>
            </a:r>
          </a:p>
          <a:p>
            <a:pPr algn="just"/>
            <a:r>
              <a:rPr lang="en-US" sz="1800" dirty="0" err="1"/>
              <a:t>Wszystkie</a:t>
            </a:r>
            <a:r>
              <a:rPr lang="en-US" sz="1800" dirty="0"/>
              <a:t> </a:t>
            </a:r>
            <a:r>
              <a:rPr lang="en-US" sz="1800" dirty="0" err="1"/>
              <a:t>warunki</a:t>
            </a:r>
            <a:r>
              <a:rPr lang="en-US" sz="1800" dirty="0"/>
              <a:t> </a:t>
            </a:r>
            <a:r>
              <a:rPr lang="en-US" sz="1800" dirty="0" err="1"/>
              <a:t>muszą</a:t>
            </a:r>
            <a:r>
              <a:rPr lang="en-US" sz="1800" dirty="0"/>
              <a:t> </a:t>
            </a:r>
            <a:r>
              <a:rPr lang="en-US" sz="1800" dirty="0" err="1"/>
              <a:t>być</a:t>
            </a:r>
            <a:r>
              <a:rPr lang="en-US" sz="1800" dirty="0"/>
              <a:t> </a:t>
            </a:r>
            <a:r>
              <a:rPr lang="en-US" sz="1800" dirty="0" err="1"/>
              <a:t>spełnione</a:t>
            </a:r>
            <a:r>
              <a:rPr lang="en-US" sz="1800" dirty="0"/>
              <a:t> </a:t>
            </a:r>
            <a:r>
              <a:rPr lang="en-US" sz="1800" dirty="0" err="1"/>
              <a:t>łącznie</a:t>
            </a:r>
            <a:r>
              <a:rPr lang="en-US" sz="1800" dirty="0"/>
              <a:t> i należy je </a:t>
            </a:r>
            <a:r>
              <a:rPr lang="en-US" sz="1800" dirty="0" err="1"/>
              <a:t>interpretować</a:t>
            </a:r>
            <a:r>
              <a:rPr lang="en-US" sz="1800" dirty="0"/>
              <a:t> w </a:t>
            </a:r>
            <a:r>
              <a:rPr lang="en-US" sz="1800" dirty="0" err="1"/>
              <a:t>sposób</a:t>
            </a:r>
            <a:r>
              <a:rPr lang="en-US" sz="1800" dirty="0"/>
              <a:t> </a:t>
            </a:r>
            <a:r>
              <a:rPr lang="en-US" sz="1800" dirty="0" err="1"/>
              <a:t>zawężający</a:t>
            </a:r>
            <a:r>
              <a:rPr lang="en-US" sz="1800" dirty="0"/>
              <a:t> (</a:t>
            </a:r>
            <a:r>
              <a:rPr lang="en-US" sz="1800" dirty="0" err="1"/>
              <a:t>zob</a:t>
            </a:r>
            <a:r>
              <a:rPr lang="en-US" sz="1800" dirty="0"/>
              <a:t>. np. </a:t>
            </a:r>
            <a:r>
              <a:rPr lang="en-US" sz="1800" dirty="0" err="1"/>
              <a:t>sprawy</a:t>
            </a:r>
            <a:r>
              <a:rPr lang="en-US" sz="1800" dirty="0"/>
              <a:t> C-275/08 </a:t>
            </a:r>
            <a:r>
              <a:rPr lang="en-US" sz="1800" dirty="0" err="1"/>
              <a:t>Komisja</a:t>
            </a:r>
            <a:r>
              <a:rPr lang="en-US" sz="1800" dirty="0"/>
              <a:t> przeciwko </a:t>
            </a:r>
            <a:r>
              <a:rPr lang="en-US" sz="1800" dirty="0" err="1"/>
              <a:t>Niemcom</a:t>
            </a:r>
            <a:r>
              <a:rPr lang="en-US" sz="1800" dirty="0"/>
              <a:t> oraz C-352/12 Consiglio Nazionale </a:t>
            </a:r>
            <a:r>
              <a:rPr lang="en-US" sz="1800" dirty="0" err="1"/>
              <a:t>degli</a:t>
            </a:r>
            <a:r>
              <a:rPr lang="en-US" sz="1800" dirty="0"/>
              <a:t> </a:t>
            </a:r>
            <a:r>
              <a:rPr lang="en-US" sz="1800" dirty="0" err="1"/>
              <a:t>Ingegneri</a:t>
            </a:r>
            <a:r>
              <a:rPr lang="en-US" sz="1800" dirty="0"/>
              <a:t>)</a:t>
            </a:r>
          </a:p>
        </p:txBody>
      </p:sp>
      <p:pic>
        <p:nvPicPr>
          <p:cNvPr id="8" name="Symbol zastępczy zawartości 7" descr="Obraz zawierający budynek, zewnętrzne, wysoki, mężczyzna&#10;&#10;Opis wygenerowany automatycznie">
            <a:extLst>
              <a:ext uri="{FF2B5EF4-FFF2-40B4-BE49-F238E27FC236}">
                <a16:creationId xmlns:a16="http://schemas.microsoft.com/office/drawing/2014/main" id="{0B6C18AA-E852-4F3A-9340-2A9C1AFFDA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" r="6799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799FFC2-A074-4DF4-9010-2CB97FE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Zamówienia Publiczne w czasie pandemii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ECA6337-64DF-412E-9510-F96CE4BD3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0CC7D5C1-0FFC-42D6-AC2C-009BE43E73A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63322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C0F7A7D-CCBA-4963-8FBC-6A34E4AAF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en-US" sz="1600" dirty="0"/>
              <a:t>Wytyczne </a:t>
            </a:r>
            <a:r>
              <a:rPr lang="en-US" sz="1600" dirty="0" err="1"/>
              <a:t>przedstawione</a:t>
            </a:r>
            <a:r>
              <a:rPr lang="en-US" sz="1600" dirty="0"/>
              <a:t> w </a:t>
            </a:r>
            <a:r>
              <a:rPr lang="en-US" sz="1600" dirty="0" err="1"/>
              <a:t>Komunikacie</a:t>
            </a:r>
            <a:r>
              <a:rPr lang="en-US" sz="1600" dirty="0"/>
              <a:t> </a:t>
            </a:r>
            <a:r>
              <a:rPr lang="en-US" sz="1600" dirty="0" err="1"/>
              <a:t>Komisji</a:t>
            </a:r>
            <a:r>
              <a:rPr lang="en-US" sz="1600" dirty="0"/>
              <a:t> </a:t>
            </a:r>
            <a:r>
              <a:rPr lang="en-US" sz="1600" dirty="0" err="1"/>
              <a:t>Europejskiej</a:t>
            </a:r>
            <a:r>
              <a:rPr lang="en-US" sz="1600" dirty="0"/>
              <a:t> w sprawie </a:t>
            </a:r>
            <a:r>
              <a:rPr lang="en-US" sz="1600" dirty="0" err="1"/>
              <a:t>stosowania</a:t>
            </a:r>
            <a:r>
              <a:rPr lang="en-US" sz="1600" dirty="0"/>
              <a:t> ram </a:t>
            </a:r>
            <a:r>
              <a:rPr lang="en-US" sz="1600" dirty="0" err="1"/>
              <a:t>dotyczących</a:t>
            </a:r>
            <a:r>
              <a:rPr lang="en-US" sz="1600" dirty="0"/>
              <a:t> zamówień publicznych w </a:t>
            </a:r>
            <a:r>
              <a:rPr lang="en-US" sz="1600" dirty="0" err="1"/>
              <a:t>sytuacji</a:t>
            </a:r>
            <a:r>
              <a:rPr lang="en-US" sz="1600" dirty="0"/>
              <a:t> </a:t>
            </a:r>
            <a:r>
              <a:rPr lang="en-US" sz="1600" dirty="0" err="1"/>
              <a:t>nadzwyczajnej</a:t>
            </a:r>
            <a:r>
              <a:rPr lang="en-US" sz="1600" dirty="0"/>
              <a:t> </a:t>
            </a:r>
            <a:r>
              <a:rPr lang="en-US" sz="1600" dirty="0" err="1"/>
              <a:t>związanej</a:t>
            </a:r>
            <a:r>
              <a:rPr lang="en-US" sz="1600" dirty="0"/>
              <a:t> z </a:t>
            </a:r>
            <a:r>
              <a:rPr lang="en-US" sz="1600" dirty="0" err="1"/>
              <a:t>kryzysem</a:t>
            </a:r>
            <a:r>
              <a:rPr lang="en-US" sz="1600" dirty="0"/>
              <a:t> </a:t>
            </a:r>
            <a:r>
              <a:rPr lang="en-US" sz="1600" dirty="0" err="1"/>
              <a:t>wywołanym</a:t>
            </a:r>
            <a:r>
              <a:rPr lang="en-US" sz="1600" dirty="0"/>
              <a:t> </a:t>
            </a:r>
            <a:r>
              <a:rPr lang="en-US" sz="1600" dirty="0" err="1"/>
              <a:t>epidemią</a:t>
            </a:r>
            <a:r>
              <a:rPr lang="en-US" sz="1600" dirty="0"/>
              <a:t> COVID-19 (2020/C 108 I/01)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9436D3-8E8C-457F-92C7-9951ED7DD4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en-US" sz="1800" dirty="0" err="1"/>
              <a:t>Nabywcy</a:t>
            </a:r>
            <a:r>
              <a:rPr lang="en-US" sz="1800" dirty="0"/>
              <a:t> </a:t>
            </a:r>
            <a:r>
              <a:rPr lang="en-US" sz="1800" dirty="0" err="1"/>
              <a:t>publiczni</a:t>
            </a:r>
            <a:r>
              <a:rPr lang="en-US" sz="1800" dirty="0"/>
              <a:t> </a:t>
            </a:r>
            <a:r>
              <a:rPr lang="en-US" sz="1800" dirty="0" err="1"/>
              <a:t>powinni</a:t>
            </a:r>
            <a:r>
              <a:rPr lang="en-US" sz="1800" dirty="0"/>
              <a:t> </a:t>
            </a:r>
            <a:r>
              <a:rPr lang="en-US" sz="1800" dirty="0" err="1"/>
              <a:t>również</a:t>
            </a:r>
            <a:r>
              <a:rPr lang="en-US" sz="1800" dirty="0"/>
              <a:t> </a:t>
            </a:r>
            <a:r>
              <a:rPr lang="en-US" sz="1800" dirty="0" err="1"/>
              <a:t>rozważyć</a:t>
            </a:r>
            <a:r>
              <a:rPr lang="en-US" sz="1800" dirty="0"/>
              <a:t> </a:t>
            </a:r>
            <a:r>
              <a:rPr lang="en-US" sz="1800" dirty="0" err="1"/>
              <a:t>możliwość</a:t>
            </a:r>
            <a:r>
              <a:rPr lang="en-US" sz="1800" dirty="0"/>
              <a:t> </a:t>
            </a:r>
            <a:r>
              <a:rPr lang="en-US" sz="1800" dirty="0" err="1"/>
              <a:t>znalezienia</a:t>
            </a:r>
            <a:r>
              <a:rPr lang="en-US" sz="1800" dirty="0"/>
              <a:t> </a:t>
            </a:r>
            <a:r>
              <a:rPr lang="en-US" sz="1800" dirty="0" err="1"/>
              <a:t>alternatywnych</a:t>
            </a:r>
            <a:r>
              <a:rPr lang="en-US" sz="1800" dirty="0"/>
              <a:t> </a:t>
            </a:r>
            <a:r>
              <a:rPr lang="en-US" sz="1800" dirty="0" err="1"/>
              <a:t>rozwiązań</a:t>
            </a:r>
            <a:r>
              <a:rPr lang="en-US" sz="1800" dirty="0"/>
              <a:t> i </a:t>
            </a:r>
            <a:r>
              <a:rPr lang="en-US" sz="1800" dirty="0" err="1"/>
              <a:t>nawiązania</a:t>
            </a:r>
            <a:r>
              <a:rPr lang="en-US" sz="1800" dirty="0"/>
              <a:t> </a:t>
            </a:r>
            <a:r>
              <a:rPr lang="en-US" sz="1800" dirty="0" err="1"/>
              <a:t>współpracy</a:t>
            </a:r>
            <a:r>
              <a:rPr lang="en-US" sz="1800" dirty="0"/>
              <a:t> z </a:t>
            </a:r>
            <a:r>
              <a:rPr lang="en-US" sz="1800" dirty="0" err="1"/>
              <a:t>podmiotami</a:t>
            </a:r>
            <a:r>
              <a:rPr lang="en-US" sz="1800" dirty="0"/>
              <a:t> </a:t>
            </a:r>
            <a:r>
              <a:rPr lang="en-US" sz="1800" dirty="0" err="1"/>
              <a:t>rynkowymi</a:t>
            </a:r>
            <a:endParaRPr lang="pl-PL" sz="1800" dirty="0"/>
          </a:p>
          <a:p>
            <a:pPr algn="just"/>
            <a:r>
              <a:rPr lang="en-US" sz="1800" dirty="0"/>
              <a:t> </a:t>
            </a:r>
            <a:r>
              <a:rPr lang="en-US" sz="1800" dirty="0" err="1"/>
              <a:t>Komisja</a:t>
            </a:r>
            <a:r>
              <a:rPr lang="en-US" sz="1800" dirty="0"/>
              <a:t> </a:t>
            </a:r>
            <a:r>
              <a:rPr lang="en-US" sz="1800" dirty="0" err="1"/>
              <a:t>podkreśla</a:t>
            </a:r>
            <a:r>
              <a:rPr lang="en-US" sz="1800" dirty="0"/>
              <a:t>, iż </a:t>
            </a:r>
            <a:r>
              <a:rPr lang="en-US" sz="1800" dirty="0" err="1"/>
              <a:t>nabywcy</a:t>
            </a:r>
            <a:r>
              <a:rPr lang="en-US" sz="1800" dirty="0"/>
              <a:t> </a:t>
            </a:r>
            <a:r>
              <a:rPr lang="en-US" sz="1800" dirty="0" err="1"/>
              <a:t>publiczni</a:t>
            </a:r>
            <a:r>
              <a:rPr lang="en-US" sz="1800" dirty="0"/>
              <a:t> </a:t>
            </a:r>
            <a:r>
              <a:rPr lang="en-US" sz="1800" dirty="0" err="1"/>
              <a:t>mogą</a:t>
            </a:r>
            <a:r>
              <a:rPr lang="en-US" sz="1800" dirty="0"/>
              <a:t> </a:t>
            </a:r>
            <a:r>
              <a:rPr lang="en-US" sz="1800" dirty="0" err="1"/>
              <a:t>korzystać</a:t>
            </a:r>
            <a:r>
              <a:rPr lang="en-US" sz="1800" dirty="0"/>
              <a:t> z </a:t>
            </a:r>
            <a:r>
              <a:rPr lang="en-US" sz="1800" dirty="0" err="1"/>
              <a:t>innowacyjnych</a:t>
            </a:r>
            <a:r>
              <a:rPr lang="en-US" sz="1800" dirty="0"/>
              <a:t> </a:t>
            </a:r>
            <a:r>
              <a:rPr lang="en-US" sz="1800" dirty="0" err="1"/>
              <a:t>narzędzi</a:t>
            </a:r>
            <a:r>
              <a:rPr lang="en-US" sz="1800" dirty="0"/>
              <a:t> </a:t>
            </a:r>
            <a:r>
              <a:rPr lang="en-US" sz="1800" dirty="0" err="1"/>
              <a:t>cyfrowych</a:t>
            </a:r>
            <a:r>
              <a:rPr lang="en-US" sz="1800" dirty="0"/>
              <a:t> w </a:t>
            </a:r>
            <a:r>
              <a:rPr lang="en-US" sz="1800" dirty="0" err="1"/>
              <a:t>celu</a:t>
            </a:r>
            <a:r>
              <a:rPr lang="en-US" sz="1800" dirty="0"/>
              <a:t> </a:t>
            </a:r>
            <a:r>
              <a:rPr lang="en-US" sz="1800" dirty="0" err="1"/>
              <a:t>wywołania</a:t>
            </a:r>
            <a:r>
              <a:rPr lang="en-US" sz="1800" dirty="0"/>
              <a:t> </a:t>
            </a:r>
            <a:r>
              <a:rPr lang="en-US" sz="1800" dirty="0" err="1"/>
              <a:t>szerokiego</a:t>
            </a:r>
            <a:r>
              <a:rPr lang="en-US" sz="1800" dirty="0"/>
              <a:t> </a:t>
            </a:r>
            <a:r>
              <a:rPr lang="en-US" sz="1800" dirty="0" err="1"/>
              <a:t>zainteresowania</a:t>
            </a:r>
            <a:r>
              <a:rPr lang="en-US" sz="1800" dirty="0"/>
              <a:t> </a:t>
            </a:r>
            <a:r>
              <a:rPr lang="en-US" sz="1800" dirty="0" err="1"/>
              <a:t>podmiotów</a:t>
            </a:r>
            <a:r>
              <a:rPr lang="en-US" sz="1800" dirty="0"/>
              <a:t> </a:t>
            </a:r>
            <a:r>
              <a:rPr lang="en-US" sz="1800" dirty="0" err="1"/>
              <a:t>gospodarczych</a:t>
            </a:r>
            <a:r>
              <a:rPr lang="en-US" sz="1800" dirty="0"/>
              <a:t>, </a:t>
            </a:r>
            <a:r>
              <a:rPr lang="en-US" sz="1800" dirty="0" err="1"/>
              <a:t>które</a:t>
            </a:r>
            <a:r>
              <a:rPr lang="en-US" sz="1800" dirty="0"/>
              <a:t> </a:t>
            </a:r>
            <a:r>
              <a:rPr lang="en-US" sz="1800" dirty="0" err="1"/>
              <a:t>są</a:t>
            </a:r>
            <a:r>
              <a:rPr lang="en-US" sz="1800" dirty="0"/>
              <a:t> w </a:t>
            </a:r>
            <a:r>
              <a:rPr lang="en-US" sz="1800" dirty="0" err="1"/>
              <a:t>stanie</a:t>
            </a:r>
            <a:r>
              <a:rPr lang="en-US" sz="1800" dirty="0"/>
              <a:t> </a:t>
            </a:r>
            <a:r>
              <a:rPr lang="en-US" sz="1800" dirty="0" err="1"/>
              <a:t>zaproponować</a:t>
            </a:r>
            <a:r>
              <a:rPr lang="en-US" sz="1800" dirty="0"/>
              <a:t> </a:t>
            </a:r>
            <a:r>
              <a:rPr lang="en-US" sz="1800" dirty="0" err="1"/>
              <a:t>alternatywne</a:t>
            </a:r>
            <a:r>
              <a:rPr lang="en-US" sz="1800" dirty="0"/>
              <a:t> </a:t>
            </a:r>
            <a:r>
              <a:rPr lang="en-US" sz="1800" dirty="0" err="1"/>
              <a:t>rozwiązania</a:t>
            </a:r>
            <a:endParaRPr lang="en-US" sz="1800" dirty="0"/>
          </a:p>
          <a:p>
            <a:pPr algn="just"/>
            <a:r>
              <a:rPr lang="en-US" sz="1800" dirty="0" err="1"/>
              <a:t>Nabywcy</a:t>
            </a:r>
            <a:r>
              <a:rPr lang="en-US" sz="1800" dirty="0"/>
              <a:t> </a:t>
            </a:r>
            <a:r>
              <a:rPr lang="en-US" sz="1800" dirty="0" err="1"/>
              <a:t>publiczni</a:t>
            </a:r>
            <a:r>
              <a:rPr lang="en-US" sz="1800" dirty="0"/>
              <a:t> </a:t>
            </a:r>
            <a:r>
              <a:rPr lang="en-US" sz="1800" dirty="0" err="1"/>
              <a:t>mogą</a:t>
            </a:r>
            <a:r>
              <a:rPr lang="en-US" sz="1800" dirty="0"/>
              <a:t> </a:t>
            </a:r>
            <a:r>
              <a:rPr lang="en-US" sz="1800" dirty="0" err="1"/>
              <a:t>również</a:t>
            </a:r>
            <a:r>
              <a:rPr lang="en-US" sz="1800" dirty="0"/>
              <a:t> </a:t>
            </a:r>
            <a:r>
              <a:rPr lang="en-US" sz="1800" dirty="0" err="1"/>
              <a:t>ściślej</a:t>
            </a:r>
            <a:r>
              <a:rPr lang="en-US" sz="1800" dirty="0"/>
              <a:t> </a:t>
            </a:r>
            <a:r>
              <a:rPr lang="en-US" sz="1800" dirty="0" err="1"/>
              <a:t>współpracować</a:t>
            </a:r>
            <a:r>
              <a:rPr lang="en-US" sz="1800" dirty="0"/>
              <a:t> z </a:t>
            </a:r>
            <a:r>
              <a:rPr lang="en-US" sz="1800" dirty="0" err="1"/>
              <a:t>ekosystemami</a:t>
            </a:r>
            <a:r>
              <a:rPr lang="en-US" sz="1800" dirty="0"/>
              <a:t> </a:t>
            </a:r>
            <a:r>
              <a:rPr lang="en-US" sz="1800" dirty="0" err="1"/>
              <a:t>innowacji</a:t>
            </a:r>
            <a:r>
              <a:rPr lang="en-US" sz="1800" dirty="0"/>
              <a:t> </a:t>
            </a:r>
            <a:r>
              <a:rPr lang="en-US" sz="1800" dirty="0" err="1"/>
              <a:t>lub</a:t>
            </a:r>
            <a:r>
              <a:rPr lang="en-US" sz="1800" dirty="0"/>
              <a:t> </a:t>
            </a:r>
            <a:r>
              <a:rPr lang="en-US" sz="1800" dirty="0" err="1"/>
              <a:t>sieciami</a:t>
            </a:r>
            <a:r>
              <a:rPr lang="en-US" sz="1800" dirty="0"/>
              <a:t> </a:t>
            </a:r>
            <a:r>
              <a:rPr lang="en-US" sz="1800" dirty="0" err="1"/>
              <a:t>przedsiębiorców</a:t>
            </a:r>
            <a:r>
              <a:rPr lang="en-US" sz="1800" dirty="0"/>
              <a:t>, </a:t>
            </a:r>
            <a:r>
              <a:rPr lang="en-US" sz="1800" dirty="0" err="1"/>
              <a:t>które</a:t>
            </a:r>
            <a:r>
              <a:rPr lang="en-US" sz="1800" dirty="0"/>
              <a:t> </a:t>
            </a:r>
            <a:r>
              <a:rPr lang="en-US" sz="1800" dirty="0" err="1"/>
              <a:t>mogłyby</a:t>
            </a:r>
            <a:r>
              <a:rPr lang="en-US" sz="1800" dirty="0"/>
              <a:t> </a:t>
            </a:r>
            <a:r>
              <a:rPr lang="en-US" sz="1800" dirty="0" err="1"/>
              <a:t>proponować</a:t>
            </a:r>
            <a:r>
              <a:rPr lang="en-US" sz="1800" dirty="0"/>
              <a:t> </a:t>
            </a:r>
            <a:r>
              <a:rPr lang="en-US" sz="1800" dirty="0" err="1"/>
              <a:t>nowe</a:t>
            </a:r>
            <a:r>
              <a:rPr lang="en-US" sz="1800" dirty="0"/>
              <a:t> </a:t>
            </a:r>
            <a:r>
              <a:rPr lang="en-US" sz="1800" dirty="0" err="1"/>
              <a:t>rozwiązania</a:t>
            </a:r>
            <a:endParaRPr lang="en-US" sz="1800" dirty="0"/>
          </a:p>
          <a:p>
            <a:endParaRPr lang="en-US" sz="19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1E9E4729-2B00-4E0F-939D-3E3F463060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3" r="9100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17311B2-7F15-4873-A1EC-B088628D6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Zamówienia Publiczne w czasie pandemii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5FC71B1-08A4-41E2-BD00-6F0D60F2A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CC7D5C1-0FFC-42D6-AC2C-009BE43E73A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43977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30E4CE7-4867-4AB0-83F9-A59E65CDC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Zamówienia publiczne UE w czasie pandemii COVID-19 </a:t>
            </a:r>
          </a:p>
        </p:txBody>
      </p:sp>
      <p:grpSp>
        <p:nvGrpSpPr>
          <p:cNvPr id="29" name="Group 1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2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D37D26-3D74-4B9D-ADD7-7D176EF0B6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/>
              <a:t>Pozostanie</a:t>
            </a:r>
            <a:r>
              <a:rPr lang="en-US" sz="2000" dirty="0"/>
              <a:t> w </a:t>
            </a:r>
            <a:r>
              <a:rPr lang="en-US" sz="2000"/>
              <a:t>reżimie</a:t>
            </a:r>
            <a:r>
              <a:rPr lang="en-US" sz="2000" dirty="0"/>
              <a:t> </a:t>
            </a:r>
            <a:r>
              <a:rPr lang="en-US" sz="2000"/>
              <a:t>prawnym</a:t>
            </a:r>
            <a:r>
              <a:rPr lang="en-US" sz="2000" dirty="0"/>
              <a:t> </a:t>
            </a:r>
            <a:r>
              <a:rPr lang="en-US" sz="2000"/>
              <a:t>Dyrektywy</a:t>
            </a:r>
            <a:r>
              <a:rPr lang="en-US" sz="2000" dirty="0"/>
              <a:t> 2014/24/UE </a:t>
            </a:r>
          </a:p>
          <a:p>
            <a:r>
              <a:rPr lang="en-US" sz="2000"/>
              <a:t>Wykorzystanie</a:t>
            </a:r>
            <a:r>
              <a:rPr lang="en-US" sz="2000" dirty="0"/>
              <a:t> </a:t>
            </a:r>
            <a:r>
              <a:rPr lang="en-US" sz="2000"/>
              <a:t>mechanizmów</a:t>
            </a:r>
            <a:r>
              <a:rPr lang="en-US" sz="2000" dirty="0"/>
              <a:t> </a:t>
            </a:r>
            <a:r>
              <a:rPr lang="en-US" sz="2000"/>
              <a:t>maksymalizujących</a:t>
            </a:r>
            <a:r>
              <a:rPr lang="en-US" sz="2000" dirty="0"/>
              <a:t> </a:t>
            </a:r>
            <a:r>
              <a:rPr lang="en-US" sz="2000"/>
              <a:t>bezpieczeństwo</a:t>
            </a:r>
            <a:r>
              <a:rPr lang="en-US" sz="2000" dirty="0"/>
              <a:t> </a:t>
            </a:r>
            <a:r>
              <a:rPr lang="en-US" sz="2000"/>
              <a:t>transakcji</a:t>
            </a:r>
            <a:r>
              <a:rPr lang="en-US" sz="2000" dirty="0"/>
              <a:t> </a:t>
            </a:r>
          </a:p>
          <a:p>
            <a:r>
              <a:rPr lang="en-US" sz="2000"/>
              <a:t>Realizacja</a:t>
            </a:r>
            <a:r>
              <a:rPr lang="en-US" sz="2000" dirty="0"/>
              <a:t> zamówień </a:t>
            </a:r>
            <a:r>
              <a:rPr lang="en-US" sz="2000"/>
              <a:t>przy</a:t>
            </a:r>
            <a:r>
              <a:rPr lang="en-US" sz="2000" dirty="0"/>
              <a:t> </a:t>
            </a:r>
            <a:r>
              <a:rPr lang="en-US" sz="2000"/>
              <a:t>wykorzystaniu</a:t>
            </a:r>
            <a:r>
              <a:rPr lang="en-US" sz="2000" dirty="0"/>
              <a:t> w </a:t>
            </a:r>
            <a:r>
              <a:rPr lang="en-US" sz="2000"/>
              <a:t>możliwie</a:t>
            </a:r>
            <a:r>
              <a:rPr lang="en-US" sz="2000" dirty="0"/>
              <a:t> </a:t>
            </a:r>
            <a:r>
              <a:rPr lang="en-US" sz="2000"/>
              <a:t>szerokim</a:t>
            </a:r>
            <a:r>
              <a:rPr lang="en-US" sz="2000" dirty="0"/>
              <a:t> </a:t>
            </a:r>
            <a:r>
              <a:rPr lang="en-US" sz="2000"/>
              <a:t>zakresie</a:t>
            </a:r>
            <a:r>
              <a:rPr lang="en-US" sz="2000" dirty="0"/>
              <a:t> </a:t>
            </a:r>
            <a:r>
              <a:rPr lang="en-US" sz="2000"/>
              <a:t>zasad</a:t>
            </a:r>
            <a:r>
              <a:rPr lang="en-US" sz="2000" dirty="0"/>
              <a:t> ich </a:t>
            </a:r>
            <a:r>
              <a:rPr lang="en-US" sz="2000"/>
              <a:t>udzielania</a:t>
            </a:r>
            <a:endParaRPr lang="en-US" sz="2000" dirty="0"/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Symbol zastępczy zawartości 11" descr="Obraz zawierający rysunek&#10;&#10;Opis wygenerowany automatycznie">
            <a:extLst>
              <a:ext uri="{FF2B5EF4-FFF2-40B4-BE49-F238E27FC236}">
                <a16:creationId xmlns:a16="http://schemas.microsoft.com/office/drawing/2014/main" id="{48C16133-193D-4224-BEA7-50B3ED8CBB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87" b="10553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92C78C1-02A7-481A-9AE8-6688D1411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Zamówienia Publiczne w czasie pandemii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381AFDD-6267-4355-B9B8-4DE4C538D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CC7D5C1-0FFC-42D6-AC2C-009BE43E73A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83749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4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F81B83A-5BC6-4115-9DA2-8DDD94E40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/>
              <a:t>Zmiany umowy w sprawach zamówień publicznych na podstawie art. 15r. tzw. ,,Tarczy antykryzysowej’’</a:t>
            </a:r>
          </a:p>
        </p:txBody>
      </p:sp>
      <p:grpSp>
        <p:nvGrpSpPr>
          <p:cNvPr id="62" name="Group 5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63" name="Rectangle 5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5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Rectangle 5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E2AAF8-D507-419D-8BDD-D66A1924F7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224323"/>
            <a:ext cx="4559425" cy="40857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en-US" sz="1700" dirty="0" err="1"/>
              <a:t>Wpływ</a:t>
            </a:r>
            <a:r>
              <a:rPr lang="en-US" sz="1700" dirty="0"/>
              <a:t> COVID-19 na </a:t>
            </a:r>
            <a:r>
              <a:rPr lang="en-US" sz="1700" dirty="0" err="1"/>
              <a:t>realizację</a:t>
            </a:r>
            <a:r>
              <a:rPr lang="en-US" sz="1700" dirty="0"/>
              <a:t> </a:t>
            </a:r>
            <a:r>
              <a:rPr lang="en-US" sz="1700" dirty="0" err="1"/>
              <a:t>umowy</a:t>
            </a:r>
            <a:r>
              <a:rPr lang="en-US" sz="1700" dirty="0"/>
              <a:t> w </a:t>
            </a:r>
            <a:r>
              <a:rPr lang="en-US" sz="1700" dirty="0" err="1"/>
              <a:t>sprawach</a:t>
            </a:r>
            <a:r>
              <a:rPr lang="en-US" sz="1700" dirty="0"/>
              <a:t> </a:t>
            </a:r>
            <a:r>
              <a:rPr lang="en-US" sz="1700" dirty="0" err="1"/>
              <a:t>zamówienia</a:t>
            </a:r>
            <a:r>
              <a:rPr lang="en-US" sz="1700" dirty="0"/>
              <a:t> </a:t>
            </a:r>
            <a:r>
              <a:rPr lang="en-US" sz="1700" dirty="0" err="1"/>
              <a:t>publicznego</a:t>
            </a:r>
            <a:endParaRPr lang="en-US" sz="1700" dirty="0"/>
          </a:p>
          <a:p>
            <a:pPr algn="just"/>
            <a:r>
              <a:rPr lang="en-US" sz="1700" dirty="0" err="1"/>
              <a:t>możliwość</a:t>
            </a:r>
            <a:r>
              <a:rPr lang="en-US" sz="1700" dirty="0"/>
              <a:t> </a:t>
            </a:r>
            <a:r>
              <a:rPr lang="en-US" sz="1700" dirty="0" err="1"/>
              <a:t>dostosowania</a:t>
            </a:r>
            <a:r>
              <a:rPr lang="en-US" sz="1700" dirty="0"/>
              <a:t> </a:t>
            </a:r>
            <a:r>
              <a:rPr lang="en-US" sz="1700" dirty="0" err="1"/>
              <a:t>treści</a:t>
            </a:r>
            <a:r>
              <a:rPr lang="en-US" sz="1700" dirty="0"/>
              <a:t> </a:t>
            </a:r>
            <a:r>
              <a:rPr lang="en-US" sz="1700" dirty="0" err="1"/>
              <a:t>łączącego</a:t>
            </a:r>
            <a:r>
              <a:rPr lang="en-US" sz="1700" dirty="0"/>
              <a:t> </a:t>
            </a:r>
            <a:r>
              <a:rPr lang="en-US" sz="1700" dirty="0" err="1"/>
              <a:t>strony</a:t>
            </a:r>
            <a:r>
              <a:rPr lang="en-US" sz="1700" dirty="0"/>
              <a:t> </a:t>
            </a:r>
            <a:r>
              <a:rPr lang="en-US" sz="1700" dirty="0" err="1"/>
              <a:t>stosunku</a:t>
            </a:r>
            <a:r>
              <a:rPr lang="en-US" sz="1700" dirty="0"/>
              <a:t> </a:t>
            </a:r>
            <a:r>
              <a:rPr lang="en-US" sz="1700" dirty="0" err="1"/>
              <a:t>prawnego</a:t>
            </a:r>
            <a:r>
              <a:rPr lang="en-US" sz="1700" dirty="0"/>
              <a:t> do </a:t>
            </a:r>
            <a:r>
              <a:rPr lang="en-US" sz="1700" dirty="0" err="1"/>
              <a:t>zmian</a:t>
            </a:r>
            <a:r>
              <a:rPr lang="en-US" sz="1700" dirty="0"/>
              <a:t> </a:t>
            </a:r>
            <a:r>
              <a:rPr lang="en-US" sz="1700" dirty="0" err="1"/>
              <a:t>warunków</a:t>
            </a:r>
            <a:r>
              <a:rPr lang="en-US" sz="1700" dirty="0"/>
              <a:t> </a:t>
            </a:r>
            <a:r>
              <a:rPr lang="en-US" sz="1700" dirty="0" err="1"/>
              <a:t>społeczno</a:t>
            </a:r>
            <a:r>
              <a:rPr lang="en-US" sz="1700" dirty="0"/>
              <a:t> - </a:t>
            </a:r>
            <a:r>
              <a:rPr lang="en-US" sz="1700" dirty="0" err="1"/>
              <a:t>gospodarczych</a:t>
            </a:r>
            <a:r>
              <a:rPr lang="en-US" sz="1700" dirty="0"/>
              <a:t> </a:t>
            </a:r>
            <a:r>
              <a:rPr lang="en-US" sz="1700" dirty="0" err="1"/>
              <a:t>wywołanych</a:t>
            </a:r>
            <a:r>
              <a:rPr lang="en-US" sz="1700" dirty="0"/>
              <a:t> </a:t>
            </a:r>
            <a:r>
              <a:rPr lang="en-US" sz="1700" dirty="0" err="1"/>
              <a:t>przez</a:t>
            </a:r>
            <a:r>
              <a:rPr lang="en-US" sz="1700" dirty="0"/>
              <a:t> COVID-19</a:t>
            </a:r>
          </a:p>
          <a:p>
            <a:pPr algn="just"/>
            <a:r>
              <a:rPr lang="en-US" sz="1700" dirty="0" err="1"/>
              <a:t>wyłączenie</a:t>
            </a:r>
            <a:r>
              <a:rPr lang="en-US" sz="1700" dirty="0"/>
              <a:t> </a:t>
            </a:r>
            <a:r>
              <a:rPr lang="en-US" sz="1700" dirty="0" err="1"/>
              <a:t>odpowiedzialności</a:t>
            </a:r>
            <a:r>
              <a:rPr lang="en-US" sz="1700" dirty="0"/>
              <a:t> </a:t>
            </a:r>
            <a:r>
              <a:rPr lang="en-US" sz="1700" dirty="0" err="1"/>
              <a:t>zamawiających</a:t>
            </a:r>
            <a:r>
              <a:rPr lang="en-US" sz="1700" dirty="0"/>
              <a:t>, w tym </a:t>
            </a:r>
            <a:r>
              <a:rPr lang="en-US" sz="1700" dirty="0" err="1"/>
              <a:t>zamawiających</a:t>
            </a:r>
            <a:r>
              <a:rPr lang="en-US" sz="1700" dirty="0"/>
              <a:t> </a:t>
            </a:r>
            <a:r>
              <a:rPr lang="en-US" sz="1700" dirty="0" err="1"/>
              <a:t>sektorowych</a:t>
            </a:r>
            <a:r>
              <a:rPr lang="en-US" sz="1700" dirty="0"/>
              <a:t>, za </a:t>
            </a:r>
            <a:r>
              <a:rPr lang="en-US" sz="1700" dirty="0" err="1"/>
              <a:t>odstąpienie</a:t>
            </a:r>
            <a:r>
              <a:rPr lang="en-US" sz="1700" dirty="0"/>
              <a:t> od </a:t>
            </a:r>
            <a:r>
              <a:rPr lang="en-US" sz="1700" dirty="0" err="1"/>
              <a:t>ustalenia</a:t>
            </a:r>
            <a:r>
              <a:rPr lang="en-US" sz="1700" dirty="0"/>
              <a:t> i </a:t>
            </a:r>
            <a:r>
              <a:rPr lang="en-US" sz="1700" dirty="0" err="1"/>
              <a:t>dochodzenia</a:t>
            </a:r>
            <a:r>
              <a:rPr lang="en-US" sz="1700" dirty="0"/>
              <a:t> od </a:t>
            </a:r>
            <a:r>
              <a:rPr lang="en-US" sz="1700" dirty="0" err="1"/>
              <a:t>wykonawców</a:t>
            </a:r>
            <a:r>
              <a:rPr lang="en-US" sz="1700" dirty="0"/>
              <a:t> </a:t>
            </a:r>
            <a:r>
              <a:rPr lang="en-US" sz="1700" dirty="0" err="1"/>
              <a:t>należności</a:t>
            </a:r>
            <a:r>
              <a:rPr lang="en-US" sz="1700" dirty="0"/>
              <a:t> (np. </a:t>
            </a:r>
            <a:r>
              <a:rPr lang="en-US" sz="1700" dirty="0" err="1"/>
              <a:t>kar</a:t>
            </a:r>
            <a:r>
              <a:rPr lang="en-US" sz="1700" dirty="0"/>
              <a:t> </a:t>
            </a:r>
            <a:r>
              <a:rPr lang="en-US" sz="1700" dirty="0" err="1"/>
              <a:t>umownych</a:t>
            </a:r>
            <a:r>
              <a:rPr lang="en-US" sz="1700" dirty="0"/>
              <a:t>) </a:t>
            </a:r>
            <a:r>
              <a:rPr lang="en-US" sz="1700" dirty="0" err="1"/>
              <a:t>lub</a:t>
            </a:r>
            <a:r>
              <a:rPr lang="en-US" sz="1700" dirty="0"/>
              <a:t> </a:t>
            </a:r>
            <a:r>
              <a:rPr lang="en-US" sz="1700" dirty="0" err="1"/>
              <a:t>dokonanie</a:t>
            </a:r>
            <a:r>
              <a:rPr lang="en-US" sz="1700" dirty="0"/>
              <a:t> </a:t>
            </a:r>
            <a:r>
              <a:rPr lang="en-US" sz="1700" dirty="0" err="1"/>
              <a:t>zmiany</a:t>
            </a:r>
            <a:r>
              <a:rPr lang="en-US" sz="1700" dirty="0"/>
              <a:t> </a:t>
            </a:r>
            <a:r>
              <a:rPr lang="en-US" sz="1700" dirty="0" err="1"/>
              <a:t>umowy</a:t>
            </a:r>
            <a:endParaRPr lang="en-US" sz="1700" dirty="0"/>
          </a:p>
        </p:txBody>
      </p:sp>
      <p:sp>
        <p:nvSpPr>
          <p:cNvPr id="66" name="Rectangle 5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Symbol zastępczy zawartości 9" descr="Obraz zawierający sport, pływanie, woda, gra&#10;&#10;Opis wygenerowany automatycznie">
            <a:extLst>
              <a:ext uri="{FF2B5EF4-FFF2-40B4-BE49-F238E27FC236}">
                <a16:creationId xmlns:a16="http://schemas.microsoft.com/office/drawing/2014/main" id="{D0BAD50F-A350-4FA6-BE3A-E6785A18E4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4" r="42456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6F2180E-A94F-4F44-98E0-55DA2BB10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Zamówienia Publiczne w czasie pandemii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E80F1F3-44CF-43B4-8A4A-C67729BF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CC7D5C1-0FFC-42D6-AC2C-009BE43E73A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31882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5CFA7E8-D89B-484B-967F-77E1B441F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Zmiany umowy w sprawach zamówień publicznych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27864F-4FA4-4292-B8FA-09146AE7B6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en-US" sz="1600" dirty="0"/>
              <a:t>Art. 144. 1. </a:t>
            </a:r>
            <a:r>
              <a:rPr lang="en-US" sz="1600" dirty="0" err="1"/>
              <a:t>Zakazuje</a:t>
            </a:r>
            <a:r>
              <a:rPr lang="en-US" sz="1600" dirty="0"/>
              <a:t> </a:t>
            </a:r>
            <a:r>
              <a:rPr lang="en-US" sz="1600" dirty="0" err="1"/>
              <a:t>się</a:t>
            </a:r>
            <a:r>
              <a:rPr lang="en-US" sz="1600" dirty="0"/>
              <a:t> </a:t>
            </a:r>
            <a:r>
              <a:rPr lang="en-US" sz="1600" dirty="0" err="1"/>
              <a:t>zmian</a:t>
            </a:r>
            <a:r>
              <a:rPr lang="en-US" sz="1600" dirty="0"/>
              <a:t> </a:t>
            </a:r>
            <a:r>
              <a:rPr lang="en-US" sz="1600" dirty="0" err="1"/>
              <a:t>postanowień</a:t>
            </a:r>
            <a:r>
              <a:rPr lang="en-US" sz="1600" dirty="0"/>
              <a:t> </a:t>
            </a:r>
            <a:r>
              <a:rPr lang="en-US" sz="1600" dirty="0" err="1"/>
              <a:t>zawartej</a:t>
            </a:r>
            <a:r>
              <a:rPr lang="en-US" sz="1600" dirty="0"/>
              <a:t> </a:t>
            </a:r>
            <a:r>
              <a:rPr lang="en-US" sz="1600" dirty="0" err="1"/>
              <a:t>umowy</a:t>
            </a:r>
            <a:r>
              <a:rPr lang="en-US" sz="1600" dirty="0"/>
              <a:t> </a:t>
            </a:r>
            <a:r>
              <a:rPr lang="en-US" sz="1600" dirty="0" err="1"/>
              <a:t>lub</a:t>
            </a:r>
            <a:r>
              <a:rPr lang="en-US" sz="1600" dirty="0"/>
              <a:t> </a:t>
            </a:r>
            <a:r>
              <a:rPr lang="en-US" sz="1600" dirty="0" err="1"/>
              <a:t>umowy</a:t>
            </a:r>
            <a:r>
              <a:rPr lang="en-US" sz="1600" dirty="0"/>
              <a:t> </a:t>
            </a:r>
            <a:r>
              <a:rPr lang="en-US" sz="1600" dirty="0" err="1"/>
              <a:t>ramowej</a:t>
            </a:r>
            <a:r>
              <a:rPr lang="en-US" sz="1600" dirty="0"/>
              <a:t> w </a:t>
            </a:r>
            <a:r>
              <a:rPr lang="en-US" sz="1600" dirty="0" err="1"/>
              <a:t>stosunku</a:t>
            </a:r>
            <a:r>
              <a:rPr lang="en-US" sz="1600" dirty="0"/>
              <a:t> do </a:t>
            </a:r>
            <a:r>
              <a:rPr lang="en-US" sz="1600" dirty="0" err="1"/>
              <a:t>treści</a:t>
            </a:r>
            <a:r>
              <a:rPr lang="en-US" sz="1600" dirty="0"/>
              <a:t> </a:t>
            </a:r>
            <a:r>
              <a:rPr lang="en-US" sz="1600" dirty="0" err="1"/>
              <a:t>oferty</a:t>
            </a:r>
            <a:r>
              <a:rPr lang="en-US" sz="1600" dirty="0"/>
              <a:t>, na </a:t>
            </a:r>
            <a:r>
              <a:rPr lang="en-US" sz="1600" dirty="0" err="1"/>
              <a:t>podstawie</a:t>
            </a:r>
            <a:r>
              <a:rPr lang="en-US" sz="1600" dirty="0"/>
              <a:t> której </a:t>
            </a:r>
            <a:r>
              <a:rPr lang="en-US" sz="1600" dirty="0" err="1"/>
              <a:t>dokonano</a:t>
            </a:r>
            <a:r>
              <a:rPr lang="en-US" sz="1600" dirty="0"/>
              <a:t> </a:t>
            </a:r>
            <a:r>
              <a:rPr lang="en-US" sz="1600" dirty="0" err="1"/>
              <a:t>wyboru</a:t>
            </a:r>
            <a:r>
              <a:rPr lang="en-US" sz="1600" dirty="0"/>
              <a:t> </a:t>
            </a:r>
            <a:r>
              <a:rPr lang="en-US" sz="1600" dirty="0" err="1"/>
              <a:t>wykonawcy</a:t>
            </a:r>
            <a:r>
              <a:rPr lang="en-US" sz="1600" dirty="0"/>
              <a:t>, chyba </a:t>
            </a:r>
            <a:r>
              <a:rPr lang="en-US" sz="1600" dirty="0" err="1"/>
              <a:t>że</a:t>
            </a:r>
            <a:r>
              <a:rPr lang="en-US" sz="1600" dirty="0"/>
              <a:t> </a:t>
            </a:r>
            <a:r>
              <a:rPr lang="en-US" sz="1600" dirty="0" err="1"/>
              <a:t>zachodzi</a:t>
            </a:r>
            <a:r>
              <a:rPr lang="en-US" sz="1600" dirty="0"/>
              <a:t> co </a:t>
            </a:r>
            <a:r>
              <a:rPr lang="en-US" sz="1600" dirty="0" err="1"/>
              <a:t>najmniej</a:t>
            </a:r>
            <a:r>
              <a:rPr lang="en-US" sz="1600" dirty="0"/>
              <a:t> </a:t>
            </a:r>
            <a:r>
              <a:rPr lang="en-US" sz="1600" dirty="0" err="1"/>
              <a:t>jedna</a:t>
            </a:r>
            <a:r>
              <a:rPr lang="en-US" sz="1600" dirty="0"/>
              <a:t> z </a:t>
            </a:r>
            <a:r>
              <a:rPr lang="en-US" sz="1600" dirty="0" err="1"/>
              <a:t>następujących</a:t>
            </a:r>
            <a:r>
              <a:rPr lang="en-US" sz="1600" dirty="0"/>
              <a:t> </a:t>
            </a:r>
            <a:r>
              <a:rPr lang="en-US" sz="1600" dirty="0" err="1"/>
              <a:t>okoliczności</a:t>
            </a:r>
            <a:r>
              <a:rPr lang="en-US" sz="1600" dirty="0"/>
              <a:t>:</a:t>
            </a:r>
          </a:p>
          <a:p>
            <a:pPr marL="0" indent="0" algn="just">
              <a:buNone/>
            </a:pPr>
            <a:r>
              <a:rPr lang="en-US" sz="1600" dirty="0"/>
              <a:t>3) </a:t>
            </a:r>
            <a:r>
              <a:rPr lang="en-US" sz="1600" dirty="0" err="1"/>
              <a:t>zostały</a:t>
            </a:r>
            <a:r>
              <a:rPr lang="en-US" sz="1600" dirty="0"/>
              <a:t> </a:t>
            </a:r>
            <a:r>
              <a:rPr lang="en-US" sz="1600" dirty="0" err="1"/>
              <a:t>spełnione</a:t>
            </a:r>
            <a:r>
              <a:rPr lang="en-US" sz="1600" dirty="0"/>
              <a:t> </a:t>
            </a:r>
            <a:r>
              <a:rPr lang="en-US" sz="1600" dirty="0" err="1"/>
              <a:t>łącznie</a:t>
            </a:r>
            <a:r>
              <a:rPr lang="en-US" sz="1600" dirty="0"/>
              <a:t> </a:t>
            </a:r>
            <a:r>
              <a:rPr lang="en-US" sz="1600" dirty="0" err="1"/>
              <a:t>następujące</a:t>
            </a:r>
            <a:r>
              <a:rPr lang="en-US" sz="1600" dirty="0"/>
              <a:t> </a:t>
            </a:r>
            <a:r>
              <a:rPr lang="en-US" sz="1600" dirty="0" err="1"/>
              <a:t>warunki</a:t>
            </a:r>
            <a:r>
              <a:rPr lang="en-US" sz="1600" dirty="0"/>
              <a:t>: </a:t>
            </a:r>
          </a:p>
          <a:p>
            <a:pPr marL="0" indent="0" algn="just">
              <a:buNone/>
            </a:pPr>
            <a:r>
              <a:rPr lang="en-US" sz="1600" dirty="0"/>
              <a:t>a) </a:t>
            </a:r>
            <a:r>
              <a:rPr lang="en-US" sz="1600" dirty="0" err="1"/>
              <a:t>konieczność</a:t>
            </a:r>
            <a:r>
              <a:rPr lang="en-US" sz="1600" dirty="0"/>
              <a:t> </a:t>
            </a:r>
            <a:r>
              <a:rPr lang="en-US" sz="1600" dirty="0" err="1"/>
              <a:t>zmiany</a:t>
            </a:r>
            <a:r>
              <a:rPr lang="en-US" sz="1600" dirty="0"/>
              <a:t> </a:t>
            </a:r>
            <a:r>
              <a:rPr lang="en-US" sz="1600" dirty="0" err="1"/>
              <a:t>umowy</a:t>
            </a:r>
            <a:r>
              <a:rPr lang="en-US" sz="1600" dirty="0"/>
              <a:t> </a:t>
            </a:r>
            <a:r>
              <a:rPr lang="en-US" sz="1600" dirty="0" err="1"/>
              <a:t>lub</a:t>
            </a:r>
            <a:r>
              <a:rPr lang="en-US" sz="1600" dirty="0"/>
              <a:t> </a:t>
            </a:r>
            <a:r>
              <a:rPr lang="en-US" sz="1600" dirty="0" err="1"/>
              <a:t>umowy</a:t>
            </a:r>
            <a:r>
              <a:rPr lang="en-US" sz="1600" dirty="0"/>
              <a:t> </a:t>
            </a:r>
            <a:r>
              <a:rPr lang="en-US" sz="1600" dirty="0" err="1"/>
              <a:t>ramowej</a:t>
            </a:r>
            <a:r>
              <a:rPr lang="en-US" sz="1600" dirty="0"/>
              <a:t> </a:t>
            </a:r>
            <a:r>
              <a:rPr lang="en-US" sz="1600" dirty="0" err="1"/>
              <a:t>spowodowana</a:t>
            </a:r>
            <a:r>
              <a:rPr lang="en-US" sz="1600" dirty="0"/>
              <a:t> jest </a:t>
            </a:r>
            <a:r>
              <a:rPr lang="en-US" sz="1600" dirty="0" err="1"/>
              <a:t>okolicznościami</a:t>
            </a:r>
            <a:r>
              <a:rPr lang="en-US" sz="1600" dirty="0"/>
              <a:t>, </a:t>
            </a:r>
            <a:r>
              <a:rPr lang="en-US" sz="1600" dirty="0" err="1"/>
              <a:t>których</a:t>
            </a:r>
            <a:r>
              <a:rPr lang="en-US" sz="1600" dirty="0"/>
              <a:t> </a:t>
            </a:r>
            <a:r>
              <a:rPr lang="en-US" sz="1600" dirty="0" err="1"/>
              <a:t>zamawiający</a:t>
            </a:r>
            <a:r>
              <a:rPr lang="en-US" sz="1600" dirty="0"/>
              <a:t>, </a:t>
            </a:r>
            <a:r>
              <a:rPr lang="en-US" sz="1600" dirty="0" err="1"/>
              <a:t>działając</a:t>
            </a:r>
            <a:r>
              <a:rPr lang="en-US" sz="1600" dirty="0"/>
              <a:t> z </a:t>
            </a:r>
            <a:r>
              <a:rPr lang="en-US" sz="1600" dirty="0" err="1"/>
              <a:t>należytą</a:t>
            </a:r>
            <a:r>
              <a:rPr lang="en-US" sz="1600" dirty="0"/>
              <a:t> </a:t>
            </a:r>
            <a:r>
              <a:rPr lang="en-US" sz="1600" dirty="0" err="1"/>
              <a:t>starannością</a:t>
            </a:r>
            <a:r>
              <a:rPr lang="en-US" sz="1600" dirty="0"/>
              <a:t>, nie </a:t>
            </a:r>
            <a:r>
              <a:rPr lang="en-US" sz="1600" dirty="0" err="1"/>
              <a:t>mógł</a:t>
            </a:r>
            <a:r>
              <a:rPr lang="en-US" sz="1600" dirty="0"/>
              <a:t> </a:t>
            </a:r>
            <a:r>
              <a:rPr lang="en-US" sz="1600" dirty="0" err="1"/>
              <a:t>przewidzieć</a:t>
            </a:r>
            <a:r>
              <a:rPr lang="en-US" sz="1600" dirty="0"/>
              <a:t>, </a:t>
            </a:r>
          </a:p>
          <a:p>
            <a:pPr marL="0" indent="0" algn="just">
              <a:buNone/>
            </a:pPr>
            <a:r>
              <a:rPr lang="en-US" sz="1600" dirty="0"/>
              <a:t>b) </a:t>
            </a:r>
            <a:r>
              <a:rPr lang="en-US" sz="1600" dirty="0" err="1"/>
              <a:t>wartość</a:t>
            </a:r>
            <a:r>
              <a:rPr lang="en-US" sz="1600" dirty="0"/>
              <a:t> </a:t>
            </a:r>
            <a:r>
              <a:rPr lang="en-US" sz="1600" dirty="0" err="1"/>
              <a:t>zmiany</a:t>
            </a:r>
            <a:r>
              <a:rPr lang="en-US" sz="1600" dirty="0"/>
              <a:t> nie </a:t>
            </a:r>
            <a:r>
              <a:rPr lang="en-US" sz="1600" dirty="0" err="1"/>
              <a:t>przekracza</a:t>
            </a:r>
            <a:r>
              <a:rPr lang="en-US" sz="1600" dirty="0"/>
              <a:t> 50% </a:t>
            </a:r>
            <a:r>
              <a:rPr lang="en-US" sz="1600" dirty="0" err="1"/>
              <a:t>wartości</a:t>
            </a:r>
            <a:r>
              <a:rPr lang="en-US" sz="1600" dirty="0"/>
              <a:t> </a:t>
            </a:r>
            <a:r>
              <a:rPr lang="en-US" sz="1600" dirty="0" err="1"/>
              <a:t>zamówienia</a:t>
            </a:r>
            <a:r>
              <a:rPr lang="en-US" sz="1600" dirty="0"/>
              <a:t> </a:t>
            </a:r>
            <a:r>
              <a:rPr lang="en-US" sz="1600" dirty="0" err="1"/>
              <a:t>określonej</a:t>
            </a:r>
            <a:r>
              <a:rPr lang="en-US" sz="1600" dirty="0"/>
              <a:t> </a:t>
            </a:r>
            <a:r>
              <a:rPr lang="en-US" sz="1600" dirty="0" err="1"/>
              <a:t>pierwotnie</a:t>
            </a:r>
            <a:r>
              <a:rPr lang="en-US" sz="1600" dirty="0"/>
              <a:t> w </a:t>
            </a:r>
            <a:r>
              <a:rPr lang="en-US" sz="1600" dirty="0" err="1"/>
              <a:t>umowie</a:t>
            </a:r>
            <a:r>
              <a:rPr lang="en-US" sz="1600" dirty="0"/>
              <a:t> </a:t>
            </a:r>
            <a:r>
              <a:rPr lang="en-US" sz="1600" dirty="0" err="1"/>
              <a:t>lub</a:t>
            </a:r>
            <a:r>
              <a:rPr lang="en-US" sz="1600" dirty="0"/>
              <a:t> </a:t>
            </a:r>
            <a:r>
              <a:rPr lang="en-US" sz="1600" dirty="0" err="1"/>
              <a:t>umowie</a:t>
            </a:r>
            <a:r>
              <a:rPr lang="en-US" sz="1600" dirty="0"/>
              <a:t> </a:t>
            </a:r>
            <a:r>
              <a:rPr lang="en-US" sz="1600" dirty="0" err="1"/>
              <a:t>ramowej</a:t>
            </a:r>
            <a:r>
              <a:rPr lang="en-US" sz="1600" dirty="0"/>
              <a:t>; </a:t>
            </a:r>
          </a:p>
          <a:p>
            <a:pPr marL="0"/>
            <a:endParaRPr lang="en-US" sz="1600" dirty="0"/>
          </a:p>
          <a:p>
            <a:endParaRPr lang="en-US" sz="1600" dirty="0"/>
          </a:p>
        </p:txBody>
      </p:sp>
      <p:pic>
        <p:nvPicPr>
          <p:cNvPr id="8" name="Symbol zastępczy zawartości 7" descr="Obraz zawierający laptop, komputer, używanie, siedzi&#10;&#10;Opis wygenerowany automatycznie">
            <a:extLst>
              <a:ext uri="{FF2B5EF4-FFF2-40B4-BE49-F238E27FC236}">
                <a16:creationId xmlns:a16="http://schemas.microsoft.com/office/drawing/2014/main" id="{7FBFFE1D-5E7C-4A57-A44A-1B2A333862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2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78AF9DD-BB69-4D71-A0E3-55E5BA666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Zamówienia Publiczne w czasie pandemii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EEE3BA1-9D39-487A-B005-736E357B1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CC7D5C1-0FFC-42D6-AC2C-009BE43E73A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5829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EC5DC14-158A-4FCD-892F-06F6775BC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/>
              <a:t>Zmiany umowy w sprawach zamówień publicznych na podstawie art. 15r. tzw. ,,Tarczy antykryzysowej’’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FFB7F8-CE8D-49BF-835A-99337D57E1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Art. 15r. </a:t>
            </a:r>
            <a:r>
              <a:rPr lang="en-US" sz="2000" dirty="0" err="1"/>
              <a:t>ust</a:t>
            </a:r>
            <a:r>
              <a:rPr lang="en-US" sz="2000" dirty="0"/>
              <a:t>. 1. </a:t>
            </a:r>
          </a:p>
          <a:p>
            <a:pPr marL="0" indent="0">
              <a:buNone/>
            </a:pPr>
            <a:r>
              <a:rPr lang="en-US" sz="2000" dirty="0" err="1"/>
              <a:t>Strony</a:t>
            </a:r>
            <a:r>
              <a:rPr lang="en-US" sz="2000" dirty="0"/>
              <a:t> </a:t>
            </a:r>
            <a:r>
              <a:rPr lang="en-US" sz="2000" dirty="0" err="1"/>
              <a:t>umowy</a:t>
            </a:r>
            <a:r>
              <a:rPr lang="en-US" sz="2000" dirty="0"/>
              <a:t> w sprawie </a:t>
            </a:r>
            <a:r>
              <a:rPr lang="en-US" sz="2000" dirty="0" err="1"/>
              <a:t>zamówienia</a:t>
            </a:r>
            <a:r>
              <a:rPr lang="en-US" sz="2000" dirty="0"/>
              <a:t> </a:t>
            </a:r>
            <a:r>
              <a:rPr lang="en-US" sz="2000" dirty="0" err="1"/>
              <a:t>publicznego</a:t>
            </a:r>
            <a:r>
              <a:rPr lang="en-US" sz="2000" dirty="0"/>
              <a:t>, w </a:t>
            </a:r>
            <a:r>
              <a:rPr lang="en-US" sz="2000" dirty="0" err="1"/>
              <a:t>rozumieniu</a:t>
            </a:r>
            <a:r>
              <a:rPr lang="en-US" sz="2000" dirty="0"/>
              <a:t> </a:t>
            </a:r>
            <a:r>
              <a:rPr lang="en-US" sz="2000" dirty="0" err="1"/>
              <a:t>ustawy</a:t>
            </a:r>
            <a:r>
              <a:rPr lang="en-US" sz="2000" dirty="0"/>
              <a:t> z dnia 29 stycznia 2004 roku – Prawo zamówień publicznych, </a:t>
            </a:r>
            <a:r>
              <a:rPr lang="en-US" sz="2000" dirty="0" err="1"/>
              <a:t>niezwłocznie</a:t>
            </a:r>
            <a:r>
              <a:rPr lang="en-US" sz="2000" dirty="0"/>
              <a:t> </a:t>
            </a:r>
            <a:r>
              <a:rPr lang="en-US" sz="2000" dirty="0" err="1"/>
              <a:t>informują</a:t>
            </a:r>
            <a:r>
              <a:rPr lang="en-US" sz="2000" dirty="0"/>
              <a:t> </a:t>
            </a:r>
            <a:r>
              <a:rPr lang="en-US" sz="2000" dirty="0" err="1"/>
              <a:t>się</a:t>
            </a:r>
            <a:r>
              <a:rPr lang="en-US" sz="2000" dirty="0"/>
              <a:t> </a:t>
            </a:r>
            <a:r>
              <a:rPr lang="en-US" sz="2000" dirty="0" err="1"/>
              <a:t>wzajemnie</a:t>
            </a:r>
            <a:r>
              <a:rPr lang="en-US" sz="2000" dirty="0"/>
              <a:t> o </a:t>
            </a:r>
            <a:r>
              <a:rPr lang="en-US" sz="2000" dirty="0" err="1"/>
              <a:t>wpływie</a:t>
            </a:r>
            <a:r>
              <a:rPr lang="en-US" sz="2000" dirty="0"/>
              <a:t> </a:t>
            </a:r>
            <a:r>
              <a:rPr lang="en-US" sz="2000" dirty="0" err="1"/>
              <a:t>okoliczności</a:t>
            </a:r>
            <a:r>
              <a:rPr lang="en-US" sz="2000" dirty="0"/>
              <a:t> </a:t>
            </a:r>
            <a:r>
              <a:rPr lang="en-US" sz="2000" dirty="0" err="1"/>
              <a:t>związanych</a:t>
            </a:r>
            <a:r>
              <a:rPr lang="en-US" sz="2000" dirty="0"/>
              <a:t> z </a:t>
            </a:r>
            <a:r>
              <a:rPr lang="en-US" sz="2000" dirty="0" err="1"/>
              <a:t>wystąpieniem</a:t>
            </a:r>
            <a:r>
              <a:rPr lang="en-US" sz="2000" dirty="0"/>
              <a:t> COVID-19 na </a:t>
            </a:r>
            <a:r>
              <a:rPr lang="en-US" sz="2000" dirty="0" err="1"/>
              <a:t>należyte</a:t>
            </a:r>
            <a:r>
              <a:rPr lang="en-US" sz="2000" dirty="0"/>
              <a:t> </a:t>
            </a:r>
            <a:r>
              <a:rPr lang="en-US" sz="2000" dirty="0" err="1"/>
              <a:t>wykonanie</a:t>
            </a:r>
            <a:r>
              <a:rPr lang="en-US" sz="2000" dirty="0"/>
              <a:t> tej </a:t>
            </a:r>
            <a:r>
              <a:rPr lang="en-US" sz="2000" dirty="0" err="1"/>
              <a:t>umowy</a:t>
            </a:r>
            <a:r>
              <a:rPr lang="en-US" sz="2000" dirty="0"/>
              <a:t>, o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en-US" sz="2000" dirty="0" err="1"/>
              <a:t>taki</a:t>
            </a:r>
            <a:r>
              <a:rPr lang="en-US" sz="2000" dirty="0"/>
              <a:t> </a:t>
            </a:r>
            <a:r>
              <a:rPr lang="en-US" sz="2000" dirty="0" err="1"/>
              <a:t>wpływ</a:t>
            </a:r>
            <a:r>
              <a:rPr lang="en-US" sz="2000" dirty="0"/>
              <a:t> </a:t>
            </a:r>
            <a:r>
              <a:rPr lang="en-US" sz="2000" dirty="0" err="1"/>
              <a:t>wystąpił</a:t>
            </a:r>
            <a:r>
              <a:rPr lang="en-US" sz="2000" dirty="0"/>
              <a:t> </a:t>
            </a:r>
            <a:r>
              <a:rPr lang="en-US" sz="2000" dirty="0" err="1"/>
              <a:t>lub</a:t>
            </a:r>
            <a:r>
              <a:rPr lang="en-US" sz="2000" dirty="0"/>
              <a:t> </a:t>
            </a:r>
            <a:r>
              <a:rPr lang="en-US" sz="2000" dirty="0" err="1"/>
              <a:t>może</a:t>
            </a:r>
            <a:r>
              <a:rPr lang="en-US" sz="2000" dirty="0"/>
              <a:t> </a:t>
            </a:r>
            <a:r>
              <a:rPr lang="en-US" sz="2000" dirty="0" err="1"/>
              <a:t>wystąpić</a:t>
            </a:r>
            <a:endParaRPr lang="en-US" sz="2000" dirty="0"/>
          </a:p>
          <a:p>
            <a:pPr marL="0"/>
            <a:endParaRPr lang="en-US" sz="20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ymbol zastępczy zawartości 7" descr="Obraz zawierający gazeta, tekst&#10;&#10;Opis wygenerowany automatycznie">
            <a:extLst>
              <a:ext uri="{FF2B5EF4-FFF2-40B4-BE49-F238E27FC236}">
                <a16:creationId xmlns:a16="http://schemas.microsoft.com/office/drawing/2014/main" id="{719F328E-D48E-4981-8208-6B33DCFDC3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7" r="19237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850C53B-3B37-4052-9C66-5559109E3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Zamówienia Publiczne w czasie pandemii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5BEE362-BC20-413C-8A76-EEC078563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CC7D5C1-0FFC-42D6-AC2C-009BE43E73A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37049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3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35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37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2F5E867-0AC1-4326-8348-C1C95B614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Okoliczności związane z pandemią COVID-19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C3EFCF-5BA0-4D4F-B5E9-D4472203B3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5029" y="2200117"/>
            <a:ext cx="4991629" cy="40017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400" dirty="0" err="1"/>
              <a:t>Jakich</a:t>
            </a:r>
            <a:r>
              <a:rPr lang="en-US" sz="1400" dirty="0"/>
              <a:t> </a:t>
            </a:r>
            <a:r>
              <a:rPr lang="en-US" sz="1400" dirty="0" err="1"/>
              <a:t>obszarów</a:t>
            </a:r>
            <a:r>
              <a:rPr lang="en-US" sz="1400" dirty="0"/>
              <a:t> </a:t>
            </a:r>
            <a:r>
              <a:rPr lang="en-US" sz="1400" dirty="0" err="1"/>
              <a:t>realizacji</a:t>
            </a:r>
            <a:r>
              <a:rPr lang="en-US" sz="1400" dirty="0"/>
              <a:t> </a:t>
            </a:r>
            <a:r>
              <a:rPr lang="en-US" sz="1400" dirty="0" err="1"/>
              <a:t>projektu</a:t>
            </a:r>
            <a:r>
              <a:rPr lang="en-US" sz="1400" dirty="0"/>
              <a:t> </a:t>
            </a:r>
            <a:r>
              <a:rPr lang="en-US" sz="1400" dirty="0" err="1"/>
              <a:t>dotknął</a:t>
            </a:r>
            <a:r>
              <a:rPr lang="en-US" sz="1400" dirty="0"/>
              <a:t> </a:t>
            </a:r>
            <a:r>
              <a:rPr lang="en-US" sz="1400" dirty="0" err="1"/>
              <a:t>negatywny</a:t>
            </a:r>
            <a:r>
              <a:rPr lang="en-US" sz="1400" dirty="0"/>
              <a:t> </a:t>
            </a:r>
            <a:r>
              <a:rPr lang="en-US" sz="1400" dirty="0" err="1"/>
              <a:t>wpływ</a:t>
            </a:r>
            <a:r>
              <a:rPr lang="en-US" sz="1400" dirty="0"/>
              <a:t> </a:t>
            </a:r>
            <a:r>
              <a:rPr lang="en-US" sz="1400" dirty="0" err="1"/>
              <a:t>wystąpienia</a:t>
            </a:r>
            <a:r>
              <a:rPr lang="en-US" sz="1400" dirty="0"/>
              <a:t> </a:t>
            </a:r>
            <a:r>
              <a:rPr lang="en-US" sz="1400" dirty="0" err="1"/>
              <a:t>pandemii</a:t>
            </a:r>
            <a:r>
              <a:rPr lang="en-US" sz="1400" dirty="0"/>
              <a:t>:</a:t>
            </a:r>
          </a:p>
          <a:p>
            <a:pPr marL="0"/>
            <a:r>
              <a:rPr lang="en-US" sz="1400" dirty="0"/>
              <a:t>1. </a:t>
            </a:r>
            <a:r>
              <a:rPr lang="en-US" sz="1400" dirty="0" err="1"/>
              <a:t>Podwykonawców</a:t>
            </a:r>
            <a:r>
              <a:rPr lang="en-US" sz="1400" dirty="0"/>
              <a:t> - 80% </a:t>
            </a:r>
          </a:p>
          <a:p>
            <a:pPr marL="0"/>
            <a:r>
              <a:rPr lang="en-US" sz="1400" dirty="0"/>
              <a:t>2. </a:t>
            </a:r>
            <a:r>
              <a:rPr lang="en-US" sz="1400" dirty="0" err="1"/>
              <a:t>Kadry</a:t>
            </a:r>
            <a:r>
              <a:rPr lang="en-US" sz="1400" dirty="0"/>
              <a:t> </a:t>
            </a:r>
            <a:r>
              <a:rPr lang="en-US" sz="1400" dirty="0" err="1"/>
              <a:t>zarządzającej</a:t>
            </a:r>
            <a:r>
              <a:rPr lang="en-US" sz="1400" dirty="0"/>
              <a:t>/</a:t>
            </a:r>
            <a:r>
              <a:rPr lang="en-US" sz="1400" dirty="0" err="1"/>
              <a:t>Inżynierskiej</a:t>
            </a:r>
            <a:r>
              <a:rPr lang="en-US" sz="1400" dirty="0"/>
              <a:t> - 66% </a:t>
            </a:r>
          </a:p>
          <a:p>
            <a:pPr marL="0"/>
            <a:r>
              <a:rPr lang="en-US" sz="1400" dirty="0"/>
              <a:t>3. </a:t>
            </a:r>
            <a:r>
              <a:rPr lang="en-US" sz="1400" dirty="0" err="1"/>
              <a:t>Dostępności</a:t>
            </a:r>
            <a:r>
              <a:rPr lang="en-US" sz="1400" dirty="0"/>
              <a:t> i </a:t>
            </a:r>
            <a:r>
              <a:rPr lang="en-US" sz="1400" dirty="0" err="1"/>
              <a:t>dostaw</a:t>
            </a:r>
            <a:r>
              <a:rPr lang="en-US" sz="1400" dirty="0"/>
              <a:t> </a:t>
            </a:r>
            <a:r>
              <a:rPr lang="en-US" sz="1400" dirty="0" err="1"/>
              <a:t>materiałów</a:t>
            </a:r>
            <a:r>
              <a:rPr lang="en-US" sz="1400" dirty="0"/>
              <a:t> - 64% </a:t>
            </a:r>
          </a:p>
          <a:p>
            <a:pPr marL="0"/>
            <a:r>
              <a:rPr lang="en-US" sz="1400" dirty="0"/>
              <a:t>4. </a:t>
            </a:r>
            <a:r>
              <a:rPr lang="en-US" sz="1400" dirty="0" err="1"/>
              <a:t>Otrzymywanie</a:t>
            </a:r>
            <a:r>
              <a:rPr lang="en-US" sz="1400" dirty="0"/>
              <a:t> </a:t>
            </a:r>
            <a:r>
              <a:rPr lang="en-US" sz="1400" dirty="0" err="1"/>
              <a:t>pozwoleń</a:t>
            </a:r>
            <a:r>
              <a:rPr lang="en-US" sz="1400" dirty="0"/>
              <a:t>/</a:t>
            </a:r>
            <a:r>
              <a:rPr lang="en-US" sz="1400" dirty="0" err="1"/>
              <a:t>decyzji</a:t>
            </a:r>
            <a:r>
              <a:rPr lang="en-US" sz="1400" dirty="0"/>
              <a:t> </a:t>
            </a:r>
            <a:r>
              <a:rPr lang="en-US" sz="1400" dirty="0" err="1"/>
              <a:t>urzędowych</a:t>
            </a:r>
            <a:r>
              <a:rPr lang="en-US" sz="1400" dirty="0"/>
              <a:t> - 60% </a:t>
            </a:r>
          </a:p>
          <a:p>
            <a:pPr marL="0"/>
            <a:r>
              <a:rPr lang="en-US" sz="1400" dirty="0"/>
              <a:t>5. </a:t>
            </a:r>
            <a:r>
              <a:rPr lang="en-US" sz="1400" dirty="0" err="1"/>
              <a:t>Realizacja</a:t>
            </a:r>
            <a:r>
              <a:rPr lang="en-US" sz="1400" dirty="0"/>
              <a:t> </a:t>
            </a:r>
            <a:r>
              <a:rPr lang="en-US" sz="1400" dirty="0" err="1"/>
              <a:t>procedur</a:t>
            </a:r>
            <a:r>
              <a:rPr lang="en-US" sz="1400" dirty="0"/>
              <a:t> </a:t>
            </a:r>
            <a:r>
              <a:rPr lang="en-US" sz="1400" dirty="0" err="1"/>
              <a:t>umownych</a:t>
            </a:r>
            <a:r>
              <a:rPr lang="en-US" sz="1400" dirty="0"/>
              <a:t> - 49% </a:t>
            </a:r>
          </a:p>
          <a:p>
            <a:pPr marL="0"/>
            <a:r>
              <a:rPr lang="en-US" sz="1400" dirty="0"/>
              <a:t>6. </a:t>
            </a:r>
            <a:r>
              <a:rPr lang="en-US" sz="1400" dirty="0" err="1"/>
              <a:t>Robocizny</a:t>
            </a:r>
            <a:r>
              <a:rPr lang="en-US" sz="1400" dirty="0"/>
              <a:t> </a:t>
            </a:r>
            <a:r>
              <a:rPr lang="en-US" sz="1400" dirty="0" err="1"/>
              <a:t>własnej</a:t>
            </a:r>
            <a:r>
              <a:rPr lang="en-US" sz="1400" dirty="0"/>
              <a:t> - 37% </a:t>
            </a:r>
          </a:p>
          <a:p>
            <a:pPr marL="0"/>
            <a:r>
              <a:rPr lang="en-US" sz="1400" dirty="0"/>
              <a:t>7. </a:t>
            </a:r>
            <a:r>
              <a:rPr lang="en-US" sz="1400" dirty="0" err="1"/>
              <a:t>Dostępności</a:t>
            </a:r>
            <a:r>
              <a:rPr lang="en-US" sz="1400" dirty="0"/>
              <a:t> i </a:t>
            </a:r>
            <a:r>
              <a:rPr lang="en-US" sz="1400" dirty="0" err="1"/>
              <a:t>dostaw</a:t>
            </a:r>
            <a:r>
              <a:rPr lang="en-US" sz="1400" dirty="0"/>
              <a:t> </a:t>
            </a:r>
            <a:r>
              <a:rPr lang="en-US" sz="1400" dirty="0" err="1"/>
              <a:t>sprzętu</a:t>
            </a:r>
            <a:r>
              <a:rPr lang="en-US" sz="1400" dirty="0"/>
              <a:t> - 33% </a:t>
            </a:r>
          </a:p>
          <a:p>
            <a:pPr marL="0"/>
            <a:r>
              <a:rPr lang="en-US" sz="1400" dirty="0"/>
              <a:t>8. </a:t>
            </a:r>
            <a:r>
              <a:rPr lang="en-US" sz="1400" dirty="0" err="1"/>
              <a:t>Inne</a:t>
            </a:r>
            <a:r>
              <a:rPr lang="en-US" sz="1400" dirty="0"/>
              <a:t> </a:t>
            </a:r>
          </a:p>
          <a:p>
            <a:pPr marL="0" indent="0">
              <a:buNone/>
            </a:pPr>
            <a:r>
              <a:rPr lang="en-US" sz="1400" dirty="0"/>
              <a:t>Źródło: CAS</a:t>
            </a:r>
            <a:r>
              <a:rPr lang="pl-PL" sz="1400" dirty="0"/>
              <a:t> (Contract </a:t>
            </a:r>
            <a:r>
              <a:rPr lang="pl-PL" sz="1400" dirty="0" err="1"/>
              <a:t>Advisory</a:t>
            </a:r>
            <a:r>
              <a:rPr lang="pl-PL" sz="1400" dirty="0"/>
              <a:t> Service)</a:t>
            </a:r>
            <a:r>
              <a:rPr lang="en-US" sz="1400" dirty="0"/>
              <a:t> </a:t>
            </a:r>
            <a:r>
              <a:rPr lang="en-US" sz="1400" dirty="0">
                <a:hlinkClick r:id="rId2"/>
              </a:rPr>
              <a:t>www.caservices.pl</a:t>
            </a:r>
            <a:endParaRPr lang="en-US" sz="1400" dirty="0"/>
          </a:p>
          <a:p>
            <a:pPr marL="0" indent="0">
              <a:buNone/>
            </a:pPr>
            <a:r>
              <a:rPr lang="en-US" sz="1400" dirty="0" err="1"/>
              <a:t>Zamawiający</a:t>
            </a:r>
            <a:r>
              <a:rPr lang="en-US" sz="1400" dirty="0"/>
              <a:t> nr 41, </a:t>
            </a:r>
            <a:r>
              <a:rPr lang="en-US" sz="1400" dirty="0" err="1"/>
              <a:t>maj-czerwiec</a:t>
            </a:r>
            <a:r>
              <a:rPr lang="en-US" sz="1400" dirty="0"/>
              <a:t> 2020, s. 28  </a:t>
            </a:r>
          </a:p>
          <a:p>
            <a:pPr marL="0"/>
            <a:endParaRPr lang="en-US" sz="14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AEC218B2-6CD7-4D42-8BD2-8914256E69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93" y="1372070"/>
            <a:ext cx="4223252" cy="4174144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78A6A43-AFE1-4F13-A224-1C08AF838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Zamówienia Publiczne w czasie pandemii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07FE5F8-260F-4974-8762-8F997C114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CC7D5C1-0FFC-42D6-AC2C-009BE43E73A0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74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943CD1C-63D6-42A4-B284-24C750752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Wpływ na należyte wykonanie umowy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490BA1-9BB4-4A7B-BDD7-7E85A6DD6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118001"/>
            <a:ext cx="4559425" cy="41920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en-US" sz="1400" dirty="0"/>
              <a:t>Jaki </a:t>
            </a:r>
            <a:r>
              <a:rPr lang="en-US" sz="1400" dirty="0" err="1"/>
              <a:t>wpływ</a:t>
            </a:r>
            <a:r>
              <a:rPr lang="en-US" sz="1400" dirty="0"/>
              <a:t> </a:t>
            </a:r>
            <a:r>
              <a:rPr lang="en-US" sz="1400" dirty="0" err="1"/>
              <a:t>będzie</a:t>
            </a:r>
            <a:r>
              <a:rPr lang="en-US" sz="1400" dirty="0"/>
              <a:t> </a:t>
            </a:r>
            <a:r>
              <a:rPr lang="en-US" sz="1400" dirty="0" err="1"/>
              <a:t>miała</a:t>
            </a:r>
            <a:r>
              <a:rPr lang="en-US" sz="1400" dirty="0"/>
              <a:t> </a:t>
            </a:r>
            <a:r>
              <a:rPr lang="en-US" sz="1400" dirty="0" err="1"/>
              <a:t>pandemia</a:t>
            </a:r>
            <a:r>
              <a:rPr lang="en-US" sz="1400" dirty="0"/>
              <a:t> na </a:t>
            </a:r>
            <a:r>
              <a:rPr lang="en-US" sz="1400" dirty="0" err="1"/>
              <a:t>okres</a:t>
            </a:r>
            <a:r>
              <a:rPr lang="en-US" sz="1400" dirty="0"/>
              <a:t> </a:t>
            </a:r>
            <a:r>
              <a:rPr lang="en-US" sz="1400" dirty="0" err="1"/>
              <a:t>realizacji</a:t>
            </a:r>
            <a:r>
              <a:rPr lang="en-US" sz="1400" dirty="0"/>
              <a:t> </a:t>
            </a:r>
            <a:r>
              <a:rPr lang="en-US" sz="1400" dirty="0" err="1"/>
              <a:t>projektu</a:t>
            </a:r>
            <a:r>
              <a:rPr lang="en-US" sz="1400" dirty="0"/>
              <a:t>, w </a:t>
            </a:r>
            <a:r>
              <a:rPr lang="en-US" sz="1400" dirty="0" err="1"/>
              <a:t>którym</a:t>
            </a:r>
            <a:r>
              <a:rPr lang="en-US" sz="1400" dirty="0"/>
              <a:t> </a:t>
            </a:r>
            <a:r>
              <a:rPr lang="en-US" sz="1400" dirty="0" err="1"/>
              <a:t>uczestniczysz</a:t>
            </a:r>
            <a:r>
              <a:rPr lang="en-US" sz="1400" dirty="0"/>
              <a:t>? (</a:t>
            </a:r>
            <a:r>
              <a:rPr lang="en-US" sz="1400" dirty="0" err="1"/>
              <a:t>szacowane</a:t>
            </a:r>
            <a:r>
              <a:rPr lang="en-US" sz="1400" dirty="0"/>
              <a:t> </a:t>
            </a:r>
            <a:r>
              <a:rPr lang="en-US" sz="1400" dirty="0" err="1"/>
              <a:t>opóźnienie</a:t>
            </a:r>
            <a:r>
              <a:rPr lang="en-US" sz="1400" dirty="0"/>
              <a:t>):</a:t>
            </a:r>
          </a:p>
          <a:p>
            <a:pPr marL="0" algn="just"/>
            <a:endParaRPr lang="en-US" sz="1400" dirty="0"/>
          </a:p>
          <a:p>
            <a:pPr marL="514350"/>
            <a:r>
              <a:rPr lang="en-US" sz="1400" dirty="0"/>
              <a:t>1-3 </a:t>
            </a:r>
            <a:r>
              <a:rPr lang="en-US" sz="1400" dirty="0" err="1"/>
              <a:t>miesięcy</a:t>
            </a:r>
            <a:r>
              <a:rPr lang="en-US" sz="1400" dirty="0"/>
              <a:t> - 50% </a:t>
            </a:r>
          </a:p>
          <a:p>
            <a:pPr marL="514350"/>
            <a:r>
              <a:rPr lang="en-US" sz="1400" dirty="0"/>
              <a:t>3-6 </a:t>
            </a:r>
            <a:r>
              <a:rPr lang="en-US" sz="1400" dirty="0" err="1"/>
              <a:t>miesięcy</a:t>
            </a:r>
            <a:r>
              <a:rPr lang="en-US" sz="1400" dirty="0"/>
              <a:t> - 17% </a:t>
            </a:r>
          </a:p>
          <a:p>
            <a:pPr marL="514350"/>
            <a:r>
              <a:rPr lang="en-US" sz="1400" dirty="0"/>
              <a:t>0,5 - 1 </a:t>
            </a:r>
            <a:r>
              <a:rPr lang="en-US" sz="1400" dirty="0" err="1"/>
              <a:t>miesiąc</a:t>
            </a:r>
            <a:r>
              <a:rPr lang="en-US" sz="1400" dirty="0"/>
              <a:t> - 14% </a:t>
            </a:r>
          </a:p>
          <a:p>
            <a:pPr marL="514350"/>
            <a:r>
              <a:rPr lang="en-US" sz="1400" dirty="0" err="1"/>
              <a:t>Powyżej</a:t>
            </a:r>
            <a:r>
              <a:rPr lang="en-US" sz="1400" dirty="0"/>
              <a:t> 6 </a:t>
            </a:r>
            <a:r>
              <a:rPr lang="en-US" sz="1400" dirty="0" err="1"/>
              <a:t>miesięcy</a:t>
            </a:r>
            <a:r>
              <a:rPr lang="en-US" sz="1400" dirty="0"/>
              <a:t> - 14% </a:t>
            </a:r>
          </a:p>
          <a:p>
            <a:pPr marL="514350"/>
            <a:r>
              <a:rPr lang="en-US" sz="1400" dirty="0"/>
              <a:t>nie ma </a:t>
            </a:r>
            <a:r>
              <a:rPr lang="en-US" sz="1400" dirty="0" err="1"/>
              <a:t>wpływu</a:t>
            </a:r>
            <a:r>
              <a:rPr lang="en-US" sz="1400" dirty="0"/>
              <a:t> 3% </a:t>
            </a:r>
          </a:p>
          <a:p>
            <a:pPr marL="514350"/>
            <a:r>
              <a:rPr lang="en-US" sz="1400" dirty="0"/>
              <a:t>0-0,5 </a:t>
            </a:r>
            <a:r>
              <a:rPr lang="en-US" sz="1400" dirty="0" err="1"/>
              <a:t>miesiąca</a:t>
            </a:r>
            <a:r>
              <a:rPr lang="en-US" sz="1400" dirty="0"/>
              <a:t> </a:t>
            </a:r>
            <a:r>
              <a:rPr lang="pl-PL" sz="1400" dirty="0"/>
              <a:t>1% </a:t>
            </a:r>
            <a:endParaRPr lang="en-US" sz="1400" dirty="0"/>
          </a:p>
          <a:p>
            <a:endParaRPr lang="en-US" sz="1400" dirty="0"/>
          </a:p>
          <a:p>
            <a:pPr marL="0"/>
            <a:r>
              <a:rPr lang="en-US" sz="1400" dirty="0"/>
              <a:t>Źródło: CAS </a:t>
            </a:r>
            <a:r>
              <a:rPr lang="en-US" sz="1400" dirty="0">
                <a:hlinkClick r:id="rId2"/>
              </a:rPr>
              <a:t>www.caservices.pl</a:t>
            </a:r>
            <a:endParaRPr lang="en-US" sz="1400" dirty="0"/>
          </a:p>
          <a:p>
            <a:pPr marL="0" indent="0">
              <a:buNone/>
            </a:pPr>
            <a:r>
              <a:rPr lang="en-US" sz="1400" dirty="0" err="1"/>
              <a:t>Zamawiający</a:t>
            </a:r>
            <a:r>
              <a:rPr lang="en-US" sz="1400" dirty="0"/>
              <a:t> nr 41, </a:t>
            </a:r>
            <a:r>
              <a:rPr lang="en-US" sz="1400" dirty="0" err="1"/>
              <a:t>maj-czerwiec</a:t>
            </a:r>
            <a:r>
              <a:rPr lang="en-US" sz="1400" dirty="0"/>
              <a:t> 2020, s. 30  </a:t>
            </a:r>
          </a:p>
          <a:p>
            <a:pPr marL="0"/>
            <a:endParaRPr lang="en-US" sz="1400" dirty="0"/>
          </a:p>
          <a:p>
            <a:endParaRPr lang="en-US" sz="14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Symbol zastępczy zawartości 9" descr="Obraz zawierający roślina, stół, kurort, żyjący&#10;&#10;Opis wygenerowany automatycznie">
            <a:extLst>
              <a:ext uri="{FF2B5EF4-FFF2-40B4-BE49-F238E27FC236}">
                <a16:creationId xmlns:a16="http://schemas.microsoft.com/office/drawing/2014/main" id="{9928CC7D-1728-42C4-B411-50E4D71508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0" r="16921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07F8B94-5243-4309-9EF7-5CDD792F9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Zamówienia Publiczne w czasie pandemii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F17A244-95E1-411B-B0EC-12C3CC517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CC7D5C1-0FFC-42D6-AC2C-009BE43E73A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27631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D80C9EF-3CC6-4ECC-9C2D-9D0396C96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B731A2F-B57E-46FB-9C70-86D4FBB68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/>
              <a:t>Obowiązek informacyjny </a:t>
            </a:r>
            <a:br>
              <a:rPr lang="en-US" sz="3700"/>
            </a:br>
            <a:r>
              <a:rPr lang="en-US" sz="3700"/>
              <a:t>na podstawie art. 15r. tzw. ,,Tarczy antykryzysowej’’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ymbol zastępczy zawartości 7" descr="Obraz zawierający gazeta, tekst&#10;&#10;Opis wygenerowany automatycznie">
            <a:extLst>
              <a:ext uri="{FF2B5EF4-FFF2-40B4-BE49-F238E27FC236}">
                <a16:creationId xmlns:a16="http://schemas.microsoft.com/office/drawing/2014/main" id="{B4D1AEF0-6ED7-4090-835E-F32A0739A3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2" r="9252" b="2"/>
          <a:stretch/>
        </p:blipFill>
        <p:spPr>
          <a:xfrm>
            <a:off x="635295" y="2524715"/>
            <a:ext cx="5150277" cy="3714244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C0C454-409F-432A-8590-5EC59599E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6429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en-US" sz="1700" dirty="0"/>
              <a:t>Art. 15r. </a:t>
            </a:r>
            <a:r>
              <a:rPr lang="en-US" sz="1700" dirty="0" err="1"/>
              <a:t>ust</a:t>
            </a:r>
            <a:r>
              <a:rPr lang="en-US" sz="1700" dirty="0"/>
              <a:t>. 1. </a:t>
            </a:r>
            <a:r>
              <a:rPr lang="en-US" sz="1700" dirty="0" err="1"/>
              <a:t>zd</a:t>
            </a:r>
            <a:r>
              <a:rPr lang="en-US" sz="1700" dirty="0"/>
              <a:t>. 2 </a:t>
            </a:r>
          </a:p>
          <a:p>
            <a:pPr marL="0" indent="0" algn="just">
              <a:buNone/>
            </a:pPr>
            <a:r>
              <a:rPr lang="en-US" sz="1700" dirty="0" err="1"/>
              <a:t>Strony</a:t>
            </a:r>
            <a:r>
              <a:rPr lang="en-US" sz="1700" dirty="0"/>
              <a:t> </a:t>
            </a:r>
            <a:r>
              <a:rPr lang="en-US" sz="1700" dirty="0" err="1"/>
              <a:t>umowy</a:t>
            </a:r>
            <a:r>
              <a:rPr lang="en-US" sz="1700" dirty="0"/>
              <a:t> </a:t>
            </a:r>
            <a:r>
              <a:rPr lang="en-US" sz="1700" dirty="0" err="1"/>
              <a:t>potwierdzają</a:t>
            </a:r>
            <a:r>
              <a:rPr lang="en-US" sz="1700" dirty="0"/>
              <a:t> ten </a:t>
            </a:r>
            <a:r>
              <a:rPr lang="en-US" sz="1700" dirty="0" err="1"/>
              <a:t>wpływ</a:t>
            </a:r>
            <a:r>
              <a:rPr lang="en-US" sz="1700" dirty="0"/>
              <a:t>, </a:t>
            </a:r>
            <a:r>
              <a:rPr lang="en-US" sz="1700" dirty="0" err="1"/>
              <a:t>dołączając</a:t>
            </a:r>
            <a:r>
              <a:rPr lang="en-US" sz="1700" dirty="0"/>
              <a:t> do </a:t>
            </a:r>
            <a:r>
              <a:rPr lang="en-US" sz="1700" dirty="0" err="1"/>
              <a:t>informacji</a:t>
            </a:r>
            <a:r>
              <a:rPr lang="en-US" sz="1700" dirty="0"/>
              <a:t>, o której </a:t>
            </a:r>
            <a:r>
              <a:rPr lang="en-US" sz="1700" dirty="0" err="1"/>
              <a:t>mowa</a:t>
            </a:r>
            <a:r>
              <a:rPr lang="en-US" sz="1700" dirty="0"/>
              <a:t> w </a:t>
            </a:r>
            <a:r>
              <a:rPr lang="en-US" sz="1700" dirty="0" err="1"/>
              <a:t>zdaniu</a:t>
            </a:r>
            <a:r>
              <a:rPr lang="en-US" sz="1700" dirty="0"/>
              <a:t> </a:t>
            </a:r>
            <a:r>
              <a:rPr lang="en-US" sz="1700" dirty="0" err="1"/>
              <a:t>pierwszym</a:t>
            </a:r>
            <a:r>
              <a:rPr lang="en-US" sz="1700" dirty="0"/>
              <a:t>, </a:t>
            </a:r>
            <a:r>
              <a:rPr lang="en-US" sz="1700" dirty="0" err="1"/>
              <a:t>oświadczenia</a:t>
            </a:r>
            <a:r>
              <a:rPr lang="en-US" sz="1700" dirty="0"/>
              <a:t> </a:t>
            </a:r>
            <a:r>
              <a:rPr lang="en-US" sz="1700" dirty="0" err="1"/>
              <a:t>lub</a:t>
            </a:r>
            <a:r>
              <a:rPr lang="en-US" sz="1700" dirty="0"/>
              <a:t> dokumenty, </a:t>
            </a:r>
            <a:r>
              <a:rPr lang="en-US" sz="1700" dirty="0" err="1"/>
              <a:t>które</a:t>
            </a:r>
            <a:r>
              <a:rPr lang="en-US" sz="1700" dirty="0"/>
              <a:t> </a:t>
            </a:r>
            <a:r>
              <a:rPr lang="en-US" sz="1700" dirty="0" err="1"/>
              <a:t>mogą</a:t>
            </a:r>
            <a:r>
              <a:rPr lang="en-US" sz="1700" dirty="0"/>
              <a:t> </a:t>
            </a:r>
            <a:r>
              <a:rPr lang="en-US" sz="1700" dirty="0" err="1"/>
              <a:t>dotyczyć</a:t>
            </a:r>
            <a:r>
              <a:rPr lang="en-US" sz="1700" dirty="0"/>
              <a:t> w </a:t>
            </a:r>
            <a:r>
              <a:rPr lang="en-US" sz="1700" dirty="0" err="1"/>
              <a:t>szczególności</a:t>
            </a:r>
            <a:r>
              <a:rPr lang="en-US" sz="1700" dirty="0"/>
              <a:t>: </a:t>
            </a:r>
          </a:p>
          <a:p>
            <a:pPr marL="0" indent="0" algn="just">
              <a:buNone/>
            </a:pPr>
            <a:r>
              <a:rPr lang="en-US" sz="1700" dirty="0"/>
              <a:t>1) </a:t>
            </a:r>
            <a:r>
              <a:rPr lang="en-US" sz="1700" dirty="0" err="1"/>
              <a:t>liczby</a:t>
            </a:r>
            <a:r>
              <a:rPr lang="en-US" sz="1700" dirty="0"/>
              <a:t> i </a:t>
            </a:r>
            <a:r>
              <a:rPr lang="en-US" sz="1700" dirty="0" err="1"/>
              <a:t>stanowisk</a:t>
            </a:r>
            <a:r>
              <a:rPr lang="en-US" sz="1700" dirty="0"/>
              <a:t> </a:t>
            </a:r>
            <a:r>
              <a:rPr lang="en-US" sz="1700" dirty="0" err="1"/>
              <a:t>pracowników</a:t>
            </a:r>
            <a:r>
              <a:rPr lang="en-US" sz="1700" dirty="0"/>
              <a:t> </a:t>
            </a:r>
            <a:r>
              <a:rPr lang="en-US" sz="1700" dirty="0" err="1"/>
              <a:t>lub</a:t>
            </a:r>
            <a:r>
              <a:rPr lang="en-US" sz="1700" dirty="0"/>
              <a:t> </a:t>
            </a:r>
            <a:r>
              <a:rPr lang="en-US" sz="1700" dirty="0" err="1"/>
              <a:t>osób</a:t>
            </a:r>
            <a:r>
              <a:rPr lang="en-US" sz="1700" dirty="0"/>
              <a:t> </a:t>
            </a:r>
            <a:r>
              <a:rPr lang="en-US" sz="1700" dirty="0" err="1"/>
              <a:t>świadczących</a:t>
            </a:r>
            <a:r>
              <a:rPr lang="en-US" sz="1700" dirty="0"/>
              <a:t> </a:t>
            </a:r>
            <a:r>
              <a:rPr lang="en-US" sz="1700" dirty="0" err="1"/>
              <a:t>pracę</a:t>
            </a:r>
            <a:r>
              <a:rPr lang="en-US" sz="1700" dirty="0"/>
              <a:t> za </a:t>
            </a:r>
            <a:r>
              <a:rPr lang="en-US" sz="1700" dirty="0" err="1"/>
              <a:t>wynagrodzeniem</a:t>
            </a:r>
            <a:r>
              <a:rPr lang="en-US" sz="1700" dirty="0"/>
              <a:t> na </a:t>
            </a:r>
            <a:r>
              <a:rPr lang="en-US" sz="1700" dirty="0" err="1"/>
              <a:t>innej</a:t>
            </a:r>
            <a:r>
              <a:rPr lang="en-US" sz="1700" dirty="0"/>
              <a:t> </a:t>
            </a:r>
            <a:r>
              <a:rPr lang="en-US" sz="1700" dirty="0" err="1"/>
              <a:t>podstawie</a:t>
            </a:r>
            <a:r>
              <a:rPr lang="en-US" sz="1700" dirty="0"/>
              <a:t> </a:t>
            </a:r>
            <a:r>
              <a:rPr lang="en-US" sz="1700" dirty="0" err="1"/>
              <a:t>niż</a:t>
            </a:r>
            <a:r>
              <a:rPr lang="en-US" sz="1700" dirty="0"/>
              <a:t> </a:t>
            </a:r>
            <a:r>
              <a:rPr lang="en-US" sz="1700" dirty="0" err="1"/>
              <a:t>stosunek</a:t>
            </a:r>
            <a:r>
              <a:rPr lang="en-US" sz="1700" dirty="0"/>
              <a:t> </a:t>
            </a:r>
            <a:r>
              <a:rPr lang="en-US" sz="1700" dirty="0" err="1"/>
              <a:t>pracy</a:t>
            </a:r>
            <a:r>
              <a:rPr lang="en-US" sz="1700" dirty="0"/>
              <a:t>, </a:t>
            </a:r>
            <a:r>
              <a:rPr lang="en-US" sz="1700" dirty="0" err="1"/>
              <a:t>które</a:t>
            </a:r>
            <a:r>
              <a:rPr lang="en-US" sz="1700" dirty="0"/>
              <a:t> </a:t>
            </a:r>
            <a:r>
              <a:rPr lang="en-US" sz="1700" dirty="0" err="1"/>
              <a:t>uczestniczą</a:t>
            </a:r>
            <a:r>
              <a:rPr lang="en-US" sz="1700" dirty="0"/>
              <a:t> </a:t>
            </a:r>
            <a:r>
              <a:rPr lang="en-US" sz="1700" dirty="0" err="1"/>
              <a:t>lub</a:t>
            </a:r>
            <a:r>
              <a:rPr lang="en-US" sz="1700" dirty="0"/>
              <a:t> </a:t>
            </a:r>
            <a:r>
              <a:rPr lang="en-US" sz="1700" dirty="0" err="1"/>
              <a:t>mogłyby</a:t>
            </a:r>
            <a:r>
              <a:rPr lang="en-US" sz="1700" dirty="0"/>
              <a:t> </a:t>
            </a:r>
            <a:r>
              <a:rPr lang="en-US" sz="1700" dirty="0" err="1"/>
              <a:t>uczestniczyć</a:t>
            </a:r>
            <a:r>
              <a:rPr lang="en-US" sz="1700" dirty="0"/>
              <a:t> w </a:t>
            </a:r>
            <a:r>
              <a:rPr lang="en-US" sz="1700" dirty="0" err="1"/>
              <a:t>realizacji</a:t>
            </a:r>
            <a:r>
              <a:rPr lang="en-US" sz="1700" dirty="0"/>
              <a:t> </a:t>
            </a:r>
            <a:r>
              <a:rPr lang="en-US" sz="1700" dirty="0" err="1"/>
              <a:t>zamówienia</a:t>
            </a:r>
            <a:r>
              <a:rPr lang="en-US" sz="1700" dirty="0"/>
              <a:t>: </a:t>
            </a:r>
          </a:p>
          <a:p>
            <a:pPr marL="0" indent="0" algn="just">
              <a:buNone/>
            </a:pPr>
            <a:r>
              <a:rPr lang="en-US" sz="1700" dirty="0"/>
              <a:t>a) </a:t>
            </a:r>
            <a:r>
              <a:rPr lang="en-US" sz="1700" dirty="0" err="1"/>
              <a:t>podlegających</a:t>
            </a:r>
            <a:r>
              <a:rPr lang="en-US" sz="1700" dirty="0"/>
              <a:t> </a:t>
            </a:r>
            <a:r>
              <a:rPr lang="en-US" sz="1700" dirty="0" err="1"/>
              <a:t>obowiązkowej</a:t>
            </a:r>
            <a:r>
              <a:rPr lang="en-US" sz="1700" dirty="0"/>
              <a:t> </a:t>
            </a:r>
            <a:r>
              <a:rPr lang="en-US" sz="1700" dirty="0" err="1">
                <a:solidFill>
                  <a:srgbClr val="FF0000"/>
                </a:solidFill>
              </a:rPr>
              <a:t>hospitalizacji</a:t>
            </a:r>
            <a:r>
              <a:rPr lang="en-US" sz="1700" dirty="0"/>
              <a:t> w </a:t>
            </a:r>
            <a:r>
              <a:rPr lang="en-US" sz="1700" dirty="0" err="1"/>
              <a:t>związku</a:t>
            </a:r>
            <a:r>
              <a:rPr lang="en-US" sz="1700" dirty="0"/>
              <a:t> z </a:t>
            </a:r>
            <a:r>
              <a:rPr lang="en-US" sz="1700" dirty="0" err="1"/>
              <a:t>przeciwdziałaniem</a:t>
            </a:r>
            <a:r>
              <a:rPr lang="en-US" sz="1700" dirty="0"/>
              <a:t> COVID-19, 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B525AE6-3867-45FD-B280-C741F0CAE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Zamówienia Publiczne w czasie pandemii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96C345-504A-4712-8E4B-A5C4C5EFA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CC7D5C1-0FFC-42D6-AC2C-009BE43E73A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77317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63C4174-DB2F-4554-8B70-3DB53CF5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/>
              <a:t>Wprowadzenie i omówienie planu webinarium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5B0621-C70C-4F0E-AC73-11CFD78C7C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5029" y="2524721"/>
            <a:ext cx="4991629" cy="36771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 fontAlgn="t"/>
            <a:r>
              <a:rPr lang="en-US" sz="1400" dirty="0" err="1"/>
              <a:t>Wyłączenie</a:t>
            </a:r>
            <a:r>
              <a:rPr lang="en-US" sz="1400" dirty="0"/>
              <a:t> </a:t>
            </a:r>
            <a:r>
              <a:rPr lang="en-US" sz="1400" dirty="0" err="1"/>
              <a:t>stosowania</a:t>
            </a:r>
            <a:r>
              <a:rPr lang="en-US" sz="1400" dirty="0"/>
              <a:t> </a:t>
            </a:r>
            <a:r>
              <a:rPr lang="en-US" sz="1400" dirty="0" err="1"/>
              <a:t>ustawy</a:t>
            </a:r>
            <a:r>
              <a:rPr lang="en-US" sz="1400" dirty="0"/>
              <a:t> Prawo zamówień publicznych na </a:t>
            </a:r>
            <a:r>
              <a:rPr lang="en-US" sz="1400" dirty="0" err="1"/>
              <a:t>mocy</a:t>
            </a:r>
            <a:r>
              <a:rPr lang="en-US" sz="1400" dirty="0"/>
              <a:t> art. 6 </a:t>
            </a:r>
            <a:r>
              <a:rPr lang="pl-PL" sz="1400" dirty="0"/>
              <a:t>oraz 25 pkt 4 </a:t>
            </a:r>
            <a:r>
              <a:rPr lang="en-US" sz="1400" dirty="0"/>
              <a:t>tzw. ,,</a:t>
            </a:r>
            <a:r>
              <a:rPr lang="en-US" sz="1400" dirty="0" err="1"/>
              <a:t>Specustawy</a:t>
            </a:r>
            <a:r>
              <a:rPr lang="en-US" sz="1400" dirty="0"/>
              <a:t>’’</a:t>
            </a:r>
          </a:p>
          <a:p>
            <a:pPr algn="just" fontAlgn="t"/>
            <a:r>
              <a:rPr lang="en-US" sz="1400" dirty="0"/>
              <a:t>Wytyczne </a:t>
            </a:r>
            <a:r>
              <a:rPr lang="en-US" sz="1400" dirty="0" err="1"/>
              <a:t>przedstawione</a:t>
            </a:r>
            <a:r>
              <a:rPr lang="en-US" sz="1400" dirty="0"/>
              <a:t> w </a:t>
            </a:r>
            <a:r>
              <a:rPr lang="en-US" sz="1400" dirty="0" err="1"/>
              <a:t>Komunikacie</a:t>
            </a:r>
            <a:r>
              <a:rPr lang="en-US" sz="1400" dirty="0"/>
              <a:t> </a:t>
            </a:r>
            <a:r>
              <a:rPr lang="en-US" sz="1400" dirty="0" err="1"/>
              <a:t>Komisji</a:t>
            </a:r>
            <a:r>
              <a:rPr lang="en-US" sz="1400" dirty="0"/>
              <a:t> </a:t>
            </a:r>
            <a:r>
              <a:rPr lang="en-US" sz="1400" dirty="0" err="1"/>
              <a:t>Europejskiej</a:t>
            </a:r>
            <a:r>
              <a:rPr lang="en-US" sz="1400" dirty="0"/>
              <a:t> w sprawie </a:t>
            </a:r>
            <a:r>
              <a:rPr lang="en-US" sz="1400" dirty="0" err="1"/>
              <a:t>stosowania</a:t>
            </a:r>
            <a:r>
              <a:rPr lang="en-US" sz="1400" dirty="0"/>
              <a:t> ram </a:t>
            </a:r>
            <a:r>
              <a:rPr lang="en-US" sz="1400" dirty="0" err="1"/>
              <a:t>dotyczących</a:t>
            </a:r>
            <a:r>
              <a:rPr lang="en-US" sz="1400" dirty="0"/>
              <a:t> zamówień publicznych w </a:t>
            </a:r>
            <a:r>
              <a:rPr lang="en-US" sz="1400" dirty="0" err="1"/>
              <a:t>sytuacji</a:t>
            </a:r>
            <a:r>
              <a:rPr lang="en-US" sz="1400" dirty="0"/>
              <a:t> </a:t>
            </a:r>
            <a:r>
              <a:rPr lang="en-US" sz="1400" dirty="0" err="1"/>
              <a:t>nadzwyczajnej</a:t>
            </a:r>
            <a:r>
              <a:rPr lang="en-US" sz="1400" dirty="0"/>
              <a:t> </a:t>
            </a:r>
            <a:r>
              <a:rPr lang="en-US" sz="1400" dirty="0" err="1"/>
              <a:t>związanej</a:t>
            </a:r>
            <a:r>
              <a:rPr lang="en-US" sz="1400" dirty="0"/>
              <a:t> z </a:t>
            </a:r>
            <a:r>
              <a:rPr lang="en-US" sz="1400" dirty="0" err="1"/>
              <a:t>kryzysem</a:t>
            </a:r>
            <a:r>
              <a:rPr lang="en-US" sz="1400" dirty="0"/>
              <a:t> </a:t>
            </a:r>
            <a:r>
              <a:rPr lang="en-US" sz="1400" dirty="0" err="1"/>
              <a:t>wywołanym</a:t>
            </a:r>
            <a:r>
              <a:rPr lang="en-US" sz="1400" dirty="0"/>
              <a:t> </a:t>
            </a:r>
            <a:r>
              <a:rPr lang="en-US" sz="1400" dirty="0" err="1"/>
              <a:t>epidemią</a:t>
            </a:r>
            <a:r>
              <a:rPr lang="en-US" sz="1400" dirty="0"/>
              <a:t> COVID-19 (2020/C 108 I/01)</a:t>
            </a:r>
          </a:p>
          <a:p>
            <a:pPr algn="just" fontAlgn="t"/>
            <a:r>
              <a:rPr lang="en-US" sz="1400" dirty="0"/>
              <a:t>Zmiany </a:t>
            </a:r>
            <a:r>
              <a:rPr lang="en-US" sz="1400" dirty="0" err="1"/>
              <a:t>umowy</a:t>
            </a:r>
            <a:r>
              <a:rPr lang="en-US" sz="1400" dirty="0"/>
              <a:t> w </a:t>
            </a:r>
            <a:r>
              <a:rPr lang="en-US" sz="1400" dirty="0" err="1"/>
              <a:t>sprawach</a:t>
            </a:r>
            <a:r>
              <a:rPr lang="en-US" sz="1400" dirty="0"/>
              <a:t> zamówień publicznych na </a:t>
            </a:r>
            <a:r>
              <a:rPr lang="en-US" sz="1400" dirty="0" err="1"/>
              <a:t>podstawie</a:t>
            </a:r>
            <a:r>
              <a:rPr lang="en-US" sz="1400" dirty="0"/>
              <a:t> art. 15r. tzw. ,,</a:t>
            </a:r>
            <a:r>
              <a:rPr lang="en-US" sz="1400" dirty="0" err="1"/>
              <a:t>Tarczy</a:t>
            </a:r>
            <a:r>
              <a:rPr lang="en-US" sz="1400" dirty="0"/>
              <a:t> </a:t>
            </a:r>
            <a:r>
              <a:rPr lang="en-US" sz="1400" dirty="0" err="1"/>
              <a:t>antykryzysowej</a:t>
            </a:r>
            <a:r>
              <a:rPr lang="en-US" sz="1400" dirty="0"/>
              <a:t>’’</a:t>
            </a:r>
          </a:p>
          <a:p>
            <a:pPr algn="just" fontAlgn="t"/>
            <a:r>
              <a:rPr lang="en-US" sz="1400" dirty="0" err="1"/>
              <a:t>Doświadczenia</a:t>
            </a:r>
            <a:r>
              <a:rPr lang="en-US" sz="1400" dirty="0"/>
              <a:t> </a:t>
            </a:r>
            <a:r>
              <a:rPr lang="en-US" sz="1400" dirty="0" err="1"/>
              <a:t>międzynarodowe</a:t>
            </a:r>
            <a:r>
              <a:rPr lang="en-US" sz="1400" dirty="0"/>
              <a:t> w </a:t>
            </a:r>
            <a:r>
              <a:rPr lang="en-US" sz="1400" dirty="0" err="1"/>
              <a:t>zwalczaniu</a:t>
            </a:r>
            <a:r>
              <a:rPr lang="en-US" sz="1400" dirty="0"/>
              <a:t> </a:t>
            </a:r>
            <a:r>
              <a:rPr lang="en-US" sz="1400" dirty="0" err="1"/>
              <a:t>pandemii</a:t>
            </a:r>
            <a:r>
              <a:rPr lang="en-US" sz="1400" dirty="0"/>
              <a:t> COVID-19. Od </a:t>
            </a:r>
            <a:r>
              <a:rPr lang="en-US" sz="1400" dirty="0" err="1"/>
              <a:t>protekcjonizmu</a:t>
            </a:r>
            <a:r>
              <a:rPr lang="en-US" sz="1400" dirty="0"/>
              <a:t> do </a:t>
            </a:r>
            <a:r>
              <a:rPr lang="en-US" sz="1400" dirty="0" err="1"/>
              <a:t>zwalczania</a:t>
            </a:r>
            <a:r>
              <a:rPr lang="en-US" sz="1400" dirty="0"/>
              <a:t> </a:t>
            </a:r>
            <a:r>
              <a:rPr lang="en-US" sz="1400" dirty="0" err="1"/>
              <a:t>czynów</a:t>
            </a:r>
            <a:r>
              <a:rPr lang="en-US" sz="1400" dirty="0"/>
              <a:t> </a:t>
            </a:r>
            <a:r>
              <a:rPr lang="en-US" sz="1400" dirty="0" err="1"/>
              <a:t>zabronionych</a:t>
            </a:r>
            <a:r>
              <a:rPr lang="en-US" sz="1400" dirty="0"/>
              <a:t> w </a:t>
            </a:r>
            <a:r>
              <a:rPr lang="en-US" sz="1400" dirty="0" err="1"/>
              <a:t>handlu</a:t>
            </a:r>
            <a:r>
              <a:rPr lang="en-US" sz="1400" dirty="0"/>
              <a:t> </a:t>
            </a:r>
            <a:r>
              <a:rPr lang="en-US" sz="1400" dirty="0" err="1"/>
              <a:t>międzynarodowym</a:t>
            </a:r>
            <a:endParaRPr lang="en-US" sz="1400" dirty="0"/>
          </a:p>
          <a:p>
            <a:pPr algn="just" fontAlgn="t"/>
            <a:r>
              <a:rPr lang="en-US" sz="1400" dirty="0" err="1"/>
              <a:t>Kierunki</a:t>
            </a:r>
            <a:r>
              <a:rPr lang="en-US" sz="1400" dirty="0"/>
              <a:t> </a:t>
            </a:r>
            <a:r>
              <a:rPr lang="en-US" sz="1400" dirty="0" err="1"/>
              <a:t>zmian</a:t>
            </a:r>
            <a:r>
              <a:rPr lang="en-US" sz="1400" dirty="0"/>
              <a:t> zamówień publicznych w </a:t>
            </a:r>
            <a:r>
              <a:rPr lang="en-US" sz="1400" dirty="0" err="1"/>
              <a:t>obliczu</a:t>
            </a:r>
            <a:r>
              <a:rPr lang="en-US" sz="1400" dirty="0"/>
              <a:t> </a:t>
            </a:r>
            <a:r>
              <a:rPr lang="en-US" sz="1400" dirty="0" err="1"/>
              <a:t>pandemii</a:t>
            </a:r>
            <a:r>
              <a:rPr lang="en-US" sz="1400" dirty="0"/>
              <a:t> COVID-19</a:t>
            </a:r>
          </a:p>
          <a:p>
            <a:pPr algn="just" fontAlgn="t"/>
            <a:r>
              <a:rPr lang="en-US" sz="1400" dirty="0" err="1"/>
              <a:t>Podsumowanie</a:t>
            </a:r>
            <a:r>
              <a:rPr lang="en-US" sz="1400" dirty="0"/>
              <a:t> i </a:t>
            </a:r>
            <a:r>
              <a:rPr lang="en-US" sz="1400" dirty="0" err="1"/>
              <a:t>zamknięcie</a:t>
            </a:r>
            <a:r>
              <a:rPr lang="en-US" sz="1400" dirty="0"/>
              <a:t> </a:t>
            </a:r>
            <a:r>
              <a:rPr lang="en-US" sz="1400" dirty="0" err="1"/>
              <a:t>webinarium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7" name="Symbol zastępczy zawartości 3" descr="Obraz zawierający pomieszczenie&#10;&#10;Opis wygenerowany automatycznie">
            <a:extLst>
              <a:ext uri="{FF2B5EF4-FFF2-40B4-BE49-F238E27FC236}">
                <a16:creationId xmlns:a16="http://schemas.microsoft.com/office/drawing/2014/main" id="{1B70757C-61F6-4BB0-ABA4-B96678E7FD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3" r="9185" b="-2"/>
          <a:stretch/>
        </p:blipFill>
        <p:spPr>
          <a:xfrm>
            <a:off x="6788383" y="613147"/>
            <a:ext cx="4565417" cy="5593443"/>
          </a:xfrm>
          <a:prstGeom prst="rect">
            <a:avLst/>
          </a:prstGeom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2465525-4819-460D-973B-6C9DB7985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Zamówienia Publiczne w czasie pandemii 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E7C8C4B-4F0E-405F-A1B6-3CA65E210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CC7D5C1-0FFC-42D6-AC2C-009BE43E73A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54632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404F22B-3978-41D0-B7C2-5A7C89F96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/>
              <a:t>Obowiązek informacyjny na podstawie art. 15r. tzw. ,,Tarczy antykryzysowej’’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25AE94-9F9C-4BDF-B1F8-40CC3C0D09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en-US" sz="1800" dirty="0"/>
              <a:t>b) </a:t>
            </a:r>
            <a:r>
              <a:rPr lang="en-US" sz="1800" dirty="0" err="1"/>
              <a:t>podlegających</a:t>
            </a:r>
            <a:r>
              <a:rPr lang="en-US" sz="1800" dirty="0"/>
              <a:t> </a:t>
            </a:r>
            <a:r>
              <a:rPr lang="en-US" sz="1800" dirty="0" err="1"/>
              <a:t>obowiązkowej</a:t>
            </a:r>
            <a:r>
              <a:rPr lang="en-US" sz="1800" dirty="0"/>
              <a:t> </a:t>
            </a:r>
            <a:r>
              <a:rPr lang="en-US" sz="1800" dirty="0" err="1">
                <a:solidFill>
                  <a:srgbClr val="FF0000"/>
                </a:solidFill>
              </a:rPr>
              <a:t>kwarantannie</a:t>
            </a:r>
            <a:r>
              <a:rPr lang="en-US" sz="1800" dirty="0"/>
              <a:t> </a:t>
            </a:r>
            <a:r>
              <a:rPr lang="en-US" sz="1800" dirty="0" err="1"/>
              <a:t>lub</a:t>
            </a:r>
            <a:r>
              <a:rPr lang="en-US" sz="1800" dirty="0"/>
              <a:t> </a:t>
            </a:r>
            <a:r>
              <a:rPr lang="en-US" sz="1800" dirty="0" err="1"/>
              <a:t>nadzorowi</a:t>
            </a:r>
            <a:r>
              <a:rPr lang="en-US" sz="1800" dirty="0"/>
              <a:t> </a:t>
            </a:r>
            <a:r>
              <a:rPr lang="en-US" sz="1800" dirty="0" err="1"/>
              <a:t>epidemiologicznemu</a:t>
            </a:r>
            <a:r>
              <a:rPr lang="en-US" sz="1800" dirty="0"/>
              <a:t> w </a:t>
            </a:r>
            <a:r>
              <a:rPr lang="en-US" sz="1800" dirty="0" err="1"/>
              <a:t>związku</a:t>
            </a:r>
            <a:r>
              <a:rPr lang="en-US" sz="1800" dirty="0"/>
              <a:t> z </a:t>
            </a:r>
            <a:r>
              <a:rPr lang="en-US" sz="1800" dirty="0" err="1"/>
              <a:t>pozostawaniem</a:t>
            </a:r>
            <a:r>
              <a:rPr lang="en-US" sz="1800" dirty="0"/>
              <a:t> w </a:t>
            </a:r>
            <a:r>
              <a:rPr lang="en-US" sz="1800" dirty="0" err="1"/>
              <a:t>styczności</a:t>
            </a:r>
            <a:r>
              <a:rPr lang="en-US" sz="1800" dirty="0"/>
              <a:t> z </a:t>
            </a:r>
            <a:r>
              <a:rPr lang="en-US" sz="1800" dirty="0" err="1"/>
              <a:t>osobami</a:t>
            </a:r>
            <a:r>
              <a:rPr lang="en-US" sz="1800" dirty="0"/>
              <a:t>, </a:t>
            </a:r>
            <a:r>
              <a:rPr lang="en-US" sz="1800" dirty="0" err="1"/>
              <a:t>których</a:t>
            </a:r>
            <a:r>
              <a:rPr lang="en-US" sz="1800" dirty="0"/>
              <a:t> </a:t>
            </a:r>
            <a:r>
              <a:rPr lang="en-US" sz="1800" dirty="0" err="1"/>
              <a:t>zdrowie</a:t>
            </a:r>
            <a:r>
              <a:rPr lang="en-US" sz="1800" dirty="0"/>
              <a:t> </a:t>
            </a:r>
            <a:r>
              <a:rPr lang="en-US" sz="1800" dirty="0" err="1"/>
              <a:t>zostało</a:t>
            </a:r>
            <a:r>
              <a:rPr lang="en-US" sz="1800" dirty="0"/>
              <a:t> </a:t>
            </a:r>
            <a:r>
              <a:rPr lang="en-US" sz="1800" dirty="0" err="1"/>
              <a:t>zagrożone</a:t>
            </a:r>
            <a:r>
              <a:rPr lang="en-US" sz="1800" dirty="0"/>
              <a:t> </a:t>
            </a:r>
            <a:r>
              <a:rPr lang="en-US" sz="1800" dirty="0" err="1"/>
              <a:t>przez</a:t>
            </a:r>
            <a:r>
              <a:rPr lang="en-US" sz="1800" dirty="0"/>
              <a:t> COVID-19</a:t>
            </a:r>
          </a:p>
          <a:p>
            <a:endParaRPr lang="en-US" sz="2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ymbol zastępczy zawartości 7" descr="Obraz zawierający gazeta, tekst&#10;&#10;Opis wygenerowany automatycznie">
            <a:extLst>
              <a:ext uri="{FF2B5EF4-FFF2-40B4-BE49-F238E27FC236}">
                <a16:creationId xmlns:a16="http://schemas.microsoft.com/office/drawing/2014/main" id="{98C668D6-F651-417D-826D-F5CCFC9934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7" r="19237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9032A38-0F7C-4A2F-AC95-2BE8E7BFA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Zamówienia Publiczne w czasie pandemii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D514308-0C27-4D20-85D8-974B9282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CC7D5C1-0FFC-42D6-AC2C-009BE43E73A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37930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F6E4704-9AF3-4175-ABC9-D3B66BB09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Obowiązek informacyjny na podstawie art. 15r. tzw. ,,Tarczy antykryzysowej’’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983612-550B-4E04-B226-6CDF101448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en-US" sz="1700" dirty="0"/>
              <a:t>c) </a:t>
            </a:r>
            <a:r>
              <a:rPr lang="en-US" sz="1700" dirty="0" err="1"/>
              <a:t>zwolnionych</a:t>
            </a:r>
            <a:r>
              <a:rPr lang="en-US" sz="1700" dirty="0"/>
              <a:t> od </a:t>
            </a:r>
            <a:r>
              <a:rPr lang="en-US" sz="1700" dirty="0" err="1"/>
              <a:t>wykonywania</a:t>
            </a:r>
            <a:r>
              <a:rPr lang="en-US" sz="1700" dirty="0"/>
              <a:t> </a:t>
            </a:r>
            <a:r>
              <a:rPr lang="en-US" sz="1700" dirty="0" err="1"/>
              <a:t>pracy</a:t>
            </a:r>
            <a:r>
              <a:rPr lang="en-US" sz="1700" dirty="0"/>
              <a:t> z </a:t>
            </a:r>
            <a:r>
              <a:rPr lang="en-US" sz="1700" dirty="0" err="1"/>
              <a:t>powodu</a:t>
            </a:r>
            <a:r>
              <a:rPr lang="en-US" sz="1700" dirty="0"/>
              <a:t> </a:t>
            </a:r>
            <a:r>
              <a:rPr lang="en-US" sz="1700" dirty="0" err="1"/>
              <a:t>konieczności</a:t>
            </a:r>
            <a:r>
              <a:rPr lang="en-US" sz="1700" dirty="0"/>
              <a:t> </a:t>
            </a:r>
            <a:r>
              <a:rPr lang="en-US" sz="1700" dirty="0" err="1">
                <a:solidFill>
                  <a:srgbClr val="FF0000"/>
                </a:solidFill>
              </a:rPr>
              <a:t>osobistego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sprawowania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opieki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nad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dzieckiem</a:t>
            </a:r>
            <a:r>
              <a:rPr lang="en-US" sz="1700" dirty="0"/>
              <a:t>, o </a:t>
            </a:r>
            <a:r>
              <a:rPr lang="en-US" sz="1700" dirty="0" err="1"/>
              <a:t>którym</a:t>
            </a:r>
            <a:r>
              <a:rPr lang="en-US" sz="1700" dirty="0"/>
              <a:t> </a:t>
            </a:r>
            <a:r>
              <a:rPr lang="en-US" sz="1700" dirty="0" err="1"/>
              <a:t>mowa</a:t>
            </a:r>
            <a:r>
              <a:rPr lang="en-US" sz="1700" dirty="0"/>
              <a:t> w art. 32 </a:t>
            </a:r>
            <a:r>
              <a:rPr lang="en-US" sz="1700" dirty="0" err="1"/>
              <a:t>ust</a:t>
            </a:r>
            <a:r>
              <a:rPr lang="en-US" sz="1700" dirty="0"/>
              <a:t>. 1 pkt 1 </a:t>
            </a:r>
            <a:r>
              <a:rPr lang="en-US" sz="1700" dirty="0" err="1"/>
              <a:t>ustawy</a:t>
            </a:r>
            <a:r>
              <a:rPr lang="en-US" sz="1700" dirty="0"/>
              <a:t> z dnia 25 czerwca 1999 r. o </a:t>
            </a:r>
            <a:r>
              <a:rPr lang="en-US" sz="1700" dirty="0" err="1"/>
              <a:t>świadczeniach</a:t>
            </a:r>
            <a:r>
              <a:rPr lang="en-US" sz="1700" dirty="0"/>
              <a:t> </a:t>
            </a:r>
            <a:r>
              <a:rPr lang="en-US" sz="1700" dirty="0" err="1"/>
              <a:t>pieniężnych</a:t>
            </a:r>
            <a:r>
              <a:rPr lang="en-US" sz="1700" dirty="0"/>
              <a:t> z </a:t>
            </a:r>
            <a:r>
              <a:rPr lang="en-US" sz="1700" dirty="0" err="1"/>
              <a:t>ubezpieczenia</a:t>
            </a:r>
            <a:r>
              <a:rPr lang="en-US" sz="1700" dirty="0"/>
              <a:t> </a:t>
            </a:r>
            <a:r>
              <a:rPr lang="en-US" sz="1700" dirty="0" err="1"/>
              <a:t>społecznego</a:t>
            </a:r>
            <a:r>
              <a:rPr lang="en-US" sz="1700" dirty="0"/>
              <a:t> w </a:t>
            </a:r>
            <a:r>
              <a:rPr lang="en-US" sz="1700" dirty="0" err="1"/>
              <a:t>razie</a:t>
            </a:r>
            <a:r>
              <a:rPr lang="en-US" sz="1700" dirty="0"/>
              <a:t> </a:t>
            </a:r>
            <a:r>
              <a:rPr lang="en-US" sz="1700" dirty="0" err="1"/>
              <a:t>choroby</a:t>
            </a:r>
            <a:r>
              <a:rPr lang="en-US" sz="1700" dirty="0"/>
              <a:t> i </a:t>
            </a:r>
            <a:r>
              <a:rPr lang="en-US" sz="1700" dirty="0" err="1"/>
              <a:t>macierzyństwa</a:t>
            </a:r>
            <a:r>
              <a:rPr lang="en-US" sz="1700" dirty="0"/>
              <a:t>, </a:t>
            </a:r>
            <a:r>
              <a:rPr lang="en-US" sz="1700" dirty="0" err="1"/>
              <a:t>lub</a:t>
            </a:r>
            <a:r>
              <a:rPr lang="en-US" sz="1700" dirty="0"/>
              <a:t> </a:t>
            </a:r>
            <a:r>
              <a:rPr lang="en-US" sz="1700" dirty="0" err="1"/>
              <a:t>dzieckiem</a:t>
            </a:r>
            <a:r>
              <a:rPr lang="en-US" sz="1700" dirty="0"/>
              <a:t> </a:t>
            </a:r>
            <a:r>
              <a:rPr lang="en-US" sz="1700" dirty="0" err="1"/>
              <a:t>legitymującym</a:t>
            </a:r>
            <a:r>
              <a:rPr lang="en-US" sz="1700" dirty="0"/>
              <a:t> </a:t>
            </a:r>
            <a:r>
              <a:rPr lang="en-US" sz="1700" dirty="0" err="1"/>
              <a:t>się</a:t>
            </a:r>
            <a:r>
              <a:rPr lang="en-US" sz="1700" dirty="0"/>
              <a:t> </a:t>
            </a:r>
            <a:r>
              <a:rPr lang="en-US" sz="1700" dirty="0" err="1"/>
              <a:t>orzeczeniem</a:t>
            </a:r>
            <a:r>
              <a:rPr lang="en-US" sz="1700" dirty="0"/>
              <a:t> o </a:t>
            </a:r>
            <a:r>
              <a:rPr lang="en-US" sz="1700" dirty="0" err="1"/>
              <a:t>znacznym</a:t>
            </a:r>
            <a:r>
              <a:rPr lang="en-US" sz="1700" dirty="0"/>
              <a:t> </a:t>
            </a:r>
            <a:r>
              <a:rPr lang="en-US" sz="1700" dirty="0" err="1"/>
              <a:t>lub</a:t>
            </a:r>
            <a:r>
              <a:rPr lang="en-US" sz="1700" dirty="0"/>
              <a:t> </a:t>
            </a:r>
            <a:r>
              <a:rPr lang="en-US" sz="1700" dirty="0" err="1"/>
              <a:t>umiarkowanym</a:t>
            </a:r>
            <a:r>
              <a:rPr lang="en-US" sz="1700" dirty="0"/>
              <a:t> </a:t>
            </a:r>
            <a:r>
              <a:rPr lang="en-US" sz="1700" dirty="0" err="1"/>
              <a:t>stopniu</a:t>
            </a:r>
            <a:r>
              <a:rPr lang="en-US" sz="1700" dirty="0"/>
              <a:t> </a:t>
            </a:r>
            <a:r>
              <a:rPr lang="en-US" sz="1700" dirty="0" err="1"/>
              <a:t>niepełnosprawności</a:t>
            </a:r>
            <a:r>
              <a:rPr lang="en-US" sz="1700" dirty="0"/>
              <a:t> do </a:t>
            </a:r>
            <a:r>
              <a:rPr lang="en-US" sz="1700" dirty="0" err="1"/>
              <a:t>ukończenia</a:t>
            </a:r>
            <a:r>
              <a:rPr lang="en-US" sz="1700" dirty="0"/>
              <a:t> 18 </a:t>
            </a:r>
            <a:r>
              <a:rPr lang="en-US" sz="1700" dirty="0" err="1"/>
              <a:t>lat</a:t>
            </a:r>
            <a:r>
              <a:rPr lang="en-US" sz="1700" dirty="0"/>
              <a:t> </a:t>
            </a:r>
            <a:r>
              <a:rPr lang="en-US" sz="1700" dirty="0" err="1"/>
              <a:t>albo</a:t>
            </a:r>
            <a:r>
              <a:rPr lang="en-US" sz="1700" dirty="0"/>
              <a:t> </a:t>
            </a:r>
            <a:r>
              <a:rPr lang="en-US" sz="1700" dirty="0" err="1"/>
              <a:t>dzieckiem</a:t>
            </a:r>
            <a:r>
              <a:rPr lang="en-US" sz="1700" dirty="0"/>
              <a:t> z </a:t>
            </a:r>
            <a:r>
              <a:rPr lang="en-US" sz="1700" dirty="0" err="1"/>
              <a:t>orzeczeniem</a:t>
            </a:r>
            <a:r>
              <a:rPr lang="en-US" sz="1700" dirty="0"/>
              <a:t> o </a:t>
            </a:r>
            <a:r>
              <a:rPr lang="en-US" sz="1700" dirty="0" err="1"/>
              <a:t>niepełnosprawności</a:t>
            </a:r>
            <a:r>
              <a:rPr lang="en-US" sz="1700" dirty="0"/>
              <a:t> w </a:t>
            </a:r>
            <a:r>
              <a:rPr lang="en-US" sz="1700" dirty="0" err="1"/>
              <a:t>przypadku</a:t>
            </a:r>
            <a:r>
              <a:rPr lang="en-US" sz="1700" dirty="0"/>
              <a:t> </a:t>
            </a:r>
            <a:r>
              <a:rPr lang="en-US" sz="1700" dirty="0" err="1"/>
              <a:t>zamknięcia</a:t>
            </a:r>
            <a:r>
              <a:rPr lang="en-US" sz="1700" dirty="0"/>
              <a:t> </a:t>
            </a:r>
            <a:r>
              <a:rPr lang="en-US" sz="1700" dirty="0" err="1"/>
              <a:t>żłobka</a:t>
            </a:r>
            <a:r>
              <a:rPr lang="en-US" sz="1700" dirty="0"/>
              <a:t>, </a:t>
            </a:r>
            <a:r>
              <a:rPr lang="en-US" sz="1700" dirty="0" err="1"/>
              <a:t>klubu</a:t>
            </a:r>
            <a:r>
              <a:rPr lang="en-US" sz="1700" dirty="0"/>
              <a:t> </a:t>
            </a:r>
            <a:r>
              <a:rPr lang="en-US" sz="1700" dirty="0" err="1"/>
              <a:t>dziecięcego</a:t>
            </a:r>
            <a:r>
              <a:rPr lang="en-US" sz="1700" dirty="0"/>
              <a:t>, </a:t>
            </a:r>
            <a:r>
              <a:rPr lang="en-US" sz="1700" dirty="0" err="1"/>
              <a:t>przedszkola</a:t>
            </a:r>
            <a:r>
              <a:rPr lang="en-US" sz="1700" dirty="0"/>
              <a:t>, </a:t>
            </a:r>
            <a:r>
              <a:rPr lang="en-US" sz="1700" dirty="0" err="1"/>
              <a:t>szkoły</a:t>
            </a:r>
            <a:r>
              <a:rPr lang="en-US" sz="1700" dirty="0"/>
              <a:t> </a:t>
            </a:r>
            <a:r>
              <a:rPr lang="en-US" sz="1700" dirty="0" err="1"/>
              <a:t>lub</a:t>
            </a:r>
            <a:r>
              <a:rPr lang="en-US" sz="1700" dirty="0"/>
              <a:t> </a:t>
            </a:r>
            <a:r>
              <a:rPr lang="en-US" sz="1700" dirty="0" err="1"/>
              <a:t>innej</a:t>
            </a:r>
            <a:r>
              <a:rPr lang="en-US" sz="1700" dirty="0"/>
              <a:t> </a:t>
            </a:r>
            <a:r>
              <a:rPr lang="en-US" sz="1700" dirty="0" err="1"/>
              <a:t>placówki</a:t>
            </a:r>
            <a:r>
              <a:rPr lang="en-US" sz="1700" dirty="0"/>
              <a:t>, do </a:t>
            </a:r>
            <a:r>
              <a:rPr lang="en-US" sz="1700" dirty="0" err="1"/>
              <a:t>których</a:t>
            </a:r>
            <a:r>
              <a:rPr lang="en-US" sz="1700" dirty="0"/>
              <a:t> </a:t>
            </a:r>
            <a:r>
              <a:rPr lang="en-US" sz="1700" dirty="0" err="1"/>
              <a:t>uczęszcza</a:t>
            </a:r>
            <a:r>
              <a:rPr lang="en-US" sz="1700" dirty="0"/>
              <a:t> </a:t>
            </a:r>
            <a:r>
              <a:rPr lang="en-US" sz="1700" dirty="0" err="1"/>
              <a:t>dziecko</a:t>
            </a:r>
            <a:r>
              <a:rPr lang="en-US" sz="1700" dirty="0"/>
              <a:t>, </a:t>
            </a:r>
            <a:r>
              <a:rPr lang="en-US" sz="1700" dirty="0" err="1"/>
              <a:t>lub</a:t>
            </a:r>
            <a:r>
              <a:rPr lang="en-US" sz="1700" dirty="0"/>
              <a:t> </a:t>
            </a:r>
            <a:r>
              <a:rPr lang="en-US" sz="1700" dirty="0" err="1"/>
              <a:t>niemożności</a:t>
            </a:r>
            <a:r>
              <a:rPr lang="en-US" sz="1700" dirty="0"/>
              <a:t> </a:t>
            </a:r>
            <a:r>
              <a:rPr lang="en-US" sz="1700" dirty="0" err="1"/>
              <a:t>sprawowania</a:t>
            </a:r>
            <a:r>
              <a:rPr lang="en-US" sz="1700" dirty="0"/>
              <a:t> </a:t>
            </a:r>
            <a:r>
              <a:rPr lang="en-US" sz="1700" dirty="0" err="1"/>
              <a:t>opieki</a:t>
            </a:r>
            <a:r>
              <a:rPr lang="en-US" sz="1700" dirty="0"/>
              <a:t> </a:t>
            </a:r>
            <a:r>
              <a:rPr lang="en-US" sz="1700" dirty="0" err="1"/>
              <a:t>przez</a:t>
            </a:r>
            <a:r>
              <a:rPr lang="en-US" sz="1700" dirty="0"/>
              <a:t> </a:t>
            </a:r>
            <a:r>
              <a:rPr lang="en-US" sz="1700" dirty="0" err="1"/>
              <a:t>nianię</a:t>
            </a:r>
            <a:r>
              <a:rPr lang="en-US" sz="1700" dirty="0"/>
              <a:t> </a:t>
            </a:r>
            <a:r>
              <a:rPr lang="en-US" sz="1700" dirty="0" err="1"/>
              <a:t>lub</a:t>
            </a:r>
            <a:r>
              <a:rPr lang="en-US" sz="1700" dirty="0"/>
              <a:t> </a:t>
            </a:r>
            <a:r>
              <a:rPr lang="en-US" sz="1700" dirty="0" err="1"/>
              <a:t>dziennego</a:t>
            </a:r>
            <a:r>
              <a:rPr lang="en-US" sz="1700" dirty="0"/>
              <a:t> </a:t>
            </a:r>
            <a:r>
              <a:rPr lang="en-US" sz="1700" dirty="0" err="1"/>
              <a:t>opiekuna</a:t>
            </a:r>
            <a:r>
              <a:rPr lang="en-US" sz="1700" dirty="0"/>
              <a:t> z </a:t>
            </a:r>
            <a:r>
              <a:rPr lang="en-US" sz="1700" dirty="0" err="1"/>
              <a:t>powodu</a:t>
            </a:r>
            <a:r>
              <a:rPr lang="en-US" sz="1700" dirty="0"/>
              <a:t> </a:t>
            </a:r>
            <a:r>
              <a:rPr lang="en-US" sz="1700" dirty="0" err="1"/>
              <a:t>rozprzestrzeniania</a:t>
            </a:r>
            <a:r>
              <a:rPr lang="en-US" sz="1700" dirty="0"/>
              <a:t> </a:t>
            </a:r>
            <a:r>
              <a:rPr lang="en-US" sz="1700" dirty="0" err="1"/>
              <a:t>się</a:t>
            </a:r>
            <a:r>
              <a:rPr lang="en-US" sz="1700" dirty="0"/>
              <a:t> COVID-19; </a:t>
            </a:r>
          </a:p>
          <a:p>
            <a:endParaRPr lang="en-US" sz="1700" dirty="0"/>
          </a:p>
        </p:txBody>
      </p:sp>
      <p:pic>
        <p:nvPicPr>
          <p:cNvPr id="8" name="Symbol zastępczy zawartości 7" descr="Obraz zawierający gazeta, tekst&#10;&#10;Opis wygenerowany automatycznie">
            <a:extLst>
              <a:ext uri="{FF2B5EF4-FFF2-40B4-BE49-F238E27FC236}">
                <a16:creationId xmlns:a16="http://schemas.microsoft.com/office/drawing/2014/main" id="{B24625E1-051D-4582-B0D1-3A325CD932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2" r="9252" b="2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E3FBC03-6212-4736-B22C-5B2C00453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Zamówienia Publiczne w czasie pandemii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EA6C3E0-BDC7-45DD-851D-4B9D353EA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CC7D5C1-0FFC-42D6-AC2C-009BE43E73A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8672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849713B-2AB7-42F4-BF05-DB00FE837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/>
              <a:t>Obowiązek informacyjny na podstawie art. 15r. tzw. ,,Tarczy antykryzysowej’’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4A884F-E6B7-4204-B975-7A072E462B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en-US" sz="1700" dirty="0"/>
              <a:t>Art. 15r. </a:t>
            </a:r>
            <a:r>
              <a:rPr lang="en-US" sz="1700" dirty="0" err="1"/>
              <a:t>ust</a:t>
            </a:r>
            <a:r>
              <a:rPr lang="en-US" sz="1700" dirty="0"/>
              <a:t>. 1. </a:t>
            </a:r>
            <a:r>
              <a:rPr lang="en-US" sz="1700" dirty="0" err="1"/>
              <a:t>zd</a:t>
            </a:r>
            <a:r>
              <a:rPr lang="en-US" sz="1700" dirty="0"/>
              <a:t>. 2 </a:t>
            </a:r>
          </a:p>
          <a:p>
            <a:pPr marL="0" indent="0" algn="just">
              <a:buNone/>
            </a:pPr>
            <a:r>
              <a:rPr lang="en-US" sz="1700" dirty="0" err="1"/>
              <a:t>Strony</a:t>
            </a:r>
            <a:r>
              <a:rPr lang="en-US" sz="1700" dirty="0"/>
              <a:t> </a:t>
            </a:r>
            <a:r>
              <a:rPr lang="en-US" sz="1700" dirty="0" err="1"/>
              <a:t>umowy</a:t>
            </a:r>
            <a:r>
              <a:rPr lang="en-US" sz="1700" dirty="0"/>
              <a:t> </a:t>
            </a:r>
            <a:r>
              <a:rPr lang="en-US" sz="1700" dirty="0" err="1"/>
              <a:t>potwierdzają</a:t>
            </a:r>
            <a:r>
              <a:rPr lang="en-US" sz="1700" dirty="0"/>
              <a:t> ten </a:t>
            </a:r>
            <a:r>
              <a:rPr lang="en-US" sz="1700" dirty="0" err="1"/>
              <a:t>wpływ</a:t>
            </a:r>
            <a:r>
              <a:rPr lang="en-US" sz="1700" dirty="0"/>
              <a:t>, </a:t>
            </a:r>
            <a:r>
              <a:rPr lang="en-US" sz="1700" dirty="0" err="1"/>
              <a:t>dołączając</a:t>
            </a:r>
            <a:r>
              <a:rPr lang="en-US" sz="1700" dirty="0"/>
              <a:t> do </a:t>
            </a:r>
            <a:r>
              <a:rPr lang="en-US" sz="1700" dirty="0" err="1"/>
              <a:t>informacji</a:t>
            </a:r>
            <a:r>
              <a:rPr lang="en-US" sz="1700" dirty="0"/>
              <a:t>, o której </a:t>
            </a:r>
            <a:r>
              <a:rPr lang="en-US" sz="1700" dirty="0" err="1"/>
              <a:t>mowa</a:t>
            </a:r>
            <a:r>
              <a:rPr lang="en-US" sz="1700" dirty="0"/>
              <a:t> w </a:t>
            </a:r>
            <a:r>
              <a:rPr lang="en-US" sz="1700" dirty="0" err="1"/>
              <a:t>zdaniu</a:t>
            </a:r>
            <a:r>
              <a:rPr lang="en-US" sz="1700" dirty="0"/>
              <a:t> </a:t>
            </a:r>
            <a:r>
              <a:rPr lang="en-US" sz="1700" dirty="0" err="1"/>
              <a:t>pierwszym</a:t>
            </a:r>
            <a:r>
              <a:rPr lang="en-US" sz="1700" dirty="0"/>
              <a:t>, </a:t>
            </a:r>
            <a:r>
              <a:rPr lang="en-US" sz="1700" dirty="0" err="1"/>
              <a:t>oświadczenia</a:t>
            </a:r>
            <a:r>
              <a:rPr lang="en-US" sz="1700" dirty="0"/>
              <a:t> </a:t>
            </a:r>
            <a:r>
              <a:rPr lang="en-US" sz="1700" dirty="0" err="1"/>
              <a:t>lub</a:t>
            </a:r>
            <a:r>
              <a:rPr lang="en-US" sz="1700" dirty="0"/>
              <a:t> dokumenty, </a:t>
            </a:r>
            <a:r>
              <a:rPr lang="en-US" sz="1700" dirty="0" err="1"/>
              <a:t>które</a:t>
            </a:r>
            <a:r>
              <a:rPr lang="en-US" sz="1700" dirty="0"/>
              <a:t> </a:t>
            </a:r>
            <a:r>
              <a:rPr lang="en-US" sz="1700" dirty="0" err="1"/>
              <a:t>mogą</a:t>
            </a:r>
            <a:r>
              <a:rPr lang="en-US" sz="1700" dirty="0"/>
              <a:t> </a:t>
            </a:r>
            <a:r>
              <a:rPr lang="en-US" sz="1700" dirty="0" err="1"/>
              <a:t>dotyczyć</a:t>
            </a:r>
            <a:r>
              <a:rPr lang="en-US" sz="1700" dirty="0"/>
              <a:t> w </a:t>
            </a:r>
            <a:r>
              <a:rPr lang="en-US" sz="1700" dirty="0" err="1"/>
              <a:t>szczególności</a:t>
            </a:r>
            <a:r>
              <a:rPr lang="en-US" sz="1700" dirty="0"/>
              <a:t>: </a:t>
            </a:r>
          </a:p>
          <a:p>
            <a:pPr marL="0" indent="0" algn="just">
              <a:buNone/>
            </a:pPr>
            <a:r>
              <a:rPr lang="en-US" sz="1700" dirty="0"/>
              <a:t>2) </a:t>
            </a:r>
            <a:r>
              <a:rPr lang="en-US" sz="1700" dirty="0" err="1"/>
              <a:t>decyzji</a:t>
            </a:r>
            <a:r>
              <a:rPr lang="en-US" sz="1700" dirty="0"/>
              <a:t> </a:t>
            </a:r>
            <a:r>
              <a:rPr lang="en-US" sz="1700" dirty="0" err="1"/>
              <a:t>wydanych</a:t>
            </a:r>
            <a:r>
              <a:rPr lang="en-US" sz="1700" dirty="0"/>
              <a:t> </a:t>
            </a:r>
            <a:r>
              <a:rPr lang="en-US" sz="1700" dirty="0" err="1"/>
              <a:t>przez</a:t>
            </a:r>
            <a:r>
              <a:rPr lang="en-US" sz="1700" dirty="0"/>
              <a:t> </a:t>
            </a:r>
            <a:r>
              <a:rPr lang="en-US" sz="1700" dirty="0" err="1"/>
              <a:t>Głównego</a:t>
            </a:r>
            <a:r>
              <a:rPr lang="en-US" sz="1700" dirty="0"/>
              <a:t> </a:t>
            </a:r>
            <a:r>
              <a:rPr lang="en-US" sz="1700" dirty="0" err="1"/>
              <a:t>Inspektora</a:t>
            </a:r>
            <a:r>
              <a:rPr lang="en-US" sz="1700" dirty="0"/>
              <a:t>  </a:t>
            </a:r>
            <a:r>
              <a:rPr lang="en-US" sz="1700" dirty="0" err="1"/>
              <a:t>Sanitarnego</a:t>
            </a:r>
            <a:r>
              <a:rPr lang="en-US" sz="1700" dirty="0"/>
              <a:t> </a:t>
            </a:r>
            <a:r>
              <a:rPr lang="en-US" sz="1700" dirty="0" err="1"/>
              <a:t>lub</a:t>
            </a:r>
            <a:r>
              <a:rPr lang="en-US" sz="1700" dirty="0"/>
              <a:t> </a:t>
            </a:r>
            <a:r>
              <a:rPr lang="en-US" sz="1700" dirty="0" err="1"/>
              <a:t>działającego</a:t>
            </a:r>
            <a:r>
              <a:rPr lang="en-US" sz="1700" dirty="0"/>
              <a:t> z </a:t>
            </a:r>
            <a:r>
              <a:rPr lang="en-US" sz="1700" dirty="0" err="1"/>
              <a:t>jego</a:t>
            </a:r>
            <a:r>
              <a:rPr lang="en-US" sz="1700" dirty="0"/>
              <a:t> </a:t>
            </a:r>
            <a:r>
              <a:rPr lang="en-US" sz="1700" dirty="0" err="1"/>
              <a:t>upoważnienia</a:t>
            </a:r>
            <a:r>
              <a:rPr lang="en-US" sz="1700" dirty="0"/>
              <a:t> </a:t>
            </a:r>
            <a:r>
              <a:rPr lang="en-US" sz="1700" dirty="0" err="1"/>
              <a:t>państwowego</a:t>
            </a:r>
            <a:r>
              <a:rPr lang="en-US" sz="1700" dirty="0"/>
              <a:t> </a:t>
            </a:r>
            <a:r>
              <a:rPr lang="en-US" sz="1700" dirty="0" err="1"/>
              <a:t>wojewódzkiego</a:t>
            </a:r>
            <a:r>
              <a:rPr lang="en-US" sz="1700" dirty="0"/>
              <a:t> </a:t>
            </a:r>
            <a:r>
              <a:rPr lang="en-US" sz="1700" dirty="0" err="1"/>
              <a:t>inspektora</a:t>
            </a:r>
            <a:r>
              <a:rPr lang="en-US" sz="1700" dirty="0"/>
              <a:t> </a:t>
            </a:r>
            <a:r>
              <a:rPr lang="en-US" sz="1700" dirty="0" err="1"/>
              <a:t>sanitarnego</a:t>
            </a:r>
            <a:r>
              <a:rPr lang="en-US" sz="1700" dirty="0"/>
              <a:t>, w </a:t>
            </a:r>
            <a:r>
              <a:rPr lang="en-US" sz="1700" dirty="0" err="1"/>
              <a:t>związku</a:t>
            </a:r>
            <a:r>
              <a:rPr lang="en-US" sz="1700" dirty="0"/>
              <a:t> z </a:t>
            </a:r>
            <a:r>
              <a:rPr lang="en-US" sz="1700" dirty="0" err="1"/>
              <a:t>przeciwdziałaniem</a:t>
            </a:r>
            <a:r>
              <a:rPr lang="en-US" sz="1700" dirty="0"/>
              <a:t> COVID-19, </a:t>
            </a:r>
            <a:r>
              <a:rPr lang="en-US" sz="1700" dirty="0" err="1"/>
              <a:t>nakładających</a:t>
            </a:r>
            <a:r>
              <a:rPr lang="en-US" sz="1700" dirty="0"/>
              <a:t> na </a:t>
            </a:r>
            <a:r>
              <a:rPr lang="en-US" sz="1700" dirty="0" err="1"/>
              <a:t>wykonawcę</a:t>
            </a:r>
            <a:r>
              <a:rPr lang="en-US" sz="1700" dirty="0"/>
              <a:t> </a:t>
            </a:r>
            <a:r>
              <a:rPr lang="en-US" sz="1700" dirty="0" err="1"/>
              <a:t>obowiązek</a:t>
            </a:r>
            <a:r>
              <a:rPr lang="en-US" sz="1700" dirty="0"/>
              <a:t> </a:t>
            </a:r>
            <a:r>
              <a:rPr lang="en-US" sz="1700" dirty="0" err="1"/>
              <a:t>podjęcia</a:t>
            </a:r>
            <a:r>
              <a:rPr lang="en-US" sz="1700" dirty="0"/>
              <a:t> </a:t>
            </a:r>
            <a:r>
              <a:rPr lang="en-US" sz="1700" dirty="0" err="1"/>
              <a:t>określonych</a:t>
            </a:r>
            <a:r>
              <a:rPr lang="en-US" sz="1700" dirty="0"/>
              <a:t> </a:t>
            </a:r>
            <a:r>
              <a:rPr lang="en-US" sz="1700" dirty="0" err="1">
                <a:solidFill>
                  <a:srgbClr val="FF0000"/>
                </a:solidFill>
              </a:rPr>
              <a:t>czynności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zapobiegawczych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lub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kontrolnych</a:t>
            </a:r>
            <a:r>
              <a:rPr lang="en-US" sz="1700" dirty="0"/>
              <a:t>; </a:t>
            </a:r>
          </a:p>
          <a:p>
            <a:endParaRPr lang="en-US" sz="17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ymbol zastępczy zawartości 7" descr="Obraz zawierający gazeta, tekst&#10;&#10;Opis wygenerowany automatycznie">
            <a:extLst>
              <a:ext uri="{FF2B5EF4-FFF2-40B4-BE49-F238E27FC236}">
                <a16:creationId xmlns:a16="http://schemas.microsoft.com/office/drawing/2014/main" id="{BAFC9863-23ED-46FB-ADC1-915E71E011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7" r="19237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2206F11-2A0E-4BC8-8BAE-65519A109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Zamówienia Publiczne w czasie pandemii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BCFC414-4F0E-4275-B81B-1C0DFEAC7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CC7D5C1-0FFC-42D6-AC2C-009BE43E73A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1623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4C3E98E-AD2A-4DDD-A695-C8BDC8B53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Obowiązek informacyjny na podstawie art. 15r. tzw. ,,Tarczy antykryzysowej’’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932052-620C-4FDB-84CD-D3ABD19F9D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Art. 15r. </a:t>
            </a:r>
            <a:r>
              <a:rPr lang="en-US" sz="2000" dirty="0" err="1"/>
              <a:t>ust</a:t>
            </a:r>
            <a:r>
              <a:rPr lang="en-US" sz="2000" dirty="0"/>
              <a:t>. 1. </a:t>
            </a:r>
            <a:r>
              <a:rPr lang="en-US" sz="2000" dirty="0" err="1"/>
              <a:t>zd</a:t>
            </a:r>
            <a:r>
              <a:rPr lang="en-US" sz="2000" dirty="0"/>
              <a:t>. 2 </a:t>
            </a:r>
          </a:p>
          <a:p>
            <a:pPr marL="0" indent="0" algn="just">
              <a:buNone/>
            </a:pPr>
            <a:r>
              <a:rPr lang="en-US" sz="1800" dirty="0" err="1"/>
              <a:t>Strony</a:t>
            </a:r>
            <a:r>
              <a:rPr lang="en-US" sz="1800" dirty="0"/>
              <a:t> </a:t>
            </a:r>
            <a:r>
              <a:rPr lang="en-US" sz="1800" dirty="0" err="1"/>
              <a:t>umowy</a:t>
            </a:r>
            <a:r>
              <a:rPr lang="en-US" sz="1800" dirty="0"/>
              <a:t> </a:t>
            </a:r>
            <a:r>
              <a:rPr lang="en-US" sz="1800" dirty="0" err="1"/>
              <a:t>potwierdzają</a:t>
            </a:r>
            <a:r>
              <a:rPr lang="en-US" sz="1800" dirty="0"/>
              <a:t> ten </a:t>
            </a:r>
            <a:r>
              <a:rPr lang="en-US" sz="1800" dirty="0" err="1"/>
              <a:t>wpływ</a:t>
            </a:r>
            <a:r>
              <a:rPr lang="en-US" sz="1800" dirty="0"/>
              <a:t>, </a:t>
            </a:r>
            <a:r>
              <a:rPr lang="en-US" sz="1800" dirty="0" err="1"/>
              <a:t>dołączając</a:t>
            </a:r>
            <a:r>
              <a:rPr lang="en-US" sz="1800" dirty="0"/>
              <a:t> do </a:t>
            </a:r>
            <a:r>
              <a:rPr lang="en-US" sz="1800" dirty="0" err="1"/>
              <a:t>informacji</a:t>
            </a:r>
            <a:r>
              <a:rPr lang="en-US" sz="1800" dirty="0"/>
              <a:t>, o której </a:t>
            </a:r>
            <a:r>
              <a:rPr lang="en-US" sz="1800" dirty="0" err="1"/>
              <a:t>mowa</a:t>
            </a:r>
            <a:r>
              <a:rPr lang="en-US" sz="1800" dirty="0"/>
              <a:t> w </a:t>
            </a:r>
            <a:r>
              <a:rPr lang="en-US" sz="1800" dirty="0" err="1"/>
              <a:t>zdaniu</a:t>
            </a:r>
            <a:r>
              <a:rPr lang="en-US" sz="1800" dirty="0"/>
              <a:t> </a:t>
            </a:r>
            <a:r>
              <a:rPr lang="en-US" sz="1800" dirty="0" err="1"/>
              <a:t>pierwszym</a:t>
            </a:r>
            <a:r>
              <a:rPr lang="en-US" sz="1800" dirty="0"/>
              <a:t>, </a:t>
            </a:r>
            <a:r>
              <a:rPr lang="en-US" sz="1800" dirty="0" err="1"/>
              <a:t>oświadczenia</a:t>
            </a:r>
            <a:r>
              <a:rPr lang="en-US" sz="1800" dirty="0"/>
              <a:t> </a:t>
            </a:r>
            <a:r>
              <a:rPr lang="en-US" sz="1800" dirty="0" err="1"/>
              <a:t>lub</a:t>
            </a:r>
            <a:r>
              <a:rPr lang="en-US" sz="1800" dirty="0"/>
              <a:t> dokumenty, </a:t>
            </a:r>
            <a:r>
              <a:rPr lang="en-US" sz="1800" dirty="0" err="1"/>
              <a:t>które</a:t>
            </a:r>
            <a:r>
              <a:rPr lang="en-US" sz="1800" dirty="0"/>
              <a:t> </a:t>
            </a:r>
            <a:r>
              <a:rPr lang="en-US" sz="1800" dirty="0" err="1"/>
              <a:t>mogą</a:t>
            </a:r>
            <a:r>
              <a:rPr lang="en-US" sz="1800" dirty="0"/>
              <a:t> </a:t>
            </a:r>
            <a:r>
              <a:rPr lang="en-US" sz="1800" dirty="0" err="1"/>
              <a:t>dotyczyć</a:t>
            </a:r>
            <a:r>
              <a:rPr lang="en-US" sz="1800" dirty="0"/>
              <a:t> w </a:t>
            </a:r>
            <a:r>
              <a:rPr lang="en-US" sz="1800" dirty="0" err="1"/>
              <a:t>szczególności</a:t>
            </a:r>
            <a:r>
              <a:rPr lang="en-US" sz="1800" dirty="0"/>
              <a:t>: </a:t>
            </a:r>
          </a:p>
          <a:p>
            <a:pPr marL="0" indent="0" algn="just">
              <a:buNone/>
            </a:pPr>
            <a:r>
              <a:rPr lang="en-US" sz="1800" dirty="0"/>
              <a:t>3) </a:t>
            </a:r>
            <a:r>
              <a:rPr lang="en-US" sz="1800" dirty="0" err="1"/>
              <a:t>poleceń</a:t>
            </a:r>
            <a:r>
              <a:rPr lang="en-US" sz="1800" dirty="0"/>
              <a:t> </a:t>
            </a:r>
            <a:r>
              <a:rPr lang="en-US" sz="1800" dirty="0" err="1"/>
              <a:t>lub</a:t>
            </a:r>
            <a:r>
              <a:rPr lang="en-US" sz="1800" dirty="0"/>
              <a:t> </a:t>
            </a:r>
            <a:r>
              <a:rPr lang="en-US" sz="1800" dirty="0" err="1"/>
              <a:t>decyzji</a:t>
            </a:r>
            <a:r>
              <a:rPr lang="en-US" sz="1800" dirty="0"/>
              <a:t> </a:t>
            </a:r>
            <a:r>
              <a:rPr lang="en-US" sz="1800" dirty="0" err="1"/>
              <a:t>wydanych</a:t>
            </a:r>
            <a:r>
              <a:rPr lang="en-US" sz="1800" dirty="0"/>
              <a:t> </a:t>
            </a:r>
            <a:r>
              <a:rPr lang="en-US" sz="1800" dirty="0" err="1"/>
              <a:t>przez</a:t>
            </a:r>
            <a:r>
              <a:rPr lang="en-US" sz="1800" dirty="0"/>
              <a:t> </a:t>
            </a:r>
            <a:r>
              <a:rPr lang="en-US" sz="1800" dirty="0" err="1"/>
              <a:t>wojewodów</a:t>
            </a:r>
            <a:r>
              <a:rPr lang="en-US" sz="1800" dirty="0"/>
              <a:t>, </a:t>
            </a:r>
            <a:r>
              <a:rPr lang="en-US" sz="1800" dirty="0" err="1"/>
              <a:t>ministra</a:t>
            </a:r>
            <a:r>
              <a:rPr lang="en-US" sz="1800" dirty="0"/>
              <a:t> </a:t>
            </a:r>
            <a:r>
              <a:rPr lang="en-US" sz="1800" dirty="0" err="1"/>
              <a:t>właściwego</a:t>
            </a:r>
            <a:r>
              <a:rPr lang="en-US" sz="1800" dirty="0"/>
              <a:t> do </a:t>
            </a:r>
            <a:r>
              <a:rPr lang="en-US" sz="1800" dirty="0" err="1"/>
              <a:t>spraw</a:t>
            </a:r>
            <a:r>
              <a:rPr lang="en-US" sz="1800" dirty="0"/>
              <a:t> </a:t>
            </a:r>
            <a:r>
              <a:rPr lang="en-US" sz="1800" dirty="0" err="1"/>
              <a:t>zdrowia</a:t>
            </a:r>
            <a:r>
              <a:rPr lang="en-US" sz="1800" dirty="0"/>
              <a:t> </a:t>
            </a:r>
            <a:r>
              <a:rPr lang="en-US" sz="1800" dirty="0" err="1"/>
              <a:t>lub</a:t>
            </a:r>
            <a:r>
              <a:rPr lang="en-US" sz="1800" dirty="0"/>
              <a:t> Prezesa Rady </a:t>
            </a:r>
            <a:r>
              <a:rPr lang="en-US" sz="1800" dirty="0" err="1"/>
              <a:t>Ministrów</a:t>
            </a:r>
            <a:r>
              <a:rPr lang="en-US" sz="1800" dirty="0"/>
              <a:t>, </a:t>
            </a:r>
            <a:r>
              <a:rPr lang="en-US" sz="1800" dirty="0" err="1"/>
              <a:t>związanych</a:t>
            </a:r>
            <a:r>
              <a:rPr lang="en-US" sz="1800" dirty="0"/>
              <a:t> z </a:t>
            </a:r>
            <a:r>
              <a:rPr lang="en-US" sz="1800" dirty="0" err="1"/>
              <a:t>przeciwdziałaniem</a:t>
            </a:r>
            <a:r>
              <a:rPr lang="en-US" sz="1800" dirty="0"/>
              <a:t> COVID-19, o </a:t>
            </a:r>
            <a:r>
              <a:rPr lang="en-US" sz="1800" dirty="0" err="1"/>
              <a:t>których</a:t>
            </a:r>
            <a:r>
              <a:rPr lang="en-US" sz="1800" dirty="0"/>
              <a:t> </a:t>
            </a:r>
            <a:r>
              <a:rPr lang="en-US" sz="1800" dirty="0" err="1"/>
              <a:t>mowa</a:t>
            </a:r>
            <a:r>
              <a:rPr lang="en-US" sz="1800" dirty="0"/>
              <a:t> w art. 11 </a:t>
            </a:r>
            <a:r>
              <a:rPr lang="en-US" sz="1800" dirty="0" err="1"/>
              <a:t>ust</a:t>
            </a:r>
            <a:r>
              <a:rPr lang="en-US" sz="1800" dirty="0"/>
              <a:t>. 1–3</a:t>
            </a:r>
          </a:p>
        </p:txBody>
      </p:sp>
      <p:pic>
        <p:nvPicPr>
          <p:cNvPr id="8" name="Symbol zastępczy zawartości 7" descr="Obraz zawierający gazeta, tekst&#10;&#10;Opis wygenerowany automatycznie">
            <a:extLst>
              <a:ext uri="{FF2B5EF4-FFF2-40B4-BE49-F238E27FC236}">
                <a16:creationId xmlns:a16="http://schemas.microsoft.com/office/drawing/2014/main" id="{82FD38E5-44B5-4B93-87FE-E28F255460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2" r="9252" b="2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1692FD7-51AC-49BF-89A1-745C9D528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Zamówienia Publiczne w czasie pandemii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B5ED380-3E65-49DF-9492-0C39CDAC7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CC7D5C1-0FFC-42D6-AC2C-009BE43E73A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13053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3279A7E-86F6-453F-B6E9-7E27BCE54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/>
              <a:t>Obowiązek informacyjny na podstawie art. 15r. tzw. ,,Tarczy antykryzysowej’’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775915-0386-4013-89B6-64013874B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en-US" sz="1700" dirty="0"/>
              <a:t>Art. 15r. </a:t>
            </a:r>
            <a:r>
              <a:rPr lang="en-US" sz="1700" dirty="0" err="1"/>
              <a:t>ust</a:t>
            </a:r>
            <a:r>
              <a:rPr lang="en-US" sz="1700" dirty="0"/>
              <a:t>. 1. </a:t>
            </a:r>
            <a:r>
              <a:rPr lang="en-US" sz="1700" dirty="0" err="1"/>
              <a:t>zd</a:t>
            </a:r>
            <a:r>
              <a:rPr lang="en-US" sz="1700" dirty="0"/>
              <a:t>. 2 </a:t>
            </a:r>
          </a:p>
          <a:p>
            <a:pPr marL="0" indent="0" algn="just">
              <a:buNone/>
            </a:pPr>
            <a:r>
              <a:rPr lang="en-US" sz="1700" dirty="0" err="1"/>
              <a:t>Strony</a:t>
            </a:r>
            <a:r>
              <a:rPr lang="en-US" sz="1700" dirty="0"/>
              <a:t> </a:t>
            </a:r>
            <a:r>
              <a:rPr lang="en-US" sz="1700" dirty="0" err="1"/>
              <a:t>umowy</a:t>
            </a:r>
            <a:r>
              <a:rPr lang="en-US" sz="1700" dirty="0"/>
              <a:t> </a:t>
            </a:r>
            <a:r>
              <a:rPr lang="en-US" sz="1700" dirty="0" err="1"/>
              <a:t>potwierdzają</a:t>
            </a:r>
            <a:r>
              <a:rPr lang="en-US" sz="1700" dirty="0"/>
              <a:t> ten </a:t>
            </a:r>
            <a:r>
              <a:rPr lang="en-US" sz="1700" dirty="0" err="1"/>
              <a:t>wpływ</a:t>
            </a:r>
            <a:r>
              <a:rPr lang="en-US" sz="1700" dirty="0"/>
              <a:t>, </a:t>
            </a:r>
            <a:r>
              <a:rPr lang="en-US" sz="1700" dirty="0" err="1"/>
              <a:t>dołączając</a:t>
            </a:r>
            <a:r>
              <a:rPr lang="en-US" sz="1700" dirty="0"/>
              <a:t> do </a:t>
            </a:r>
            <a:r>
              <a:rPr lang="en-US" sz="1700" dirty="0" err="1"/>
              <a:t>informacji</a:t>
            </a:r>
            <a:r>
              <a:rPr lang="en-US" sz="1700" dirty="0"/>
              <a:t>, o której </a:t>
            </a:r>
            <a:r>
              <a:rPr lang="en-US" sz="1700" dirty="0" err="1"/>
              <a:t>mowa</a:t>
            </a:r>
            <a:r>
              <a:rPr lang="en-US" sz="1700" dirty="0"/>
              <a:t> w </a:t>
            </a:r>
            <a:r>
              <a:rPr lang="en-US" sz="1700" dirty="0" err="1"/>
              <a:t>zdaniu</a:t>
            </a:r>
            <a:r>
              <a:rPr lang="en-US" sz="1700" dirty="0"/>
              <a:t> </a:t>
            </a:r>
            <a:r>
              <a:rPr lang="en-US" sz="1700" dirty="0" err="1"/>
              <a:t>pierwszym</a:t>
            </a:r>
            <a:r>
              <a:rPr lang="en-US" sz="1700" dirty="0"/>
              <a:t>, </a:t>
            </a:r>
            <a:r>
              <a:rPr lang="en-US" sz="1700" dirty="0" err="1"/>
              <a:t>oświadczenia</a:t>
            </a:r>
            <a:r>
              <a:rPr lang="en-US" sz="1700" dirty="0"/>
              <a:t> </a:t>
            </a:r>
            <a:r>
              <a:rPr lang="en-US" sz="1700" dirty="0" err="1"/>
              <a:t>lub</a:t>
            </a:r>
            <a:r>
              <a:rPr lang="en-US" sz="1700" dirty="0"/>
              <a:t> dokumenty, </a:t>
            </a:r>
            <a:r>
              <a:rPr lang="en-US" sz="1700" dirty="0" err="1"/>
              <a:t>które</a:t>
            </a:r>
            <a:r>
              <a:rPr lang="en-US" sz="1700" dirty="0"/>
              <a:t> </a:t>
            </a:r>
            <a:r>
              <a:rPr lang="en-US" sz="1700" dirty="0" err="1"/>
              <a:t>mogą</a:t>
            </a:r>
            <a:r>
              <a:rPr lang="en-US" sz="1700" dirty="0"/>
              <a:t> </a:t>
            </a:r>
            <a:r>
              <a:rPr lang="en-US" sz="1700" dirty="0" err="1"/>
              <a:t>dotyczyć</a:t>
            </a:r>
            <a:r>
              <a:rPr lang="en-US" sz="1700" dirty="0"/>
              <a:t> w </a:t>
            </a:r>
            <a:r>
              <a:rPr lang="en-US" sz="1700" dirty="0" err="1"/>
              <a:t>szczególności</a:t>
            </a:r>
            <a:r>
              <a:rPr lang="en-US" sz="1700" dirty="0"/>
              <a:t>: </a:t>
            </a:r>
          </a:p>
          <a:p>
            <a:pPr marL="0" indent="0" algn="just">
              <a:buNone/>
            </a:pPr>
            <a:r>
              <a:rPr lang="en-US" sz="1700" dirty="0"/>
              <a:t>4) </a:t>
            </a:r>
            <a:r>
              <a:rPr lang="en-US" sz="1700" dirty="0" err="1"/>
              <a:t>wstrzymania</a:t>
            </a:r>
            <a:r>
              <a:rPr lang="en-US" sz="1700" dirty="0"/>
              <a:t> </a:t>
            </a:r>
            <a:r>
              <a:rPr lang="en-US" sz="1700" dirty="0" err="1"/>
              <a:t>dostaw</a:t>
            </a:r>
            <a:r>
              <a:rPr lang="en-US" sz="1700" dirty="0"/>
              <a:t> </a:t>
            </a:r>
            <a:r>
              <a:rPr lang="en-US" sz="1700" dirty="0" err="1"/>
              <a:t>produktów</a:t>
            </a:r>
            <a:r>
              <a:rPr lang="en-US" sz="1700" dirty="0"/>
              <a:t>, </a:t>
            </a:r>
            <a:r>
              <a:rPr lang="en-US" sz="1700" dirty="0" err="1"/>
              <a:t>komponentów</a:t>
            </a:r>
            <a:r>
              <a:rPr lang="en-US" sz="1700" dirty="0"/>
              <a:t> </a:t>
            </a:r>
            <a:r>
              <a:rPr lang="en-US" sz="1700" dirty="0" err="1"/>
              <a:t>produktu</a:t>
            </a:r>
            <a:r>
              <a:rPr lang="en-US" sz="1700" dirty="0"/>
              <a:t> </a:t>
            </a:r>
            <a:r>
              <a:rPr lang="en-US" sz="1700" dirty="0" err="1"/>
              <a:t>lub</a:t>
            </a:r>
            <a:r>
              <a:rPr lang="en-US" sz="1700" dirty="0"/>
              <a:t> </a:t>
            </a:r>
            <a:r>
              <a:rPr lang="en-US" sz="1700" dirty="0" err="1"/>
              <a:t>materiałów</a:t>
            </a:r>
            <a:r>
              <a:rPr lang="en-US" sz="1700" dirty="0"/>
              <a:t>, </a:t>
            </a:r>
            <a:r>
              <a:rPr lang="en-US" sz="1700" dirty="0" err="1"/>
              <a:t>trudności</a:t>
            </a:r>
            <a:r>
              <a:rPr lang="en-US" sz="1700" dirty="0"/>
              <a:t> w </a:t>
            </a:r>
            <a:r>
              <a:rPr lang="en-US" sz="1700" dirty="0" err="1"/>
              <a:t>dostępie</a:t>
            </a:r>
            <a:r>
              <a:rPr lang="en-US" sz="1700" dirty="0"/>
              <a:t> do </a:t>
            </a:r>
            <a:r>
              <a:rPr lang="en-US" sz="1700" dirty="0" err="1"/>
              <a:t>sprzętu</a:t>
            </a:r>
            <a:r>
              <a:rPr lang="en-US" sz="1700" dirty="0"/>
              <a:t> </a:t>
            </a:r>
            <a:r>
              <a:rPr lang="en-US" sz="1700" dirty="0" err="1"/>
              <a:t>lub</a:t>
            </a:r>
            <a:r>
              <a:rPr lang="en-US" sz="1700" dirty="0"/>
              <a:t> </a:t>
            </a:r>
            <a:r>
              <a:rPr lang="en-US" sz="1700" dirty="0" err="1"/>
              <a:t>trudności</a:t>
            </a:r>
            <a:r>
              <a:rPr lang="en-US" sz="1700" dirty="0"/>
              <a:t> w </a:t>
            </a:r>
            <a:r>
              <a:rPr lang="en-US" sz="1700" dirty="0" err="1"/>
              <a:t>realizacji</a:t>
            </a:r>
            <a:r>
              <a:rPr lang="en-US" sz="1700" dirty="0"/>
              <a:t> </a:t>
            </a:r>
            <a:r>
              <a:rPr lang="en-US" sz="1700" dirty="0" err="1"/>
              <a:t>usług</a:t>
            </a:r>
            <a:r>
              <a:rPr lang="en-US" sz="1700" dirty="0"/>
              <a:t> </a:t>
            </a:r>
            <a:r>
              <a:rPr lang="en-US" sz="1700" dirty="0" err="1"/>
              <a:t>transportowych</a:t>
            </a:r>
            <a:r>
              <a:rPr lang="en-US" sz="1700" dirty="0"/>
              <a:t>; </a:t>
            </a:r>
          </a:p>
          <a:p>
            <a:endParaRPr lang="en-US" sz="20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ymbol zastępczy zawartości 7" descr="Obraz zawierający gazeta, tekst&#10;&#10;Opis wygenerowany automatycznie">
            <a:extLst>
              <a:ext uri="{FF2B5EF4-FFF2-40B4-BE49-F238E27FC236}">
                <a16:creationId xmlns:a16="http://schemas.microsoft.com/office/drawing/2014/main" id="{6E015BF1-16F1-46C1-864E-3C4B4FCF63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7" r="19237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2D78B46-1D00-4DB1-9843-73B8AA28D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Zamówienia Publiczne w czasie pandemii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39138A4-C3DD-4C5B-8658-1AE1B2F6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CC7D5C1-0FFC-42D6-AC2C-009BE43E73A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77753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9B73742-DFC6-4729-88D5-01BCA0C45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/>
              <a:t>Obowiązek informacyjny na podstawie art. 15r. tzw. ,,Tarczy antykryzysowej’’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FA0DB0-90BC-487B-A556-0A626E801B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Art. 15r. </a:t>
            </a:r>
            <a:r>
              <a:rPr lang="en-US" sz="2000" dirty="0" err="1"/>
              <a:t>ust</a:t>
            </a:r>
            <a:r>
              <a:rPr lang="en-US" sz="2000" dirty="0"/>
              <a:t>. 1. </a:t>
            </a:r>
            <a:r>
              <a:rPr lang="en-US" sz="2000" dirty="0" err="1"/>
              <a:t>zd</a:t>
            </a:r>
            <a:r>
              <a:rPr lang="en-US" sz="2000" dirty="0"/>
              <a:t>. 2 </a:t>
            </a:r>
          </a:p>
          <a:p>
            <a:pPr marL="0" indent="0" algn="just">
              <a:buNone/>
            </a:pPr>
            <a:r>
              <a:rPr lang="en-US" sz="1800" dirty="0" err="1"/>
              <a:t>Strony</a:t>
            </a:r>
            <a:r>
              <a:rPr lang="en-US" sz="1800" dirty="0"/>
              <a:t> </a:t>
            </a:r>
            <a:r>
              <a:rPr lang="en-US" sz="1800" dirty="0" err="1"/>
              <a:t>umowy</a:t>
            </a:r>
            <a:r>
              <a:rPr lang="en-US" sz="1800" dirty="0"/>
              <a:t> </a:t>
            </a:r>
            <a:r>
              <a:rPr lang="en-US" sz="1800" dirty="0" err="1"/>
              <a:t>potwierdzają</a:t>
            </a:r>
            <a:r>
              <a:rPr lang="en-US" sz="1800" dirty="0"/>
              <a:t> ten </a:t>
            </a:r>
            <a:r>
              <a:rPr lang="en-US" sz="1800" dirty="0" err="1"/>
              <a:t>wpływ</a:t>
            </a:r>
            <a:r>
              <a:rPr lang="en-US" sz="1800" dirty="0"/>
              <a:t>, </a:t>
            </a:r>
            <a:r>
              <a:rPr lang="en-US" sz="1800" dirty="0" err="1"/>
              <a:t>dołączając</a:t>
            </a:r>
            <a:r>
              <a:rPr lang="en-US" sz="1800" dirty="0"/>
              <a:t> do </a:t>
            </a:r>
            <a:r>
              <a:rPr lang="en-US" sz="1800" dirty="0" err="1"/>
              <a:t>informacji</a:t>
            </a:r>
            <a:r>
              <a:rPr lang="en-US" sz="1800" dirty="0"/>
              <a:t>, o której </a:t>
            </a:r>
            <a:r>
              <a:rPr lang="en-US" sz="1800" dirty="0" err="1"/>
              <a:t>mowa</a:t>
            </a:r>
            <a:r>
              <a:rPr lang="en-US" sz="1800" dirty="0"/>
              <a:t> w </a:t>
            </a:r>
            <a:r>
              <a:rPr lang="en-US" sz="1800" dirty="0" err="1"/>
              <a:t>zdaniu</a:t>
            </a:r>
            <a:r>
              <a:rPr lang="en-US" sz="1800" dirty="0"/>
              <a:t> </a:t>
            </a:r>
            <a:r>
              <a:rPr lang="en-US" sz="1800" dirty="0" err="1"/>
              <a:t>pierwszym</a:t>
            </a:r>
            <a:r>
              <a:rPr lang="en-US" sz="1800" dirty="0"/>
              <a:t>, </a:t>
            </a:r>
            <a:r>
              <a:rPr lang="en-US" sz="1800" dirty="0" err="1"/>
              <a:t>oświadczenia</a:t>
            </a:r>
            <a:r>
              <a:rPr lang="en-US" sz="1800" dirty="0"/>
              <a:t> </a:t>
            </a:r>
            <a:r>
              <a:rPr lang="en-US" sz="1800" dirty="0" err="1"/>
              <a:t>lub</a:t>
            </a:r>
            <a:r>
              <a:rPr lang="en-US" sz="1800" dirty="0"/>
              <a:t> dokumenty, </a:t>
            </a:r>
            <a:r>
              <a:rPr lang="en-US" sz="1800" dirty="0" err="1"/>
              <a:t>które</a:t>
            </a:r>
            <a:r>
              <a:rPr lang="en-US" sz="1800" dirty="0"/>
              <a:t> </a:t>
            </a:r>
            <a:r>
              <a:rPr lang="en-US" sz="1800" dirty="0" err="1"/>
              <a:t>mogą</a:t>
            </a:r>
            <a:r>
              <a:rPr lang="en-US" sz="1800" dirty="0"/>
              <a:t> </a:t>
            </a:r>
            <a:r>
              <a:rPr lang="en-US" sz="1800" dirty="0" err="1"/>
              <a:t>dotyczyć</a:t>
            </a:r>
            <a:r>
              <a:rPr lang="en-US" sz="1800" dirty="0"/>
              <a:t> w </a:t>
            </a:r>
            <a:r>
              <a:rPr lang="en-US" sz="1800" dirty="0" err="1"/>
              <a:t>szczególności</a:t>
            </a:r>
            <a:r>
              <a:rPr lang="en-US" sz="1800" dirty="0"/>
              <a:t>: </a:t>
            </a:r>
          </a:p>
          <a:p>
            <a:pPr marL="0" indent="0" algn="just">
              <a:buNone/>
            </a:pPr>
            <a:r>
              <a:rPr lang="en-US" sz="1800" dirty="0"/>
              <a:t>5) </a:t>
            </a:r>
            <a:r>
              <a:rPr lang="en-US" sz="1800" dirty="0" err="1"/>
              <a:t>innych</a:t>
            </a:r>
            <a:r>
              <a:rPr lang="en-US" sz="1800" dirty="0"/>
              <a:t> </a:t>
            </a:r>
            <a:r>
              <a:rPr lang="en-US" sz="1800" dirty="0" err="1"/>
              <a:t>okoliczności</a:t>
            </a:r>
            <a:r>
              <a:rPr lang="en-US" sz="1800" dirty="0"/>
              <a:t>, </a:t>
            </a:r>
            <a:r>
              <a:rPr lang="en-US" sz="1800" dirty="0" err="1"/>
              <a:t>które</a:t>
            </a:r>
            <a:r>
              <a:rPr lang="en-US" sz="1800" dirty="0"/>
              <a:t> </a:t>
            </a:r>
            <a:r>
              <a:rPr lang="en-US" sz="1800" dirty="0" err="1"/>
              <a:t>uniemożliwiają</a:t>
            </a:r>
            <a:r>
              <a:rPr lang="en-US" sz="1800" dirty="0"/>
              <a:t> </a:t>
            </a:r>
            <a:r>
              <a:rPr lang="en-US" sz="1800" dirty="0" err="1"/>
              <a:t>bądź</a:t>
            </a:r>
            <a:r>
              <a:rPr lang="en-US" sz="1800" dirty="0"/>
              <a:t> w </a:t>
            </a:r>
            <a:r>
              <a:rPr lang="en-US" sz="1800" dirty="0" err="1"/>
              <a:t>istotnym</a:t>
            </a:r>
            <a:r>
              <a:rPr lang="en-US" sz="1800" dirty="0"/>
              <a:t> </a:t>
            </a:r>
            <a:r>
              <a:rPr lang="en-US" sz="1800" dirty="0" err="1"/>
              <a:t>stopniu</a:t>
            </a:r>
            <a:r>
              <a:rPr lang="en-US" sz="1800" dirty="0"/>
              <a:t> </a:t>
            </a:r>
            <a:r>
              <a:rPr lang="en-US" sz="1800" dirty="0" err="1"/>
              <a:t>ograniczają</a:t>
            </a:r>
            <a:r>
              <a:rPr lang="en-US" sz="1800" dirty="0"/>
              <a:t> </a:t>
            </a:r>
            <a:r>
              <a:rPr lang="en-US" sz="1800" dirty="0" err="1"/>
              <a:t>możliwość</a:t>
            </a:r>
            <a:r>
              <a:rPr lang="en-US" sz="1800" dirty="0"/>
              <a:t> </a:t>
            </a:r>
            <a:r>
              <a:rPr lang="en-US" sz="1800" dirty="0" err="1"/>
              <a:t>wykonania</a:t>
            </a:r>
            <a:r>
              <a:rPr lang="en-US" sz="1800" dirty="0"/>
              <a:t> </a:t>
            </a:r>
            <a:r>
              <a:rPr lang="en-US" sz="1800" dirty="0" err="1"/>
              <a:t>umowy</a:t>
            </a:r>
            <a:endParaRPr lang="en-US" sz="18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ymbol zastępczy zawartości 7" descr="Obraz zawierający gazeta, tekst&#10;&#10;Opis wygenerowany automatycznie">
            <a:extLst>
              <a:ext uri="{FF2B5EF4-FFF2-40B4-BE49-F238E27FC236}">
                <a16:creationId xmlns:a16="http://schemas.microsoft.com/office/drawing/2014/main" id="{EC779256-3FD6-498A-91E8-CC5E0AA28E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7" r="19237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B197E94-EE4A-49C4-96B3-DA94C9F7E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Zamówienia Publiczne w czasie pandemii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82F3B3D-7D55-4DD6-8BAB-FD0D884A3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CC7D5C1-0FFC-42D6-AC2C-009BE43E73A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76975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E94BEB3-AA52-4FE5-8E74-5A0487F00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/>
              <a:t>Obowiązek informacyjny na podstawie art. 15r. tzw. ,,Tarczy antykryzysowej’’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54534B-3F2B-4010-B919-43A4F90380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en-US" sz="1800" dirty="0"/>
              <a:t>Art. 15r. </a:t>
            </a:r>
            <a:r>
              <a:rPr lang="en-US" sz="1800" dirty="0" err="1"/>
              <a:t>ust</a:t>
            </a:r>
            <a:r>
              <a:rPr lang="en-US" sz="1800" dirty="0"/>
              <a:t>. 1. </a:t>
            </a:r>
            <a:r>
              <a:rPr lang="en-US" sz="1800" dirty="0" err="1"/>
              <a:t>zd</a:t>
            </a:r>
            <a:r>
              <a:rPr lang="en-US" sz="1800" dirty="0"/>
              <a:t>. 2 </a:t>
            </a:r>
          </a:p>
          <a:p>
            <a:pPr marL="0" indent="0" algn="just">
              <a:buNone/>
            </a:pPr>
            <a:r>
              <a:rPr lang="en-US" sz="1800" dirty="0" err="1"/>
              <a:t>Strony</a:t>
            </a:r>
            <a:r>
              <a:rPr lang="en-US" sz="1800" dirty="0"/>
              <a:t> </a:t>
            </a:r>
            <a:r>
              <a:rPr lang="en-US" sz="1800" dirty="0" err="1"/>
              <a:t>umowy</a:t>
            </a:r>
            <a:r>
              <a:rPr lang="en-US" sz="1800" dirty="0"/>
              <a:t> </a:t>
            </a:r>
            <a:r>
              <a:rPr lang="en-US" sz="1800" dirty="0" err="1"/>
              <a:t>potwierdzają</a:t>
            </a:r>
            <a:r>
              <a:rPr lang="en-US" sz="1800" dirty="0"/>
              <a:t> ten </a:t>
            </a:r>
            <a:r>
              <a:rPr lang="en-US" sz="1800" dirty="0" err="1"/>
              <a:t>wpływ</a:t>
            </a:r>
            <a:r>
              <a:rPr lang="en-US" sz="1800" dirty="0"/>
              <a:t>, </a:t>
            </a:r>
            <a:r>
              <a:rPr lang="en-US" sz="1800" dirty="0" err="1"/>
              <a:t>dołączając</a:t>
            </a:r>
            <a:r>
              <a:rPr lang="en-US" sz="1800" dirty="0"/>
              <a:t> do </a:t>
            </a:r>
            <a:r>
              <a:rPr lang="en-US" sz="1800" dirty="0" err="1"/>
              <a:t>informacji</a:t>
            </a:r>
            <a:r>
              <a:rPr lang="en-US" sz="1800" dirty="0"/>
              <a:t>, o której </a:t>
            </a:r>
            <a:r>
              <a:rPr lang="en-US" sz="1800" dirty="0" err="1"/>
              <a:t>mowa</a:t>
            </a:r>
            <a:r>
              <a:rPr lang="en-US" sz="1800" dirty="0"/>
              <a:t> w </a:t>
            </a:r>
            <a:r>
              <a:rPr lang="en-US" sz="1800" dirty="0" err="1"/>
              <a:t>zdaniu</a:t>
            </a:r>
            <a:r>
              <a:rPr lang="en-US" sz="1800" dirty="0"/>
              <a:t> </a:t>
            </a:r>
            <a:r>
              <a:rPr lang="en-US" sz="1800" dirty="0" err="1"/>
              <a:t>pierwszym</a:t>
            </a:r>
            <a:r>
              <a:rPr lang="en-US" sz="1800" dirty="0"/>
              <a:t>, </a:t>
            </a:r>
            <a:r>
              <a:rPr lang="en-US" sz="1800" dirty="0" err="1"/>
              <a:t>oświadczenia</a:t>
            </a:r>
            <a:r>
              <a:rPr lang="en-US" sz="1800" dirty="0"/>
              <a:t> </a:t>
            </a:r>
            <a:r>
              <a:rPr lang="en-US" sz="1800" dirty="0" err="1"/>
              <a:t>lub</a:t>
            </a:r>
            <a:r>
              <a:rPr lang="en-US" sz="1800" dirty="0"/>
              <a:t> dokumenty, </a:t>
            </a:r>
            <a:r>
              <a:rPr lang="en-US" sz="1800" dirty="0" err="1"/>
              <a:t>które</a:t>
            </a:r>
            <a:r>
              <a:rPr lang="en-US" sz="1800" dirty="0"/>
              <a:t> </a:t>
            </a:r>
            <a:r>
              <a:rPr lang="en-US" sz="1800" dirty="0" err="1"/>
              <a:t>mogą</a:t>
            </a:r>
            <a:r>
              <a:rPr lang="en-US" sz="1800" dirty="0"/>
              <a:t> </a:t>
            </a:r>
            <a:r>
              <a:rPr lang="en-US" sz="1800" dirty="0" err="1"/>
              <a:t>dotyczyć</a:t>
            </a:r>
            <a:r>
              <a:rPr lang="en-US" sz="1800" dirty="0"/>
              <a:t> w </a:t>
            </a:r>
            <a:r>
              <a:rPr lang="en-US" sz="1800" dirty="0" err="1"/>
              <a:t>szczególności</a:t>
            </a:r>
            <a:r>
              <a:rPr lang="en-US" sz="1800" dirty="0"/>
              <a:t>: </a:t>
            </a:r>
          </a:p>
          <a:p>
            <a:pPr marL="0" indent="0" algn="just">
              <a:buNone/>
            </a:pPr>
            <a:r>
              <a:rPr lang="en-US" sz="1800" dirty="0"/>
              <a:t>6) </a:t>
            </a:r>
            <a:r>
              <a:rPr lang="en-US" sz="1800" dirty="0" err="1"/>
              <a:t>okoliczności</a:t>
            </a:r>
            <a:r>
              <a:rPr lang="en-US" sz="1800" dirty="0"/>
              <a:t>, o </a:t>
            </a:r>
            <a:r>
              <a:rPr lang="en-US" sz="1800" dirty="0" err="1"/>
              <a:t>których</a:t>
            </a:r>
            <a:r>
              <a:rPr lang="en-US" sz="1800" dirty="0"/>
              <a:t> </a:t>
            </a:r>
            <a:r>
              <a:rPr lang="en-US" sz="1800" dirty="0" err="1"/>
              <a:t>mowa</a:t>
            </a:r>
            <a:r>
              <a:rPr lang="en-US" sz="1800" dirty="0"/>
              <a:t> w pkt 1–5, w </a:t>
            </a:r>
            <a:r>
              <a:rPr lang="en-US" sz="1800" dirty="0" err="1"/>
              <a:t>zakresie</a:t>
            </a:r>
            <a:r>
              <a:rPr lang="en-US" sz="1800" dirty="0"/>
              <a:t> w </a:t>
            </a:r>
            <a:r>
              <a:rPr lang="en-US" sz="1800" dirty="0" err="1"/>
              <a:t>jakim</a:t>
            </a:r>
            <a:r>
              <a:rPr lang="en-US" sz="1800" dirty="0"/>
              <a:t> </a:t>
            </a:r>
            <a:r>
              <a:rPr lang="en-US" sz="1800" dirty="0" err="1"/>
              <a:t>dotyczą</a:t>
            </a:r>
            <a:r>
              <a:rPr lang="en-US" sz="1800" dirty="0"/>
              <a:t> one </a:t>
            </a:r>
            <a:r>
              <a:rPr lang="en-US" sz="1800" dirty="0" err="1"/>
              <a:t>podwykonawcy</a:t>
            </a:r>
            <a:r>
              <a:rPr lang="en-US" sz="1800" dirty="0"/>
              <a:t> </a:t>
            </a:r>
            <a:r>
              <a:rPr lang="en-US" sz="1800" dirty="0" err="1"/>
              <a:t>lub</a:t>
            </a:r>
            <a:r>
              <a:rPr lang="en-US" sz="1800" dirty="0"/>
              <a:t> </a:t>
            </a:r>
            <a:r>
              <a:rPr lang="en-US" sz="1800" dirty="0" err="1"/>
              <a:t>dalszego</a:t>
            </a:r>
            <a:r>
              <a:rPr lang="en-US" sz="1800" dirty="0"/>
              <a:t> </a:t>
            </a:r>
            <a:r>
              <a:rPr lang="en-US" sz="1800" dirty="0" err="1"/>
              <a:t>podwykonawcy</a:t>
            </a:r>
            <a:r>
              <a:rPr lang="en-US" sz="1800" dirty="0"/>
              <a:t>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ymbol zastępczy zawartości 7" descr="Obraz zawierający gazeta, tekst&#10;&#10;Opis wygenerowany automatycznie">
            <a:extLst>
              <a:ext uri="{FF2B5EF4-FFF2-40B4-BE49-F238E27FC236}">
                <a16:creationId xmlns:a16="http://schemas.microsoft.com/office/drawing/2014/main" id="{08270416-FF50-4231-A82F-98EB14C983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7" r="19237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3CBA054-5110-4C27-A5D3-8D12F442E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Zamówienia Publiczne w czasie pandemii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87E10DA-7FDD-47C1-B2FD-DDBAAEAF7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CC7D5C1-0FFC-42D6-AC2C-009BE43E73A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26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56539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CA56207-B905-4701-9C33-E820CAD85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/>
              <a:t>Zmiany umowy w sprawach zamówień publicznych na podstawie art. 15r. tzw. ,,Tarczy antykryzysowej’’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F5050B-C79E-45DC-8259-9CF8235EBD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251755"/>
            <a:ext cx="4559425" cy="40583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en-US" sz="1400" dirty="0"/>
              <a:t>Art. 15r. </a:t>
            </a:r>
            <a:r>
              <a:rPr lang="en-US" sz="1400" dirty="0" err="1"/>
              <a:t>ust</a:t>
            </a:r>
            <a:r>
              <a:rPr lang="en-US" sz="1400" dirty="0"/>
              <a:t>. 2 </a:t>
            </a:r>
          </a:p>
          <a:p>
            <a:pPr marL="0" indent="0" algn="just">
              <a:buNone/>
            </a:pPr>
            <a:r>
              <a:rPr lang="en-US" sz="1400" dirty="0" err="1"/>
              <a:t>Każda</a:t>
            </a:r>
            <a:r>
              <a:rPr lang="en-US" sz="1400" dirty="0"/>
              <a:t> ze </a:t>
            </a:r>
            <a:r>
              <a:rPr lang="en-US" sz="1400" dirty="0" err="1"/>
              <a:t>stron</a:t>
            </a:r>
            <a:r>
              <a:rPr lang="en-US" sz="1400" dirty="0"/>
              <a:t> </a:t>
            </a:r>
            <a:r>
              <a:rPr lang="en-US" sz="1400" dirty="0" err="1"/>
              <a:t>umowy</a:t>
            </a:r>
            <a:r>
              <a:rPr lang="en-US" sz="1400" dirty="0"/>
              <a:t>, o której </a:t>
            </a:r>
            <a:r>
              <a:rPr lang="en-US" sz="1400" dirty="0" err="1"/>
              <a:t>mowa</a:t>
            </a:r>
            <a:r>
              <a:rPr lang="en-US" sz="1400" dirty="0"/>
              <a:t> w </a:t>
            </a:r>
            <a:r>
              <a:rPr lang="en-US" sz="1400" dirty="0" err="1"/>
              <a:t>ust</a:t>
            </a:r>
            <a:r>
              <a:rPr lang="en-US" sz="1400" dirty="0"/>
              <a:t>. 1, </a:t>
            </a:r>
            <a:r>
              <a:rPr lang="en-US" sz="1400" dirty="0" err="1"/>
              <a:t>może</a:t>
            </a:r>
            <a:r>
              <a:rPr lang="en-US" sz="1400" dirty="0"/>
              <a:t> </a:t>
            </a:r>
            <a:r>
              <a:rPr lang="en-US" sz="1400" dirty="0" err="1"/>
              <a:t>żądać</a:t>
            </a:r>
            <a:r>
              <a:rPr lang="en-US" sz="1400" dirty="0"/>
              <a:t> </a:t>
            </a:r>
            <a:r>
              <a:rPr lang="en-US" sz="1400" dirty="0" err="1"/>
              <a:t>przedstawienia</a:t>
            </a:r>
            <a:r>
              <a:rPr lang="en-US" sz="1400" dirty="0"/>
              <a:t> </a:t>
            </a:r>
            <a:r>
              <a:rPr lang="en-US" sz="1400" dirty="0" err="1"/>
              <a:t>dodatkowych</a:t>
            </a:r>
            <a:r>
              <a:rPr lang="en-US" sz="1400" dirty="0"/>
              <a:t> </a:t>
            </a:r>
            <a:r>
              <a:rPr lang="en-US" sz="1400" dirty="0" err="1"/>
              <a:t>oświadczeń</a:t>
            </a:r>
            <a:r>
              <a:rPr lang="en-US" sz="1400" dirty="0"/>
              <a:t> </a:t>
            </a:r>
            <a:r>
              <a:rPr lang="en-US" sz="1400" dirty="0" err="1"/>
              <a:t>lub</a:t>
            </a:r>
            <a:r>
              <a:rPr lang="en-US" sz="1400" dirty="0"/>
              <a:t> </a:t>
            </a:r>
            <a:r>
              <a:rPr lang="en-US" sz="1400" dirty="0" err="1"/>
              <a:t>dokumentów</a:t>
            </a:r>
            <a:r>
              <a:rPr lang="en-US" sz="1400" dirty="0"/>
              <a:t> </a:t>
            </a:r>
            <a:r>
              <a:rPr lang="en-US" sz="1400" dirty="0" err="1"/>
              <a:t>potwierdzających</a:t>
            </a:r>
            <a:r>
              <a:rPr lang="en-US" sz="1400" dirty="0"/>
              <a:t> </a:t>
            </a:r>
            <a:r>
              <a:rPr lang="en-US" sz="1400" dirty="0" err="1"/>
              <a:t>wpływ</a:t>
            </a:r>
            <a:r>
              <a:rPr lang="en-US" sz="1400" dirty="0"/>
              <a:t> </a:t>
            </a:r>
            <a:r>
              <a:rPr lang="en-US" sz="1400" dirty="0" err="1"/>
              <a:t>okoliczności</a:t>
            </a:r>
            <a:r>
              <a:rPr lang="en-US" sz="1400" dirty="0"/>
              <a:t> </a:t>
            </a:r>
            <a:r>
              <a:rPr lang="en-US" sz="1400" dirty="0" err="1"/>
              <a:t>związanych</a:t>
            </a:r>
            <a:r>
              <a:rPr lang="en-US" sz="1400" dirty="0"/>
              <a:t> z </a:t>
            </a:r>
            <a:r>
              <a:rPr lang="en-US" sz="1400" dirty="0" err="1"/>
              <a:t>wystąpieniem</a:t>
            </a:r>
            <a:r>
              <a:rPr lang="en-US" sz="1400" dirty="0"/>
              <a:t> COVID-19 na </a:t>
            </a:r>
            <a:r>
              <a:rPr lang="en-US" sz="1400" dirty="0" err="1"/>
              <a:t>należyte</a:t>
            </a:r>
            <a:r>
              <a:rPr lang="en-US" sz="1400" dirty="0"/>
              <a:t> </a:t>
            </a:r>
            <a:r>
              <a:rPr lang="en-US" sz="1400" dirty="0" err="1"/>
              <a:t>wykonanie</a:t>
            </a:r>
            <a:r>
              <a:rPr lang="en-US" sz="1400" dirty="0"/>
              <a:t> tej </a:t>
            </a:r>
            <a:r>
              <a:rPr lang="en-US" sz="1400" dirty="0" err="1"/>
              <a:t>umowy</a:t>
            </a:r>
            <a:r>
              <a:rPr lang="en-US" sz="1400" dirty="0"/>
              <a:t>.</a:t>
            </a:r>
          </a:p>
          <a:p>
            <a:pPr marL="0" indent="0" algn="just">
              <a:buNone/>
            </a:pPr>
            <a:r>
              <a:rPr lang="en-US" sz="1400" dirty="0"/>
              <a:t>Art. 15r. </a:t>
            </a:r>
            <a:r>
              <a:rPr lang="en-US" sz="1400" dirty="0" err="1"/>
              <a:t>ust</a:t>
            </a:r>
            <a:r>
              <a:rPr lang="en-US" sz="1400" dirty="0"/>
              <a:t>. 3 </a:t>
            </a:r>
          </a:p>
          <a:p>
            <a:pPr marL="0" indent="0" algn="just">
              <a:buNone/>
            </a:pPr>
            <a:r>
              <a:rPr lang="en-US" sz="1400" dirty="0" err="1"/>
              <a:t>Strona</a:t>
            </a:r>
            <a:r>
              <a:rPr lang="en-US" sz="1400" dirty="0"/>
              <a:t> </a:t>
            </a:r>
            <a:r>
              <a:rPr lang="en-US" sz="1400" dirty="0" err="1"/>
              <a:t>umowy</a:t>
            </a:r>
            <a:r>
              <a:rPr lang="en-US" sz="1400" dirty="0"/>
              <a:t>, o której </a:t>
            </a:r>
            <a:r>
              <a:rPr lang="en-US" sz="1400" dirty="0" err="1"/>
              <a:t>mowa</a:t>
            </a:r>
            <a:r>
              <a:rPr lang="en-US" sz="1400" dirty="0"/>
              <a:t> w </a:t>
            </a:r>
            <a:r>
              <a:rPr lang="en-US" sz="1400" dirty="0" err="1"/>
              <a:t>ust</a:t>
            </a:r>
            <a:r>
              <a:rPr lang="en-US" sz="1400" dirty="0"/>
              <a:t>. 1, na </a:t>
            </a:r>
            <a:r>
              <a:rPr lang="en-US" sz="1400" dirty="0" err="1"/>
              <a:t>podstawie</a:t>
            </a:r>
            <a:r>
              <a:rPr lang="en-US" sz="1400" dirty="0"/>
              <a:t> </a:t>
            </a:r>
            <a:r>
              <a:rPr lang="en-US" sz="1400" dirty="0" err="1"/>
              <a:t>otrzymanych</a:t>
            </a:r>
            <a:r>
              <a:rPr lang="en-US" sz="1400" dirty="0"/>
              <a:t> </a:t>
            </a:r>
            <a:r>
              <a:rPr lang="en-US" sz="1400" dirty="0" err="1"/>
              <a:t>oświadczeń</a:t>
            </a:r>
            <a:r>
              <a:rPr lang="en-US" sz="1400" dirty="0"/>
              <a:t> </a:t>
            </a:r>
            <a:r>
              <a:rPr lang="en-US" sz="1400" dirty="0" err="1"/>
              <a:t>lub</a:t>
            </a:r>
            <a:r>
              <a:rPr lang="en-US" sz="1400" dirty="0"/>
              <a:t> </a:t>
            </a:r>
            <a:r>
              <a:rPr lang="en-US" sz="1400" dirty="0" err="1"/>
              <a:t>dokumentów</a:t>
            </a:r>
            <a:r>
              <a:rPr lang="en-US" sz="1400" dirty="0"/>
              <a:t>, o </a:t>
            </a:r>
            <a:r>
              <a:rPr lang="en-US" sz="1400" dirty="0" err="1"/>
              <a:t>których</a:t>
            </a:r>
            <a:r>
              <a:rPr lang="en-US" sz="1400" dirty="0"/>
              <a:t> </a:t>
            </a:r>
            <a:r>
              <a:rPr lang="en-US" sz="1400" dirty="0" err="1"/>
              <a:t>mowa</a:t>
            </a:r>
            <a:r>
              <a:rPr lang="en-US" sz="1400" dirty="0"/>
              <a:t> w </a:t>
            </a:r>
            <a:r>
              <a:rPr lang="en-US" sz="1400" dirty="0" err="1"/>
              <a:t>ust</a:t>
            </a:r>
            <a:r>
              <a:rPr lang="en-US" sz="1400" dirty="0"/>
              <a:t>. 1 i 2, w </a:t>
            </a:r>
            <a:r>
              <a:rPr lang="en-US" sz="1400" dirty="0" err="1"/>
              <a:t>terminie</a:t>
            </a:r>
            <a:r>
              <a:rPr lang="en-US" sz="1400" dirty="0"/>
              <a:t> 14 </a:t>
            </a:r>
            <a:r>
              <a:rPr lang="en-US" sz="1400" dirty="0" err="1"/>
              <a:t>dni</a:t>
            </a:r>
            <a:r>
              <a:rPr lang="en-US" sz="1400" dirty="0"/>
              <a:t> od dnia ich </a:t>
            </a:r>
            <a:r>
              <a:rPr lang="en-US" sz="1400" dirty="0" err="1"/>
              <a:t>otrzymania</a:t>
            </a:r>
            <a:r>
              <a:rPr lang="en-US" sz="1400" dirty="0"/>
              <a:t>, </a:t>
            </a:r>
            <a:r>
              <a:rPr lang="en-US" sz="1400" dirty="0" err="1"/>
              <a:t>przekazuje</a:t>
            </a:r>
            <a:r>
              <a:rPr lang="en-US" sz="1400" dirty="0"/>
              <a:t> </a:t>
            </a:r>
            <a:r>
              <a:rPr lang="en-US" sz="1400" dirty="0" err="1"/>
              <a:t>drugiej</a:t>
            </a:r>
            <a:r>
              <a:rPr lang="en-US" sz="1400" dirty="0"/>
              <a:t> </a:t>
            </a:r>
            <a:r>
              <a:rPr lang="en-US" sz="1400" dirty="0" err="1"/>
              <a:t>stronie</a:t>
            </a:r>
            <a:r>
              <a:rPr lang="en-US" sz="1400" dirty="0"/>
              <a:t> </a:t>
            </a:r>
            <a:r>
              <a:rPr lang="en-US" sz="1400" dirty="0" err="1"/>
              <a:t>swoje</a:t>
            </a:r>
            <a:r>
              <a:rPr lang="en-US" sz="1400" dirty="0"/>
              <a:t> </a:t>
            </a:r>
            <a:r>
              <a:rPr lang="en-US" sz="1400" dirty="0" err="1"/>
              <a:t>stanowisko</a:t>
            </a:r>
            <a:r>
              <a:rPr lang="en-US" sz="1400" dirty="0"/>
              <a:t>, </a:t>
            </a:r>
            <a:r>
              <a:rPr lang="en-US" sz="1400" dirty="0" err="1"/>
              <a:t>wraz</a:t>
            </a:r>
            <a:r>
              <a:rPr lang="en-US" sz="1400" dirty="0"/>
              <a:t> z </a:t>
            </a:r>
            <a:r>
              <a:rPr lang="en-US" sz="1400" dirty="0" err="1"/>
              <a:t>uzasadnieniem</a:t>
            </a:r>
            <a:r>
              <a:rPr lang="en-US" sz="1400" dirty="0"/>
              <a:t> </a:t>
            </a:r>
            <a:r>
              <a:rPr lang="en-US" sz="1400" dirty="0" err="1"/>
              <a:t>odnośnie</a:t>
            </a:r>
            <a:r>
              <a:rPr lang="en-US" sz="1400" dirty="0"/>
              <a:t> do </a:t>
            </a:r>
            <a:r>
              <a:rPr lang="en-US" sz="1400" dirty="0" err="1"/>
              <a:t>wpływu</a:t>
            </a:r>
            <a:r>
              <a:rPr lang="en-US" sz="1400" dirty="0"/>
              <a:t> </a:t>
            </a:r>
            <a:r>
              <a:rPr lang="en-US" sz="1400" dirty="0" err="1"/>
              <a:t>okoliczności</a:t>
            </a:r>
            <a:r>
              <a:rPr lang="en-US" sz="1400" dirty="0"/>
              <a:t> </a:t>
            </a:r>
            <a:r>
              <a:rPr lang="en-US" sz="1400" dirty="0" err="1"/>
              <a:t>związanych</a:t>
            </a:r>
            <a:r>
              <a:rPr lang="en-US" sz="1400" dirty="0"/>
              <a:t> z </a:t>
            </a:r>
            <a:r>
              <a:rPr lang="en-US" sz="1400" dirty="0" err="1"/>
              <a:t>wystąpieniem</a:t>
            </a:r>
            <a:r>
              <a:rPr lang="en-US" sz="1400" dirty="0"/>
              <a:t> COVID-19 na </a:t>
            </a:r>
            <a:r>
              <a:rPr lang="en-US" sz="1400" dirty="0" err="1"/>
              <a:t>należyte</a:t>
            </a:r>
            <a:r>
              <a:rPr lang="en-US" sz="1400" dirty="0"/>
              <a:t> </a:t>
            </a:r>
            <a:r>
              <a:rPr lang="en-US" sz="1400" dirty="0" err="1"/>
              <a:t>jej</a:t>
            </a:r>
            <a:r>
              <a:rPr lang="en-US" sz="1400" dirty="0"/>
              <a:t> </a:t>
            </a:r>
            <a:r>
              <a:rPr lang="en-US" sz="1400" dirty="0" err="1"/>
              <a:t>wykonanie</a:t>
            </a:r>
            <a:r>
              <a:rPr lang="en-US" sz="1400" dirty="0"/>
              <a:t>. </a:t>
            </a:r>
            <a:r>
              <a:rPr lang="en-US" sz="1400" dirty="0" err="1"/>
              <a:t>Jeżeli</a:t>
            </a:r>
            <a:r>
              <a:rPr lang="en-US" sz="1400" dirty="0"/>
              <a:t> </a:t>
            </a:r>
            <a:r>
              <a:rPr lang="en-US" sz="1400" dirty="0" err="1"/>
              <a:t>strona</a:t>
            </a:r>
            <a:r>
              <a:rPr lang="en-US" sz="1400" dirty="0"/>
              <a:t> </a:t>
            </a:r>
            <a:r>
              <a:rPr lang="en-US" sz="1400" dirty="0" err="1"/>
              <a:t>umowy</a:t>
            </a:r>
            <a:r>
              <a:rPr lang="en-US" sz="1400" dirty="0"/>
              <a:t> </a:t>
            </a:r>
            <a:r>
              <a:rPr lang="en-US" sz="1400" dirty="0" err="1"/>
              <a:t>otrzymała</a:t>
            </a:r>
            <a:r>
              <a:rPr lang="en-US" sz="1400" dirty="0"/>
              <a:t> </a:t>
            </a:r>
            <a:r>
              <a:rPr lang="en-US" sz="1400" dirty="0" err="1"/>
              <a:t>kolejne</a:t>
            </a:r>
            <a:r>
              <a:rPr lang="en-US" sz="1400" dirty="0"/>
              <a:t> </a:t>
            </a:r>
            <a:r>
              <a:rPr lang="en-US" sz="1400" dirty="0" err="1"/>
              <a:t>oświadczenia</a:t>
            </a:r>
            <a:r>
              <a:rPr lang="en-US" sz="1400" dirty="0"/>
              <a:t> </a:t>
            </a:r>
            <a:r>
              <a:rPr lang="en-US" sz="1400" dirty="0" err="1"/>
              <a:t>lub</a:t>
            </a:r>
            <a:r>
              <a:rPr lang="en-US" sz="1400" dirty="0"/>
              <a:t> dokumenty, </a:t>
            </a:r>
            <a:r>
              <a:rPr lang="en-US" sz="1400" dirty="0" err="1"/>
              <a:t>termin</a:t>
            </a:r>
            <a:r>
              <a:rPr lang="en-US" sz="1400" dirty="0"/>
              <a:t> </a:t>
            </a:r>
            <a:r>
              <a:rPr lang="en-US" sz="1400" dirty="0" err="1"/>
              <a:t>liczony</a:t>
            </a:r>
            <a:r>
              <a:rPr lang="en-US" sz="1400" dirty="0"/>
              <a:t> jest od dnia ich </a:t>
            </a:r>
            <a:r>
              <a:rPr lang="en-US" sz="1400" dirty="0" err="1"/>
              <a:t>otrzymania</a:t>
            </a:r>
            <a:r>
              <a:rPr lang="en-US" sz="1400" dirty="0"/>
              <a:t>.</a:t>
            </a:r>
          </a:p>
          <a:p>
            <a:pPr marL="0"/>
            <a:endParaRPr lang="en-US" sz="1400" dirty="0"/>
          </a:p>
          <a:p>
            <a:endParaRPr lang="en-US" sz="14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ymbol zastępczy zawartości 7" descr="Obraz zawierający gazeta, tekst&#10;&#10;Opis wygenerowany automatycznie">
            <a:extLst>
              <a:ext uri="{FF2B5EF4-FFF2-40B4-BE49-F238E27FC236}">
                <a16:creationId xmlns:a16="http://schemas.microsoft.com/office/drawing/2014/main" id="{D3884C6A-0658-4B01-AE3F-62F8AF07AB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7" r="19237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A83430A-CFF1-4149-8A7F-17F71C3BB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Zamówienia Publiczne w czasie pandemii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F219DFC-CCA8-49FF-B3C6-07FB55D02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CC7D5C1-0FFC-42D6-AC2C-009BE43E73A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14152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957D8CD-E08F-4B5F-AA57-06287B90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Zmiany umowy w sprawach zamówień publicznych na podstawie art. 15r. tzw. ,,Tarczy antykryzysowej’’</a:t>
            </a:r>
          </a:p>
        </p:txBody>
      </p:sp>
      <p:grpSp>
        <p:nvGrpSpPr>
          <p:cNvPr id="20" name="Group 12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14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1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F92D29-2C25-41F2-800E-47FBE99F2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700" dirty="0"/>
              <a:t>Art. 15r. </a:t>
            </a:r>
            <a:r>
              <a:rPr lang="en-US" sz="1700" dirty="0" err="1"/>
              <a:t>ust</a:t>
            </a:r>
            <a:r>
              <a:rPr lang="en-US" sz="1700" dirty="0"/>
              <a:t>. 4 </a:t>
            </a:r>
          </a:p>
          <a:p>
            <a:pPr marL="0" indent="0" algn="just">
              <a:buNone/>
            </a:pPr>
            <a:r>
              <a:rPr lang="en-US" sz="1700" dirty="0" err="1"/>
              <a:t>Zamawiający</a:t>
            </a:r>
            <a:r>
              <a:rPr lang="en-US" sz="1700" dirty="0"/>
              <a:t>, po </a:t>
            </a:r>
            <a:r>
              <a:rPr lang="en-US" sz="1700" dirty="0" err="1"/>
              <a:t>stwierdzeniu</a:t>
            </a:r>
            <a:r>
              <a:rPr lang="en-US" sz="1700" dirty="0"/>
              <a:t>, </a:t>
            </a:r>
            <a:r>
              <a:rPr lang="en-US" sz="1700" dirty="0" err="1"/>
              <a:t>że</a:t>
            </a:r>
            <a:r>
              <a:rPr lang="en-US" sz="1700" dirty="0"/>
              <a:t> </a:t>
            </a:r>
            <a:r>
              <a:rPr lang="en-US" sz="1700" dirty="0" err="1"/>
              <a:t>okoliczności</a:t>
            </a:r>
            <a:r>
              <a:rPr lang="en-US" sz="1700" dirty="0"/>
              <a:t> </a:t>
            </a:r>
            <a:r>
              <a:rPr lang="en-US" sz="1700" dirty="0" err="1"/>
              <a:t>związane</a:t>
            </a:r>
            <a:r>
              <a:rPr lang="en-US" sz="1700" dirty="0"/>
              <a:t> z </a:t>
            </a:r>
            <a:r>
              <a:rPr lang="en-US" sz="1700" dirty="0" err="1"/>
              <a:t>wystąpieniem</a:t>
            </a:r>
            <a:r>
              <a:rPr lang="en-US" sz="1700" dirty="0"/>
              <a:t> COVID-19 </a:t>
            </a:r>
            <a:r>
              <a:rPr lang="en-US" sz="1700" dirty="0" err="1"/>
              <a:t>mogą</a:t>
            </a:r>
            <a:r>
              <a:rPr lang="en-US" sz="1700" dirty="0"/>
              <a:t> </a:t>
            </a:r>
            <a:r>
              <a:rPr lang="en-US" sz="1700" dirty="0" err="1"/>
              <a:t>wpłynąć</a:t>
            </a:r>
            <a:r>
              <a:rPr lang="en-US" sz="1700" dirty="0"/>
              <a:t> </a:t>
            </a:r>
            <a:r>
              <a:rPr lang="en-US" sz="1700" dirty="0" err="1"/>
              <a:t>lub</a:t>
            </a:r>
            <a:r>
              <a:rPr lang="en-US" sz="1700" dirty="0"/>
              <a:t> </a:t>
            </a:r>
            <a:r>
              <a:rPr lang="en-US" sz="1700" dirty="0" err="1"/>
              <a:t>wpływają</a:t>
            </a:r>
            <a:r>
              <a:rPr lang="en-US" sz="1700" dirty="0"/>
              <a:t> na </a:t>
            </a:r>
            <a:r>
              <a:rPr lang="en-US" sz="1700" dirty="0" err="1"/>
              <a:t>należyte</a:t>
            </a:r>
            <a:r>
              <a:rPr lang="en-US" sz="1700" dirty="0"/>
              <a:t> </a:t>
            </a:r>
            <a:r>
              <a:rPr lang="en-US" sz="1700" dirty="0" err="1"/>
              <a:t>wykonanie</a:t>
            </a:r>
            <a:r>
              <a:rPr lang="en-US" sz="1700" dirty="0"/>
              <a:t> </a:t>
            </a:r>
            <a:r>
              <a:rPr lang="en-US" sz="1700" dirty="0" err="1"/>
              <a:t>umowy</a:t>
            </a:r>
            <a:r>
              <a:rPr lang="en-US" sz="1700" dirty="0"/>
              <a:t>, o której </a:t>
            </a:r>
            <a:r>
              <a:rPr lang="en-US" sz="1700" dirty="0" err="1"/>
              <a:t>mowa</a:t>
            </a:r>
            <a:r>
              <a:rPr lang="en-US" sz="1700" dirty="0"/>
              <a:t> w </a:t>
            </a:r>
            <a:r>
              <a:rPr lang="en-US" sz="1700" dirty="0" err="1"/>
              <a:t>ust</a:t>
            </a:r>
            <a:r>
              <a:rPr lang="en-US" sz="1700" dirty="0"/>
              <a:t>. 1, </a:t>
            </a:r>
            <a:r>
              <a:rPr lang="en-US" sz="1700" dirty="0" err="1"/>
              <a:t>może</a:t>
            </a:r>
            <a:r>
              <a:rPr lang="en-US" sz="1700" dirty="0"/>
              <a:t> w </a:t>
            </a:r>
            <a:r>
              <a:rPr lang="en-US" sz="1700" dirty="0" err="1"/>
              <a:t>uzgodnieniu</a:t>
            </a:r>
            <a:r>
              <a:rPr lang="en-US" sz="1700" dirty="0"/>
              <a:t> z </a:t>
            </a:r>
            <a:r>
              <a:rPr lang="en-US" sz="1700" dirty="0" err="1"/>
              <a:t>wykonawcą</a:t>
            </a:r>
            <a:r>
              <a:rPr lang="en-US" sz="1700" dirty="0"/>
              <a:t> </a:t>
            </a:r>
            <a:r>
              <a:rPr lang="en-US" sz="1700" dirty="0" err="1"/>
              <a:t>dokonać</a:t>
            </a:r>
            <a:r>
              <a:rPr lang="en-US" sz="1700" dirty="0"/>
              <a:t> </a:t>
            </a:r>
            <a:r>
              <a:rPr lang="en-US" sz="1700" dirty="0" err="1"/>
              <a:t>zmiany</a:t>
            </a:r>
            <a:r>
              <a:rPr lang="en-US" sz="1700" dirty="0"/>
              <a:t> </a:t>
            </a:r>
            <a:r>
              <a:rPr lang="en-US" sz="1700" dirty="0" err="1"/>
              <a:t>umowy</a:t>
            </a:r>
            <a:r>
              <a:rPr lang="en-US" sz="1700" dirty="0"/>
              <a:t>, o której </a:t>
            </a:r>
            <a:r>
              <a:rPr lang="en-US" sz="1700" dirty="0" err="1"/>
              <a:t>mowa</a:t>
            </a:r>
            <a:r>
              <a:rPr lang="en-US" sz="1700" dirty="0"/>
              <a:t> w art. 144 </a:t>
            </a:r>
            <a:r>
              <a:rPr lang="en-US" sz="1700" dirty="0" err="1"/>
              <a:t>ust</a:t>
            </a:r>
            <a:r>
              <a:rPr lang="en-US" sz="1700" dirty="0"/>
              <a:t>. 1 pkt 3 </a:t>
            </a:r>
            <a:r>
              <a:rPr lang="en-US" sz="1700" dirty="0" err="1"/>
              <a:t>ustawy</a:t>
            </a:r>
            <a:r>
              <a:rPr lang="en-US" sz="1700" dirty="0"/>
              <a:t> z dnia 29 stycznia 2004 r. – Prawo zamówień publicznych, w </a:t>
            </a:r>
            <a:r>
              <a:rPr lang="en-US" sz="1700" dirty="0" err="1"/>
              <a:t>szczególności</a:t>
            </a:r>
            <a:r>
              <a:rPr lang="en-US" sz="1700" dirty="0"/>
              <a:t> </a:t>
            </a:r>
            <a:r>
              <a:rPr lang="en-US" sz="1700" dirty="0" err="1"/>
              <a:t>przez</a:t>
            </a:r>
            <a:r>
              <a:rPr lang="en-US" sz="1700" dirty="0"/>
              <a:t>:</a:t>
            </a:r>
          </a:p>
          <a:p>
            <a:pPr marL="0" indent="0" algn="just">
              <a:buNone/>
            </a:pPr>
            <a:r>
              <a:rPr lang="en-US" sz="1700" dirty="0">
                <a:solidFill>
                  <a:srgbClr val="FF0000"/>
                </a:solidFill>
              </a:rPr>
              <a:t>1) </a:t>
            </a:r>
            <a:r>
              <a:rPr lang="en-US" sz="1700" dirty="0" err="1">
                <a:solidFill>
                  <a:srgbClr val="FF0000"/>
                </a:solidFill>
              </a:rPr>
              <a:t>zmianę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terminu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wykonania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umowy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lub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jej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części</a:t>
            </a:r>
            <a:r>
              <a:rPr lang="en-US" sz="1700" dirty="0">
                <a:solidFill>
                  <a:srgbClr val="FF0000"/>
                </a:solidFill>
              </a:rPr>
              <a:t>, </a:t>
            </a:r>
            <a:r>
              <a:rPr lang="en-US" sz="1700" dirty="0" err="1">
                <a:solidFill>
                  <a:srgbClr val="FF0000"/>
                </a:solidFill>
              </a:rPr>
              <a:t>lub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czasowe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zawieszenie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wykonywania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umowy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lub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jej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części</a:t>
            </a:r>
            <a:endParaRPr lang="en-US" sz="17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US" sz="1700" dirty="0">
                <a:solidFill>
                  <a:srgbClr val="FF0000"/>
                </a:solidFill>
              </a:rPr>
              <a:t>2) </a:t>
            </a:r>
            <a:r>
              <a:rPr lang="en-US" sz="1700" dirty="0" err="1">
                <a:solidFill>
                  <a:srgbClr val="FF0000"/>
                </a:solidFill>
              </a:rPr>
              <a:t>zmianę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sposobu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wykonywania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dostaw</a:t>
            </a:r>
            <a:r>
              <a:rPr lang="en-US" sz="1700" dirty="0">
                <a:solidFill>
                  <a:srgbClr val="FF0000"/>
                </a:solidFill>
              </a:rPr>
              <a:t>, </a:t>
            </a:r>
            <a:r>
              <a:rPr lang="en-US" sz="1700" dirty="0" err="1">
                <a:solidFill>
                  <a:srgbClr val="FF0000"/>
                </a:solidFill>
              </a:rPr>
              <a:t>usług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lub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robót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budowlanych</a:t>
            </a:r>
            <a:r>
              <a:rPr lang="en-US" sz="1700" dirty="0">
                <a:solidFill>
                  <a:srgbClr val="FF0000"/>
                </a:solidFill>
              </a:rPr>
              <a:t>, </a:t>
            </a:r>
          </a:p>
          <a:p>
            <a:pPr marL="0" indent="0" algn="just">
              <a:buNone/>
            </a:pPr>
            <a:r>
              <a:rPr lang="en-US" sz="1700" dirty="0">
                <a:solidFill>
                  <a:srgbClr val="FF0000"/>
                </a:solidFill>
              </a:rPr>
              <a:t>3) </a:t>
            </a:r>
            <a:r>
              <a:rPr lang="en-US" sz="1700" dirty="0" err="1">
                <a:solidFill>
                  <a:srgbClr val="FF0000"/>
                </a:solidFill>
              </a:rPr>
              <a:t>zmianę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zakresu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świadczenia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wykonawcy</a:t>
            </a:r>
            <a:r>
              <a:rPr lang="en-US" sz="1700" dirty="0">
                <a:solidFill>
                  <a:srgbClr val="FF0000"/>
                </a:solidFill>
              </a:rPr>
              <a:t> i </a:t>
            </a:r>
            <a:r>
              <a:rPr lang="en-US" sz="1700" dirty="0" err="1">
                <a:solidFill>
                  <a:srgbClr val="FF0000"/>
                </a:solidFill>
              </a:rPr>
              <a:t>odpowiadającą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jej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zmianę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wynagrodzenia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lub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sposobu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rozliczenia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wynagrodzenia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wykonawcy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en-US" sz="1700" dirty="0"/>
              <a:t>– o </a:t>
            </a:r>
            <a:r>
              <a:rPr lang="en-US" sz="1700" dirty="0" err="1"/>
              <a:t>ile</a:t>
            </a:r>
            <a:r>
              <a:rPr lang="en-US" sz="1700" dirty="0"/>
              <a:t> </a:t>
            </a:r>
            <a:r>
              <a:rPr lang="en-US" sz="1700" dirty="0" err="1"/>
              <a:t>wzrost</a:t>
            </a:r>
            <a:r>
              <a:rPr lang="en-US" sz="1700" dirty="0"/>
              <a:t> </a:t>
            </a:r>
            <a:r>
              <a:rPr lang="en-US" sz="1700" dirty="0" err="1"/>
              <a:t>ceny</a:t>
            </a:r>
            <a:r>
              <a:rPr lang="en-US" sz="1700" dirty="0"/>
              <a:t> </a:t>
            </a:r>
            <a:r>
              <a:rPr lang="en-US" sz="1700" dirty="0" err="1"/>
              <a:t>spowodowany</a:t>
            </a:r>
            <a:r>
              <a:rPr lang="en-US" sz="1700" dirty="0"/>
              <a:t> </a:t>
            </a:r>
            <a:r>
              <a:rPr lang="en-US" sz="1700" dirty="0" err="1"/>
              <a:t>każdą</a:t>
            </a:r>
            <a:r>
              <a:rPr lang="en-US" sz="1700" dirty="0"/>
              <a:t> </a:t>
            </a:r>
            <a:r>
              <a:rPr lang="en-US" sz="1700" dirty="0" err="1"/>
              <a:t>kolejną</a:t>
            </a:r>
            <a:r>
              <a:rPr lang="en-US" sz="1700" dirty="0"/>
              <a:t> </a:t>
            </a:r>
            <a:r>
              <a:rPr lang="en-US" sz="1700" dirty="0" err="1"/>
              <a:t>zmianą</a:t>
            </a:r>
            <a:r>
              <a:rPr lang="en-US" sz="1700" dirty="0"/>
              <a:t> nie </a:t>
            </a:r>
            <a:r>
              <a:rPr lang="en-US" sz="1700" dirty="0" err="1"/>
              <a:t>przekroczy</a:t>
            </a:r>
            <a:r>
              <a:rPr lang="en-US" sz="1700" dirty="0"/>
              <a:t> 50% </a:t>
            </a:r>
            <a:r>
              <a:rPr lang="en-US" sz="1700" dirty="0" err="1"/>
              <a:t>wartości</a:t>
            </a:r>
            <a:r>
              <a:rPr lang="en-US" sz="1700" dirty="0"/>
              <a:t> </a:t>
            </a:r>
            <a:r>
              <a:rPr lang="en-US" sz="1700" dirty="0" err="1"/>
              <a:t>pierwotnej</a:t>
            </a:r>
            <a:r>
              <a:rPr lang="en-US" sz="1700" dirty="0"/>
              <a:t> </a:t>
            </a:r>
            <a:r>
              <a:rPr lang="en-US" sz="1700" dirty="0" err="1"/>
              <a:t>umowy</a:t>
            </a:r>
            <a:r>
              <a:rPr lang="en-US" sz="1700" dirty="0"/>
              <a:t>.</a:t>
            </a:r>
          </a:p>
          <a:p>
            <a:endParaRPr lang="en-US" sz="1700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CE88FBB-7B8A-4191-B278-58D7661B2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latin typeface="Calibri" panose="020F0502020204030204"/>
                <a:ea typeface="+mn-ea"/>
                <a:cs typeface="+mn-cs"/>
              </a:rPr>
              <a:t>Zamówienia Publiczne w czasie pandemii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C730232-EFA3-42C7-B07A-25AB41A29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fld id="{0CC7D5C1-0FFC-42D6-AC2C-009BE43E73A0}" type="slidenum">
              <a:rPr lang="en-US" smtClean="0"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28</a:t>
            </a:fld>
            <a:endParaRPr lang="en-US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310072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127FD5C-4CB8-4885-AE9F-03261E06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/>
              <a:t>Zmiany umowy w sprawach zamówień publicznych na podstawie art. 15r. tzw. ,,Tarczy antykryzysowej’’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D7810AC-2B32-465B-A204-2125D6DFF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900" dirty="0"/>
              <a:t>Art. 15r. </a:t>
            </a:r>
            <a:r>
              <a:rPr lang="en-US" sz="1900" dirty="0" err="1"/>
              <a:t>ust</a:t>
            </a:r>
            <a:r>
              <a:rPr lang="en-US" sz="1900" dirty="0"/>
              <a:t>. 6 </a:t>
            </a:r>
          </a:p>
          <a:p>
            <a:pPr marL="0" indent="0" algn="just">
              <a:buNone/>
            </a:pPr>
            <a:r>
              <a:rPr lang="en-US" sz="1900" dirty="0" err="1"/>
              <a:t>Jeżeli</a:t>
            </a:r>
            <a:r>
              <a:rPr lang="en-US" sz="1900" dirty="0"/>
              <a:t> </a:t>
            </a:r>
            <a:r>
              <a:rPr lang="en-US" sz="1900" dirty="0" err="1"/>
              <a:t>umowa</a:t>
            </a:r>
            <a:r>
              <a:rPr lang="en-US" sz="1900" dirty="0"/>
              <a:t>, o której </a:t>
            </a:r>
            <a:r>
              <a:rPr lang="en-US" sz="1900" dirty="0" err="1"/>
              <a:t>mowa</a:t>
            </a:r>
            <a:r>
              <a:rPr lang="en-US" sz="1900" dirty="0"/>
              <a:t> w </a:t>
            </a:r>
            <a:r>
              <a:rPr lang="en-US" sz="1900" dirty="0" err="1"/>
              <a:t>ust</a:t>
            </a:r>
            <a:r>
              <a:rPr lang="en-US" sz="1900" dirty="0"/>
              <a:t>. 1, </a:t>
            </a:r>
            <a:r>
              <a:rPr lang="en-US" sz="1900" dirty="0" err="1"/>
              <a:t>zawiera</a:t>
            </a:r>
            <a:r>
              <a:rPr lang="en-US" sz="1900" dirty="0"/>
              <a:t> </a:t>
            </a:r>
            <a:r>
              <a:rPr lang="en-US" sz="1900" dirty="0" err="1"/>
              <a:t>postanowienia</a:t>
            </a:r>
            <a:r>
              <a:rPr lang="en-US" sz="1900" dirty="0"/>
              <a:t> </a:t>
            </a:r>
            <a:r>
              <a:rPr lang="en-US" sz="1900" dirty="0" err="1"/>
              <a:t>dotyczące</a:t>
            </a:r>
            <a:r>
              <a:rPr lang="en-US" sz="1900" dirty="0"/>
              <a:t> </a:t>
            </a:r>
            <a:r>
              <a:rPr lang="en-US" sz="1900" dirty="0" err="1"/>
              <a:t>kar</a:t>
            </a:r>
            <a:r>
              <a:rPr lang="en-US" sz="1900" dirty="0"/>
              <a:t> </a:t>
            </a:r>
            <a:r>
              <a:rPr lang="en-US" sz="1900" dirty="0" err="1"/>
              <a:t>umownych</a:t>
            </a:r>
            <a:r>
              <a:rPr lang="en-US" sz="1900" dirty="0"/>
              <a:t> </a:t>
            </a:r>
            <a:r>
              <a:rPr lang="en-US" sz="1900" dirty="0" err="1"/>
              <a:t>lub</a:t>
            </a:r>
            <a:r>
              <a:rPr lang="en-US" sz="1900" dirty="0"/>
              <a:t> </a:t>
            </a:r>
            <a:r>
              <a:rPr lang="en-US" sz="1900" dirty="0" err="1"/>
              <a:t>odszkodowań</a:t>
            </a:r>
            <a:r>
              <a:rPr lang="en-US" sz="1900" dirty="0"/>
              <a:t> z </a:t>
            </a:r>
            <a:r>
              <a:rPr lang="en-US" sz="1900" dirty="0" err="1"/>
              <a:t>tytułu</a:t>
            </a:r>
            <a:r>
              <a:rPr lang="en-US" sz="1900" dirty="0"/>
              <a:t> </a:t>
            </a:r>
            <a:r>
              <a:rPr lang="en-US" sz="1900" dirty="0" err="1"/>
              <a:t>odpowiedzialności</a:t>
            </a:r>
            <a:r>
              <a:rPr lang="en-US" sz="1900" dirty="0"/>
              <a:t> za </a:t>
            </a:r>
            <a:r>
              <a:rPr lang="en-US" sz="1900" dirty="0" err="1"/>
              <a:t>jej</a:t>
            </a:r>
            <a:r>
              <a:rPr lang="en-US" sz="1900" dirty="0"/>
              <a:t> </a:t>
            </a:r>
            <a:r>
              <a:rPr lang="en-US" sz="1900" dirty="0" err="1"/>
              <a:t>niewykonanie</a:t>
            </a:r>
            <a:r>
              <a:rPr lang="en-US" sz="1900" dirty="0"/>
              <a:t> </a:t>
            </a:r>
            <a:r>
              <a:rPr lang="en-US" sz="1900" dirty="0" err="1"/>
              <a:t>lub</a:t>
            </a:r>
            <a:r>
              <a:rPr lang="en-US" sz="1900" dirty="0"/>
              <a:t> </a:t>
            </a:r>
            <a:r>
              <a:rPr lang="en-US" sz="1900" dirty="0" err="1"/>
              <a:t>nienależyte</a:t>
            </a:r>
            <a:r>
              <a:rPr lang="en-US" sz="1900" dirty="0"/>
              <a:t> </a:t>
            </a:r>
            <a:r>
              <a:rPr lang="en-US" sz="1900" dirty="0" err="1"/>
              <a:t>wykonanie</a:t>
            </a:r>
            <a:r>
              <a:rPr lang="en-US" sz="1900" dirty="0"/>
              <a:t> z </a:t>
            </a:r>
            <a:r>
              <a:rPr lang="en-US" sz="1900" dirty="0" err="1"/>
              <a:t>powodu</a:t>
            </a:r>
            <a:r>
              <a:rPr lang="en-US" sz="1900" dirty="0"/>
              <a:t> </a:t>
            </a:r>
            <a:r>
              <a:rPr lang="en-US" sz="1900" dirty="0" err="1"/>
              <a:t>oznaczonych</a:t>
            </a:r>
            <a:r>
              <a:rPr lang="en-US" sz="1900" dirty="0"/>
              <a:t> </a:t>
            </a:r>
            <a:r>
              <a:rPr lang="en-US" sz="1900" dirty="0" err="1"/>
              <a:t>okoliczności</a:t>
            </a:r>
            <a:r>
              <a:rPr lang="en-US" sz="1900" dirty="0"/>
              <a:t>, </a:t>
            </a:r>
            <a:r>
              <a:rPr lang="en-US" sz="1900" dirty="0" err="1"/>
              <a:t>strona</a:t>
            </a:r>
            <a:r>
              <a:rPr lang="en-US" sz="1900" dirty="0"/>
              <a:t> tej </a:t>
            </a:r>
            <a:r>
              <a:rPr lang="en-US" sz="1900" dirty="0" err="1"/>
              <a:t>umowy</a:t>
            </a:r>
            <a:r>
              <a:rPr lang="en-US" sz="1900" dirty="0"/>
              <a:t> w </a:t>
            </a:r>
            <a:r>
              <a:rPr lang="en-US" sz="1900" dirty="0" err="1"/>
              <a:t>stanowisku</a:t>
            </a:r>
            <a:r>
              <a:rPr lang="en-US" sz="1900" dirty="0"/>
              <a:t>, o </a:t>
            </a:r>
            <a:r>
              <a:rPr lang="en-US" sz="1900" dirty="0" err="1"/>
              <a:t>którym</a:t>
            </a:r>
            <a:r>
              <a:rPr lang="en-US" sz="1900" dirty="0"/>
              <a:t> </a:t>
            </a:r>
            <a:r>
              <a:rPr lang="en-US" sz="1900" dirty="0" err="1"/>
              <a:t>mowa</a:t>
            </a:r>
            <a:r>
              <a:rPr lang="en-US" sz="1900" dirty="0"/>
              <a:t> w </a:t>
            </a:r>
            <a:r>
              <a:rPr lang="en-US" sz="1900" dirty="0" err="1"/>
              <a:t>ust</a:t>
            </a:r>
            <a:r>
              <a:rPr lang="en-US" sz="1900" dirty="0"/>
              <a:t>. 3, </a:t>
            </a:r>
            <a:r>
              <a:rPr lang="en-US" sz="1900" dirty="0" err="1"/>
              <a:t>przedstawia</a:t>
            </a:r>
            <a:r>
              <a:rPr lang="en-US" sz="1900" dirty="0"/>
              <a:t> </a:t>
            </a:r>
            <a:r>
              <a:rPr lang="en-US" sz="1900" dirty="0" err="1"/>
              <a:t>wpływ</a:t>
            </a:r>
            <a:r>
              <a:rPr lang="en-US" sz="1900" dirty="0"/>
              <a:t> </a:t>
            </a:r>
            <a:r>
              <a:rPr lang="en-US" sz="1900" dirty="0" err="1"/>
              <a:t>okoliczności</a:t>
            </a:r>
            <a:r>
              <a:rPr lang="en-US" sz="1900" dirty="0"/>
              <a:t> </a:t>
            </a:r>
            <a:r>
              <a:rPr lang="en-US" sz="1900" dirty="0" err="1"/>
              <a:t>związanych</a:t>
            </a:r>
            <a:r>
              <a:rPr lang="en-US" sz="1900" dirty="0"/>
              <a:t> z </a:t>
            </a:r>
            <a:r>
              <a:rPr lang="en-US" sz="1900" dirty="0" err="1"/>
              <a:t>wystąpieniem</a:t>
            </a:r>
            <a:r>
              <a:rPr lang="en-US" sz="1900" dirty="0"/>
              <a:t> COVID-19 na </a:t>
            </a:r>
            <a:r>
              <a:rPr lang="en-US" sz="1900" dirty="0" err="1"/>
              <a:t>należyte</a:t>
            </a:r>
            <a:r>
              <a:rPr lang="en-US" sz="1900" dirty="0"/>
              <a:t> </a:t>
            </a:r>
            <a:r>
              <a:rPr lang="en-US" sz="1900" dirty="0" err="1"/>
              <a:t>jej</a:t>
            </a:r>
            <a:r>
              <a:rPr lang="en-US" sz="1900" dirty="0"/>
              <a:t> </a:t>
            </a:r>
            <a:r>
              <a:rPr lang="en-US" sz="1900" dirty="0" err="1"/>
              <a:t>wykonanie</a:t>
            </a:r>
            <a:r>
              <a:rPr lang="en-US" sz="1900" dirty="0"/>
              <a:t> oraz </a:t>
            </a:r>
            <a:r>
              <a:rPr lang="en-US" sz="1900" dirty="0" err="1"/>
              <a:t>wpływ</a:t>
            </a:r>
            <a:r>
              <a:rPr lang="en-US" sz="1900" dirty="0"/>
              <a:t> </a:t>
            </a:r>
            <a:r>
              <a:rPr lang="en-US" sz="1900" dirty="0" err="1"/>
              <a:t>okoliczności</a:t>
            </a:r>
            <a:r>
              <a:rPr lang="en-US" sz="1900" dirty="0"/>
              <a:t> </a:t>
            </a:r>
            <a:r>
              <a:rPr lang="en-US" sz="1900" dirty="0" err="1"/>
              <a:t>związanych</a:t>
            </a:r>
            <a:r>
              <a:rPr lang="en-US" sz="1900" dirty="0"/>
              <a:t> z </a:t>
            </a:r>
            <a:r>
              <a:rPr lang="en-US" sz="1900" dirty="0" err="1"/>
              <a:t>wystąpieniem</a:t>
            </a:r>
            <a:r>
              <a:rPr lang="en-US" sz="1900" dirty="0"/>
              <a:t> COVID-19, na </a:t>
            </a:r>
            <a:r>
              <a:rPr lang="en-US" sz="1900" dirty="0" err="1"/>
              <a:t>zasadność</a:t>
            </a:r>
            <a:r>
              <a:rPr lang="en-US" sz="1900" dirty="0"/>
              <a:t> </a:t>
            </a:r>
            <a:r>
              <a:rPr lang="en-US" sz="1900" dirty="0" err="1"/>
              <a:t>ustalenia</a:t>
            </a:r>
            <a:r>
              <a:rPr lang="en-US" sz="1900" dirty="0"/>
              <a:t> i </a:t>
            </a:r>
            <a:r>
              <a:rPr lang="en-US" sz="1900" dirty="0" err="1"/>
              <a:t>dochodzenia</a:t>
            </a:r>
            <a:r>
              <a:rPr lang="en-US" sz="1900" dirty="0"/>
              <a:t> </a:t>
            </a:r>
            <a:r>
              <a:rPr lang="en-US" sz="1900" dirty="0" err="1"/>
              <a:t>tych</a:t>
            </a:r>
            <a:r>
              <a:rPr lang="en-US" sz="1900" dirty="0"/>
              <a:t> </a:t>
            </a:r>
            <a:r>
              <a:rPr lang="en-US" sz="1900" dirty="0" err="1"/>
              <a:t>kar</a:t>
            </a:r>
            <a:r>
              <a:rPr lang="en-US" sz="1900" dirty="0"/>
              <a:t> </a:t>
            </a:r>
            <a:r>
              <a:rPr lang="en-US" sz="1900" dirty="0" err="1"/>
              <a:t>lub</a:t>
            </a:r>
            <a:r>
              <a:rPr lang="en-US" sz="1900" dirty="0"/>
              <a:t> </a:t>
            </a:r>
            <a:r>
              <a:rPr lang="en-US" sz="1900" dirty="0" err="1"/>
              <a:t>odszkodowań</a:t>
            </a:r>
            <a:r>
              <a:rPr lang="en-US" sz="1900" dirty="0"/>
              <a:t>, </a:t>
            </a:r>
            <a:r>
              <a:rPr lang="en-US" sz="1900" dirty="0" err="1"/>
              <a:t>lub</a:t>
            </a:r>
            <a:r>
              <a:rPr lang="en-US" sz="1900" dirty="0"/>
              <a:t> ich </a:t>
            </a:r>
            <a:r>
              <a:rPr lang="en-US" sz="1900" dirty="0" err="1"/>
              <a:t>wysokość</a:t>
            </a:r>
            <a:r>
              <a:rPr lang="en-US" sz="1900" dirty="0"/>
              <a:t>.</a:t>
            </a:r>
          </a:p>
          <a:p>
            <a:endParaRPr lang="en-US" sz="19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ymbol zastępczy zawartości 7" descr="Obraz zawierający gazeta, tekst&#10;&#10;Opis wygenerowany automatycznie">
            <a:extLst>
              <a:ext uri="{FF2B5EF4-FFF2-40B4-BE49-F238E27FC236}">
                <a16:creationId xmlns:a16="http://schemas.microsoft.com/office/drawing/2014/main" id="{95D0CFAC-9A9C-4979-B5DC-BD170055AE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6" r="19238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085EE09-7A50-4F00-8542-4167AF456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Zamówienia Publiczne w czasie pandemii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C823F85-65B8-483B-8813-3DB425701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CC7D5C1-0FFC-42D6-AC2C-009BE43E73A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55559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C74749C-A5B6-4F3A-918A-DC898B31A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Zamówienia publiczne a COVID-19 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6E920D-FCCD-4BD0-9E53-86D2746B7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dirty="0" err="1"/>
              <a:t>Wpływ</a:t>
            </a:r>
            <a:r>
              <a:rPr lang="en-US" sz="2000" dirty="0"/>
              <a:t> na </a:t>
            </a:r>
            <a:r>
              <a:rPr lang="en-US" sz="2000" dirty="0" err="1"/>
              <a:t>sposób</a:t>
            </a:r>
            <a:r>
              <a:rPr lang="en-US" sz="2000" dirty="0"/>
              <a:t> </a:t>
            </a:r>
            <a:r>
              <a:rPr lang="en-US" sz="2000" dirty="0" err="1"/>
              <a:t>udzielania</a:t>
            </a:r>
            <a:r>
              <a:rPr lang="en-US" sz="2000" dirty="0"/>
              <a:t> zamówień publicznych w </a:t>
            </a:r>
            <a:r>
              <a:rPr lang="en-US" sz="2000" dirty="0" err="1"/>
              <a:t>zakresie</a:t>
            </a:r>
            <a:r>
              <a:rPr lang="en-US" sz="2000" dirty="0"/>
              <a:t> </a:t>
            </a:r>
            <a:r>
              <a:rPr lang="en-US" sz="2000" dirty="0" err="1"/>
              <a:t>usług</a:t>
            </a:r>
            <a:r>
              <a:rPr lang="en-US" sz="2000" dirty="0"/>
              <a:t> i </a:t>
            </a:r>
            <a:r>
              <a:rPr lang="en-US" sz="2000" dirty="0" err="1"/>
              <a:t>dostaw</a:t>
            </a:r>
            <a:r>
              <a:rPr lang="en-US" sz="2000" dirty="0"/>
              <a:t> </a:t>
            </a:r>
            <a:r>
              <a:rPr lang="en-US" sz="2000" dirty="0" err="1"/>
              <a:t>sprz</a:t>
            </a:r>
            <a:r>
              <a:rPr lang="pl-PL" sz="2000" dirty="0"/>
              <a:t>ę</a:t>
            </a:r>
            <a:r>
              <a:rPr lang="en-US" sz="2000" dirty="0" err="1"/>
              <a:t>tu</a:t>
            </a:r>
            <a:r>
              <a:rPr lang="en-US" sz="2000" dirty="0"/>
              <a:t> </a:t>
            </a:r>
            <a:r>
              <a:rPr lang="en-US" sz="2000" dirty="0" err="1"/>
              <a:t>medycznego</a:t>
            </a:r>
            <a:r>
              <a:rPr lang="en-US" sz="2000" dirty="0"/>
              <a:t> etc.  </a:t>
            </a:r>
          </a:p>
          <a:p>
            <a:pPr algn="ctr"/>
            <a:r>
              <a:rPr lang="en-US" sz="2000" dirty="0" err="1"/>
              <a:t>Wpływ</a:t>
            </a:r>
            <a:r>
              <a:rPr lang="en-US" sz="2000" dirty="0"/>
              <a:t> na </a:t>
            </a:r>
            <a:r>
              <a:rPr lang="en-US" sz="2000" dirty="0" err="1"/>
              <a:t>sposób</a:t>
            </a:r>
            <a:r>
              <a:rPr lang="en-US" sz="2000" dirty="0"/>
              <a:t> </a:t>
            </a:r>
            <a:r>
              <a:rPr lang="en-US" sz="2000" dirty="0" err="1"/>
              <a:t>realizacji</a:t>
            </a:r>
            <a:r>
              <a:rPr lang="en-US" sz="2000" dirty="0"/>
              <a:t> </a:t>
            </a:r>
            <a:r>
              <a:rPr lang="en-US" sz="2000" dirty="0" err="1"/>
              <a:t>umów</a:t>
            </a:r>
            <a:r>
              <a:rPr lang="en-US" sz="2000" dirty="0"/>
              <a:t> w </a:t>
            </a:r>
            <a:r>
              <a:rPr lang="en-US" sz="2000" dirty="0" err="1"/>
              <a:t>sprawach</a:t>
            </a:r>
            <a:r>
              <a:rPr lang="en-US" sz="2000" dirty="0"/>
              <a:t> zamówień publicznych</a:t>
            </a:r>
          </a:p>
          <a:p>
            <a:pPr algn="ctr"/>
            <a:r>
              <a:rPr lang="en-US" sz="2000" dirty="0" err="1"/>
              <a:t>Wpływ</a:t>
            </a:r>
            <a:r>
              <a:rPr lang="en-US" sz="2000" dirty="0"/>
              <a:t> na </a:t>
            </a:r>
            <a:r>
              <a:rPr lang="en-US" sz="2000" dirty="0" err="1"/>
              <a:t>rozumienie</a:t>
            </a:r>
            <a:r>
              <a:rPr lang="en-US" sz="2000" dirty="0"/>
              <a:t> </a:t>
            </a:r>
            <a:r>
              <a:rPr lang="en-US" sz="2000" dirty="0" err="1"/>
              <a:t>globalnych</a:t>
            </a:r>
            <a:r>
              <a:rPr lang="en-US" sz="2000" dirty="0"/>
              <a:t> </a:t>
            </a:r>
            <a:r>
              <a:rPr lang="en-US" sz="2000" dirty="0" err="1"/>
              <a:t>stosunków</a:t>
            </a:r>
            <a:r>
              <a:rPr lang="en-US" sz="2000" dirty="0"/>
              <a:t> </a:t>
            </a:r>
            <a:r>
              <a:rPr lang="en-US" sz="2000" dirty="0" err="1"/>
              <a:t>gospodarczych</a:t>
            </a:r>
            <a:r>
              <a:rPr lang="en-US" sz="2000" dirty="0"/>
              <a:t> w dobie </a:t>
            </a:r>
            <a:r>
              <a:rPr lang="en-US" sz="2000" dirty="0" err="1"/>
              <a:t>sytuacji</a:t>
            </a:r>
            <a:r>
              <a:rPr lang="en-US" sz="2000" dirty="0"/>
              <a:t> </a:t>
            </a:r>
            <a:r>
              <a:rPr lang="en-US" sz="2000" dirty="0" err="1"/>
              <a:t>kryzysowych</a:t>
            </a:r>
            <a:r>
              <a:rPr lang="en-US" sz="2000" dirty="0"/>
              <a:t> </a:t>
            </a:r>
            <a:r>
              <a:rPr lang="pl-PL" sz="2000" dirty="0"/>
              <a:t>(R. Dalio, B. Gates) </a:t>
            </a:r>
            <a:r>
              <a:rPr lang="en-US" sz="2000" dirty="0"/>
              <a:t> </a:t>
            </a:r>
          </a:p>
          <a:p>
            <a:pPr algn="ctr"/>
            <a:r>
              <a:rPr lang="en-US" sz="2000" dirty="0" err="1"/>
              <a:t>Wpływ</a:t>
            </a:r>
            <a:r>
              <a:rPr lang="en-US" sz="2000" dirty="0"/>
              <a:t> na </a:t>
            </a:r>
            <a:r>
              <a:rPr lang="en-US" sz="2000" dirty="0" err="1"/>
              <a:t>rozumienie</a:t>
            </a:r>
            <a:r>
              <a:rPr lang="en-US" sz="2000" dirty="0"/>
              <a:t> </a:t>
            </a:r>
            <a:r>
              <a:rPr lang="en-US" sz="2000" dirty="0" err="1"/>
              <a:t>celów</a:t>
            </a:r>
            <a:r>
              <a:rPr lang="en-US" sz="2000" dirty="0"/>
              <a:t> i </a:t>
            </a:r>
            <a:r>
              <a:rPr lang="en-US" sz="2000" dirty="0" err="1"/>
              <a:t>funkcji</a:t>
            </a:r>
            <a:r>
              <a:rPr lang="en-US" sz="2000" dirty="0"/>
              <a:t> zamówień publicznych </a:t>
            </a:r>
            <a:r>
              <a:rPr lang="pl-PL" sz="2000" dirty="0"/>
              <a:t>(publicprocurementinternational.com)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ymbol zastępczy zawartości 7" descr="Obraz zawierający odzież, kobieta, siedzi, trzymający&#10;&#10;Opis wygenerowany automatycznie">
            <a:extLst>
              <a:ext uri="{FF2B5EF4-FFF2-40B4-BE49-F238E27FC236}">
                <a16:creationId xmlns:a16="http://schemas.microsoft.com/office/drawing/2014/main" id="{7034AB84-5D5D-4BA9-93BA-90E3F244FA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7" r="1" b="21988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CD7991A-16FD-4E18-82A7-A9BA684FA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Zamówienia Publiczne w czasie pandemii 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BB6E50C-BAC8-42C6-97FD-C0E6D7851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CC7D5C1-0FFC-42D6-AC2C-009BE43E73A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894166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1528528-0C8C-4D45-BB99-4175BFEAE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/>
              <a:t>Zmiany umowy w sprawach zamówień publicznych na podstawie art. 15r. tzw. ,,Tarczy antykryzysowej’’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4B726F-8396-48C3-ABA7-B90327D8C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700" dirty="0"/>
              <a:t>Art. 15r. </a:t>
            </a:r>
            <a:r>
              <a:rPr lang="en-US" sz="1700" dirty="0" err="1"/>
              <a:t>ust</a:t>
            </a:r>
            <a:r>
              <a:rPr lang="en-US" sz="1700" dirty="0"/>
              <a:t>. 7 </a:t>
            </a:r>
          </a:p>
          <a:p>
            <a:pPr marL="0" indent="0" algn="just">
              <a:buNone/>
            </a:pPr>
            <a:r>
              <a:rPr lang="en-US" sz="1700" dirty="0" err="1"/>
              <a:t>Wykonawca</a:t>
            </a:r>
            <a:r>
              <a:rPr lang="en-US" sz="1700" dirty="0"/>
              <a:t> i </a:t>
            </a:r>
            <a:r>
              <a:rPr lang="en-US" sz="1700" dirty="0" err="1"/>
              <a:t>podwykonawca</a:t>
            </a:r>
            <a:r>
              <a:rPr lang="en-US" sz="1700" dirty="0"/>
              <a:t>, po </a:t>
            </a:r>
            <a:r>
              <a:rPr lang="en-US" sz="1700" dirty="0" err="1"/>
              <a:t>stwierdzeniu</a:t>
            </a:r>
            <a:r>
              <a:rPr lang="en-US" sz="1700" dirty="0"/>
              <a:t>, </a:t>
            </a:r>
            <a:r>
              <a:rPr lang="en-US" sz="1700" dirty="0" err="1"/>
              <a:t>że</a:t>
            </a:r>
            <a:r>
              <a:rPr lang="en-US" sz="1700" dirty="0"/>
              <a:t> </a:t>
            </a:r>
            <a:r>
              <a:rPr lang="en-US" sz="1700" dirty="0" err="1"/>
              <a:t>okoliczności</a:t>
            </a:r>
            <a:r>
              <a:rPr lang="en-US" sz="1700" dirty="0"/>
              <a:t> </a:t>
            </a:r>
            <a:r>
              <a:rPr lang="en-US" sz="1700" dirty="0" err="1"/>
              <a:t>związane</a:t>
            </a:r>
            <a:r>
              <a:rPr lang="en-US" sz="1700" dirty="0"/>
              <a:t> z </a:t>
            </a:r>
            <a:r>
              <a:rPr lang="en-US" sz="1700" dirty="0" err="1"/>
              <a:t>wystąpieniem</a:t>
            </a:r>
            <a:r>
              <a:rPr lang="en-US" sz="1700" dirty="0"/>
              <a:t> COVID-19, </a:t>
            </a:r>
            <a:r>
              <a:rPr lang="en-US" sz="1700" dirty="0" err="1"/>
              <a:t>mogą</a:t>
            </a:r>
            <a:r>
              <a:rPr lang="en-US" sz="1700" dirty="0"/>
              <a:t> </a:t>
            </a:r>
            <a:r>
              <a:rPr lang="en-US" sz="1700" dirty="0" err="1"/>
              <a:t>wpłynąć</a:t>
            </a:r>
            <a:r>
              <a:rPr lang="en-US" sz="1700" dirty="0"/>
              <a:t> </a:t>
            </a:r>
            <a:r>
              <a:rPr lang="en-US" sz="1700" dirty="0" err="1"/>
              <a:t>lub</a:t>
            </a:r>
            <a:r>
              <a:rPr lang="en-US" sz="1700" dirty="0"/>
              <a:t> </a:t>
            </a:r>
            <a:r>
              <a:rPr lang="en-US" sz="1700" dirty="0" err="1"/>
              <a:t>wpływają</a:t>
            </a:r>
            <a:r>
              <a:rPr lang="en-US" sz="1700" dirty="0"/>
              <a:t> na </a:t>
            </a:r>
            <a:r>
              <a:rPr lang="en-US" sz="1700" dirty="0" err="1"/>
              <a:t>należyte</a:t>
            </a:r>
            <a:r>
              <a:rPr lang="en-US" sz="1700" dirty="0"/>
              <a:t> </a:t>
            </a:r>
            <a:r>
              <a:rPr lang="en-US" sz="1700" dirty="0" err="1"/>
              <a:t>wykonanie</a:t>
            </a:r>
            <a:r>
              <a:rPr lang="en-US" sz="1700" dirty="0"/>
              <a:t> </a:t>
            </a:r>
            <a:r>
              <a:rPr lang="en-US" sz="1700" dirty="0" err="1"/>
              <a:t>łączącej</a:t>
            </a:r>
            <a:r>
              <a:rPr lang="en-US" sz="1700" dirty="0"/>
              <a:t> ich </a:t>
            </a:r>
            <a:r>
              <a:rPr lang="en-US" sz="1700" dirty="0" err="1"/>
              <a:t>umowy</a:t>
            </a:r>
            <a:r>
              <a:rPr lang="en-US" sz="1700" dirty="0"/>
              <a:t>, </a:t>
            </a:r>
            <a:r>
              <a:rPr lang="en-US" sz="1700" dirty="0" err="1"/>
              <a:t>która</a:t>
            </a:r>
            <a:r>
              <a:rPr lang="en-US" sz="1700" dirty="0"/>
              <a:t> jest </a:t>
            </a:r>
            <a:r>
              <a:rPr lang="en-US" sz="1700" dirty="0" err="1"/>
              <a:t>związana</a:t>
            </a:r>
            <a:r>
              <a:rPr lang="en-US" sz="1700" dirty="0"/>
              <a:t> z </a:t>
            </a:r>
            <a:r>
              <a:rPr lang="en-US" sz="1700" dirty="0" err="1"/>
              <a:t>wykonaniem</a:t>
            </a:r>
            <a:r>
              <a:rPr lang="en-US" sz="1700" dirty="0"/>
              <a:t> </a:t>
            </a:r>
            <a:r>
              <a:rPr lang="en-US" sz="1700" dirty="0" err="1"/>
              <a:t>zamówienia</a:t>
            </a:r>
            <a:r>
              <a:rPr lang="en-US" sz="1700" dirty="0"/>
              <a:t> </a:t>
            </a:r>
            <a:r>
              <a:rPr lang="en-US" sz="1700" dirty="0" err="1"/>
              <a:t>publicznego</a:t>
            </a:r>
            <a:r>
              <a:rPr lang="en-US" sz="1700" dirty="0"/>
              <a:t> </a:t>
            </a:r>
            <a:r>
              <a:rPr lang="en-US" sz="1700" dirty="0" err="1"/>
              <a:t>lub</a:t>
            </a:r>
            <a:r>
              <a:rPr lang="en-US" sz="1700" dirty="0"/>
              <a:t> </a:t>
            </a:r>
            <a:r>
              <a:rPr lang="en-US" sz="1700" dirty="0" err="1"/>
              <a:t>jego</a:t>
            </a:r>
            <a:r>
              <a:rPr lang="en-US" sz="1700" dirty="0"/>
              <a:t> </a:t>
            </a:r>
            <a:r>
              <a:rPr lang="en-US" sz="1700" dirty="0" err="1"/>
              <a:t>części</a:t>
            </a:r>
            <a:r>
              <a:rPr lang="en-US" sz="1700" dirty="0"/>
              <a:t>, </a:t>
            </a:r>
            <a:r>
              <a:rPr lang="en-US" sz="1700" dirty="0" err="1"/>
              <a:t>uzgadniają</a:t>
            </a:r>
            <a:r>
              <a:rPr lang="en-US" sz="1700" dirty="0"/>
              <a:t> </a:t>
            </a:r>
            <a:r>
              <a:rPr lang="en-US" sz="1700" dirty="0" err="1"/>
              <a:t>odpowiednią</a:t>
            </a:r>
            <a:r>
              <a:rPr lang="en-US" sz="1700" dirty="0"/>
              <a:t> </a:t>
            </a:r>
            <a:r>
              <a:rPr lang="en-US" sz="1700" dirty="0" err="1"/>
              <a:t>zmianę</a:t>
            </a:r>
            <a:r>
              <a:rPr lang="en-US" sz="1700" dirty="0"/>
              <a:t> tej </a:t>
            </a:r>
            <a:r>
              <a:rPr lang="en-US" sz="1700" dirty="0" err="1"/>
              <a:t>umowy</a:t>
            </a:r>
            <a:r>
              <a:rPr lang="en-US" sz="1700" dirty="0"/>
              <a:t>, w </a:t>
            </a:r>
            <a:r>
              <a:rPr lang="en-US" sz="1700" dirty="0" err="1"/>
              <a:t>szczególności</a:t>
            </a:r>
            <a:r>
              <a:rPr lang="en-US" sz="1700" dirty="0"/>
              <a:t> </a:t>
            </a:r>
            <a:r>
              <a:rPr lang="en-US" sz="1700" dirty="0" err="1"/>
              <a:t>mogą</a:t>
            </a:r>
            <a:r>
              <a:rPr lang="en-US" sz="1700" dirty="0"/>
              <a:t> </a:t>
            </a:r>
            <a:r>
              <a:rPr lang="en-US" sz="1700" dirty="0" err="1"/>
              <a:t>zmienić</a:t>
            </a:r>
            <a:r>
              <a:rPr lang="en-US" sz="1700" dirty="0"/>
              <a:t> </a:t>
            </a:r>
            <a:r>
              <a:rPr lang="en-US" sz="1700" dirty="0" err="1"/>
              <a:t>termin</a:t>
            </a:r>
            <a:r>
              <a:rPr lang="en-US" sz="1700" dirty="0"/>
              <a:t> </a:t>
            </a:r>
            <a:r>
              <a:rPr lang="en-US" sz="1700" dirty="0" err="1"/>
              <a:t>wykonania</a:t>
            </a:r>
            <a:r>
              <a:rPr lang="en-US" sz="1700" dirty="0"/>
              <a:t> </a:t>
            </a:r>
            <a:r>
              <a:rPr lang="en-US" sz="1700" dirty="0" err="1"/>
              <a:t>umowy</a:t>
            </a:r>
            <a:r>
              <a:rPr lang="en-US" sz="1700" dirty="0"/>
              <a:t> </a:t>
            </a:r>
            <a:r>
              <a:rPr lang="en-US" sz="1700" dirty="0" err="1"/>
              <a:t>lub</a:t>
            </a:r>
            <a:r>
              <a:rPr lang="en-US" sz="1700" dirty="0"/>
              <a:t> </a:t>
            </a:r>
            <a:r>
              <a:rPr lang="en-US" sz="1700" dirty="0" err="1"/>
              <a:t>jej</a:t>
            </a:r>
            <a:r>
              <a:rPr lang="en-US" sz="1700" dirty="0"/>
              <a:t> </a:t>
            </a:r>
            <a:r>
              <a:rPr lang="en-US" sz="1700" dirty="0" err="1"/>
              <a:t>części</a:t>
            </a:r>
            <a:r>
              <a:rPr lang="en-US" sz="1700" dirty="0"/>
              <a:t>, </a:t>
            </a:r>
            <a:r>
              <a:rPr lang="en-US" sz="1700" dirty="0" err="1"/>
              <a:t>czasowo</a:t>
            </a:r>
            <a:r>
              <a:rPr lang="en-US" sz="1700" dirty="0"/>
              <a:t> </a:t>
            </a:r>
            <a:r>
              <a:rPr lang="en-US" sz="1700" dirty="0" err="1"/>
              <a:t>zawiesić</a:t>
            </a:r>
            <a:r>
              <a:rPr lang="en-US" sz="1700" dirty="0"/>
              <a:t> </a:t>
            </a:r>
            <a:r>
              <a:rPr lang="en-US" sz="1700" dirty="0" err="1"/>
              <a:t>wykonywanie</a:t>
            </a:r>
            <a:r>
              <a:rPr lang="en-US" sz="1700" dirty="0"/>
              <a:t> </a:t>
            </a:r>
            <a:r>
              <a:rPr lang="en-US" sz="1700" dirty="0" err="1"/>
              <a:t>umowy</a:t>
            </a:r>
            <a:r>
              <a:rPr lang="en-US" sz="1700" dirty="0"/>
              <a:t> </a:t>
            </a:r>
            <a:r>
              <a:rPr lang="en-US" sz="1700" dirty="0" err="1"/>
              <a:t>lub</a:t>
            </a:r>
            <a:r>
              <a:rPr lang="en-US" sz="1700" dirty="0"/>
              <a:t> </a:t>
            </a:r>
            <a:r>
              <a:rPr lang="en-US" sz="1700" dirty="0" err="1"/>
              <a:t>jej</a:t>
            </a:r>
            <a:r>
              <a:rPr lang="en-US" sz="1700" dirty="0"/>
              <a:t> </a:t>
            </a:r>
            <a:r>
              <a:rPr lang="en-US" sz="1700" dirty="0" err="1"/>
              <a:t>części</a:t>
            </a:r>
            <a:r>
              <a:rPr lang="en-US" sz="1700" dirty="0"/>
              <a:t>, </a:t>
            </a:r>
            <a:r>
              <a:rPr lang="en-US" sz="1700" dirty="0" err="1"/>
              <a:t>zmienić</a:t>
            </a:r>
            <a:r>
              <a:rPr lang="en-US" sz="1700" dirty="0"/>
              <a:t> </a:t>
            </a:r>
            <a:r>
              <a:rPr lang="en-US" sz="1700" dirty="0" err="1"/>
              <a:t>sposób</a:t>
            </a:r>
            <a:r>
              <a:rPr lang="en-US" sz="1700" dirty="0"/>
              <a:t> </a:t>
            </a:r>
            <a:r>
              <a:rPr lang="en-US" sz="1700" dirty="0" err="1"/>
              <a:t>wykonywania</a:t>
            </a:r>
            <a:r>
              <a:rPr lang="en-US" sz="1700" dirty="0"/>
              <a:t> </a:t>
            </a:r>
            <a:r>
              <a:rPr lang="en-US" sz="1700" dirty="0" err="1"/>
              <a:t>umowy</a:t>
            </a:r>
            <a:r>
              <a:rPr lang="en-US" sz="1700" dirty="0"/>
              <a:t> </a:t>
            </a:r>
            <a:r>
              <a:rPr lang="en-US" sz="1700" dirty="0" err="1"/>
              <a:t>lub</a:t>
            </a:r>
            <a:r>
              <a:rPr lang="en-US" sz="1700" dirty="0"/>
              <a:t> </a:t>
            </a:r>
            <a:r>
              <a:rPr lang="en-US" sz="1700" dirty="0" err="1"/>
              <a:t>zmienić</a:t>
            </a:r>
            <a:r>
              <a:rPr lang="en-US" sz="1700" dirty="0"/>
              <a:t> </a:t>
            </a:r>
            <a:r>
              <a:rPr lang="en-US" sz="1700" dirty="0" err="1"/>
              <a:t>zakres</a:t>
            </a:r>
            <a:r>
              <a:rPr lang="en-US" sz="1700" dirty="0"/>
              <a:t> </a:t>
            </a:r>
            <a:r>
              <a:rPr lang="en-US" sz="1700" dirty="0" err="1"/>
              <a:t>wzajemnych</a:t>
            </a:r>
            <a:r>
              <a:rPr lang="en-US" sz="1700" dirty="0"/>
              <a:t> </a:t>
            </a:r>
            <a:r>
              <a:rPr lang="en-US" sz="1700" dirty="0" err="1"/>
              <a:t>świadczeń</a:t>
            </a:r>
            <a:r>
              <a:rPr lang="en-US" sz="1700" dirty="0"/>
              <a:t>. </a:t>
            </a:r>
          </a:p>
          <a:p>
            <a:endParaRPr lang="en-US" sz="1700" dirty="0"/>
          </a:p>
        </p:txBody>
      </p:sp>
      <p:pic>
        <p:nvPicPr>
          <p:cNvPr id="8" name="Symbol zastępczy zawartości 7" descr="Obraz zawierający gazeta, tekst&#10;&#10;Opis wygenerowany automatycznie">
            <a:extLst>
              <a:ext uri="{FF2B5EF4-FFF2-40B4-BE49-F238E27FC236}">
                <a16:creationId xmlns:a16="http://schemas.microsoft.com/office/drawing/2014/main" id="{348EB181-AE70-47B0-8314-D48DAF4561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2" r="9252" b="2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F256074-21EC-4669-8D13-DC04646E7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Zamówienia Publiczne w czasie pandemii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D23FE5E-B4E2-4C78-BD7C-F976AEE11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CC7D5C1-0FFC-42D6-AC2C-009BE43E73A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099943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7988905-BD71-43BC-A02A-4D72158F3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Brak naruszenia przepisów dyscypliny finansów publicznych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BEE667-2F40-4C1C-8CCD-FC6530C57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400" dirty="0"/>
              <a:t>Art. 15s. </a:t>
            </a:r>
          </a:p>
          <a:p>
            <a:pPr marL="0" indent="0" algn="just">
              <a:buNone/>
            </a:pPr>
            <a:r>
              <a:rPr lang="en-US" sz="1400" dirty="0"/>
              <a:t>Nie </a:t>
            </a:r>
            <a:r>
              <a:rPr lang="en-US" sz="1400" dirty="0" err="1"/>
              <a:t>stanowi</a:t>
            </a:r>
            <a:r>
              <a:rPr lang="en-US" sz="1400" dirty="0"/>
              <a:t> </a:t>
            </a:r>
            <a:r>
              <a:rPr lang="en-US" sz="1400" dirty="0" err="1"/>
              <a:t>naruszenia</a:t>
            </a:r>
            <a:r>
              <a:rPr lang="en-US" sz="1400" dirty="0"/>
              <a:t> </a:t>
            </a:r>
            <a:r>
              <a:rPr lang="en-US" sz="1400" dirty="0" err="1"/>
              <a:t>dyscypliny</a:t>
            </a:r>
            <a:r>
              <a:rPr lang="en-US" sz="1400" dirty="0"/>
              <a:t> </a:t>
            </a:r>
            <a:r>
              <a:rPr lang="en-US" sz="1400" dirty="0" err="1"/>
              <a:t>finansów</a:t>
            </a:r>
            <a:r>
              <a:rPr lang="en-US" sz="1400" dirty="0"/>
              <a:t> publicznych, o </a:t>
            </a:r>
            <a:r>
              <a:rPr lang="en-US" sz="1400" dirty="0" err="1"/>
              <a:t>którym</a:t>
            </a:r>
            <a:r>
              <a:rPr lang="en-US" sz="1400" dirty="0"/>
              <a:t> </a:t>
            </a:r>
            <a:r>
              <a:rPr lang="en-US" sz="1400" dirty="0" err="1"/>
              <a:t>mowa</a:t>
            </a:r>
            <a:r>
              <a:rPr lang="en-US" sz="1400" dirty="0"/>
              <a:t> w art. 5 </a:t>
            </a:r>
            <a:r>
              <a:rPr lang="en-US" sz="1400" dirty="0" err="1"/>
              <a:t>ust</a:t>
            </a:r>
            <a:r>
              <a:rPr lang="en-US" sz="1400" dirty="0"/>
              <a:t>. 1 pkt 1 i 2 oraz art. 17 </a:t>
            </a:r>
            <a:r>
              <a:rPr lang="en-US" sz="1400" dirty="0" err="1"/>
              <a:t>ust</a:t>
            </a:r>
            <a:r>
              <a:rPr lang="en-US" sz="1400" dirty="0"/>
              <a:t>. 6 </a:t>
            </a:r>
            <a:r>
              <a:rPr lang="en-US" sz="1400" dirty="0" err="1"/>
              <a:t>ustawy</a:t>
            </a:r>
            <a:r>
              <a:rPr lang="en-US" sz="1400" dirty="0"/>
              <a:t> z dnia 17 </a:t>
            </a:r>
            <a:r>
              <a:rPr lang="en-US" sz="1400" dirty="0" err="1"/>
              <a:t>grudnia</a:t>
            </a:r>
            <a:r>
              <a:rPr lang="en-US" sz="1400" dirty="0"/>
              <a:t> 2004 r. o </a:t>
            </a:r>
            <a:r>
              <a:rPr lang="en-US" sz="1400" dirty="0" err="1"/>
              <a:t>odpowiedzialności</a:t>
            </a:r>
            <a:r>
              <a:rPr lang="en-US" sz="1400" dirty="0"/>
              <a:t> za </a:t>
            </a:r>
            <a:r>
              <a:rPr lang="en-US" sz="1400" dirty="0" err="1"/>
              <a:t>naruszenie</a:t>
            </a:r>
            <a:r>
              <a:rPr lang="en-US" sz="1400" dirty="0"/>
              <a:t> </a:t>
            </a:r>
            <a:r>
              <a:rPr lang="en-US" sz="1400" dirty="0" err="1"/>
              <a:t>dyscypliny</a:t>
            </a:r>
            <a:r>
              <a:rPr lang="en-US" sz="1400" dirty="0"/>
              <a:t> </a:t>
            </a:r>
            <a:r>
              <a:rPr lang="en-US" sz="1400" dirty="0" err="1"/>
              <a:t>finansów</a:t>
            </a:r>
            <a:r>
              <a:rPr lang="en-US" sz="1400" dirty="0"/>
              <a:t> publicznych (Dz. U. z 2019 r. </a:t>
            </a:r>
            <a:r>
              <a:rPr lang="en-US" sz="1400" dirty="0" err="1"/>
              <a:t>poz</a:t>
            </a:r>
            <a:r>
              <a:rPr lang="en-US" sz="1400" dirty="0"/>
              <a:t>. 1440, 1495, 2020 i 2473 oraz z 2020 r. </a:t>
            </a:r>
            <a:r>
              <a:rPr lang="en-US" sz="1400" dirty="0" err="1"/>
              <a:t>poz</a:t>
            </a:r>
            <a:r>
              <a:rPr lang="en-US" sz="1400" dirty="0"/>
              <a:t>. 284): </a:t>
            </a:r>
          </a:p>
          <a:p>
            <a:pPr marL="0" indent="0" algn="just">
              <a:buNone/>
            </a:pPr>
            <a:r>
              <a:rPr lang="en-US" sz="1400" dirty="0"/>
              <a:t>1) </a:t>
            </a:r>
            <a:r>
              <a:rPr lang="en-US" sz="1400" dirty="0" err="1"/>
              <a:t>nieustalenie</a:t>
            </a:r>
            <a:r>
              <a:rPr lang="en-US" sz="1400" dirty="0"/>
              <a:t> </a:t>
            </a:r>
            <a:r>
              <a:rPr lang="en-US" sz="1400" dirty="0" err="1"/>
              <a:t>lub</a:t>
            </a:r>
            <a:r>
              <a:rPr lang="en-US" sz="1400" dirty="0"/>
              <a:t> </a:t>
            </a:r>
            <a:r>
              <a:rPr lang="en-US" sz="1400" dirty="0" err="1"/>
              <a:t>niedochodzenie</a:t>
            </a:r>
            <a:r>
              <a:rPr lang="en-US" sz="1400" dirty="0"/>
              <a:t> od </a:t>
            </a:r>
            <a:r>
              <a:rPr lang="en-US" sz="1400" dirty="0" err="1"/>
              <a:t>strony</a:t>
            </a:r>
            <a:r>
              <a:rPr lang="en-US" sz="1400" dirty="0"/>
              <a:t> </a:t>
            </a:r>
            <a:r>
              <a:rPr lang="en-US" sz="1400" dirty="0" err="1"/>
              <a:t>umowy</a:t>
            </a:r>
            <a:r>
              <a:rPr lang="en-US" sz="1400" dirty="0"/>
              <a:t>, o której </a:t>
            </a:r>
            <a:r>
              <a:rPr lang="en-US" sz="1400" dirty="0" err="1"/>
              <a:t>mowa</a:t>
            </a:r>
            <a:r>
              <a:rPr lang="en-US" sz="1400" dirty="0"/>
              <a:t> w art. 15r. </a:t>
            </a:r>
            <a:r>
              <a:rPr lang="en-US" sz="1400" dirty="0" err="1"/>
              <a:t>ust</a:t>
            </a:r>
            <a:r>
              <a:rPr lang="en-US" sz="1400" dirty="0"/>
              <a:t>. 1, </a:t>
            </a:r>
            <a:r>
              <a:rPr lang="en-US" sz="1400" dirty="0" err="1"/>
              <a:t>należności</a:t>
            </a:r>
            <a:r>
              <a:rPr lang="en-US" sz="1400" dirty="0"/>
              <a:t> </a:t>
            </a:r>
            <a:r>
              <a:rPr lang="en-US" sz="1400" dirty="0" err="1"/>
              <a:t>powstałych</a:t>
            </a:r>
            <a:r>
              <a:rPr lang="en-US" sz="1400" dirty="0"/>
              <a:t> w </a:t>
            </a:r>
            <a:r>
              <a:rPr lang="en-US" sz="1400" dirty="0" err="1"/>
              <a:t>związku</a:t>
            </a:r>
            <a:r>
              <a:rPr lang="en-US" sz="1400" dirty="0"/>
              <a:t> z </a:t>
            </a:r>
            <a:r>
              <a:rPr lang="en-US" sz="1400" dirty="0" err="1"/>
              <a:t>niewykonaniem</a:t>
            </a:r>
            <a:r>
              <a:rPr lang="en-US" sz="1400" dirty="0"/>
              <a:t> </a:t>
            </a:r>
            <a:r>
              <a:rPr lang="en-US" sz="1400" dirty="0" err="1"/>
              <a:t>lub</a:t>
            </a:r>
            <a:r>
              <a:rPr lang="en-US" sz="1400" dirty="0"/>
              <a:t> </a:t>
            </a:r>
            <a:r>
              <a:rPr lang="en-US" sz="1400" dirty="0" err="1"/>
              <a:t>nienależytym</a:t>
            </a:r>
            <a:r>
              <a:rPr lang="en-US" sz="1400" dirty="0"/>
              <a:t> </a:t>
            </a:r>
            <a:r>
              <a:rPr lang="en-US" sz="1400" dirty="0" err="1"/>
              <a:t>wykonaniem</a:t>
            </a:r>
            <a:r>
              <a:rPr lang="en-US" sz="1400" dirty="0"/>
              <a:t> </a:t>
            </a:r>
            <a:r>
              <a:rPr lang="en-US" sz="1400" dirty="0" err="1"/>
              <a:t>umowy</a:t>
            </a:r>
            <a:r>
              <a:rPr lang="en-US" sz="1400" dirty="0"/>
              <a:t> w sprawie </a:t>
            </a:r>
            <a:r>
              <a:rPr lang="en-US" sz="1400" dirty="0" err="1"/>
              <a:t>zamówienia</a:t>
            </a:r>
            <a:r>
              <a:rPr lang="en-US" sz="1400" dirty="0"/>
              <a:t> </a:t>
            </a:r>
            <a:r>
              <a:rPr lang="en-US" sz="1400" dirty="0" err="1"/>
              <a:t>publicznego</a:t>
            </a:r>
            <a:r>
              <a:rPr lang="en-US" sz="1400" dirty="0"/>
              <a:t> na </a:t>
            </a:r>
            <a:r>
              <a:rPr lang="en-US" sz="1400" dirty="0" err="1"/>
              <a:t>skutek</a:t>
            </a:r>
            <a:r>
              <a:rPr lang="en-US" sz="1400" dirty="0"/>
              <a:t> </a:t>
            </a:r>
            <a:r>
              <a:rPr lang="en-US" sz="1400" dirty="0" err="1"/>
              <a:t>okoliczności</a:t>
            </a:r>
            <a:r>
              <a:rPr lang="en-US" sz="1400" dirty="0"/>
              <a:t> </a:t>
            </a:r>
            <a:r>
              <a:rPr lang="en-US" sz="1400" dirty="0" err="1"/>
              <a:t>związanych</a:t>
            </a:r>
            <a:r>
              <a:rPr lang="en-US" sz="1400" dirty="0"/>
              <a:t> z </a:t>
            </a:r>
            <a:r>
              <a:rPr lang="en-US" sz="1400" dirty="0" err="1"/>
              <a:t>wystąpieniem</a:t>
            </a:r>
            <a:r>
              <a:rPr lang="en-US" sz="1400" dirty="0"/>
              <a:t> COVID-19, o </a:t>
            </a:r>
            <a:r>
              <a:rPr lang="en-US" sz="1400" dirty="0" err="1"/>
              <a:t>których</a:t>
            </a:r>
            <a:r>
              <a:rPr lang="en-US" sz="1400" dirty="0"/>
              <a:t> </a:t>
            </a:r>
            <a:r>
              <a:rPr lang="en-US" sz="1400" dirty="0" err="1"/>
              <a:t>mowa</a:t>
            </a:r>
            <a:r>
              <a:rPr lang="en-US" sz="1400" dirty="0"/>
              <a:t> w art. 15r. </a:t>
            </a:r>
            <a:r>
              <a:rPr lang="en-US" sz="1400" dirty="0" err="1"/>
              <a:t>ust</a:t>
            </a:r>
            <a:r>
              <a:rPr lang="en-US" sz="1400" dirty="0"/>
              <a:t>. 1; </a:t>
            </a:r>
          </a:p>
          <a:p>
            <a:pPr marL="0" indent="0" algn="just">
              <a:buNone/>
            </a:pPr>
            <a:r>
              <a:rPr lang="en-US" sz="1400" dirty="0"/>
              <a:t>2) zmiana </a:t>
            </a:r>
            <a:r>
              <a:rPr lang="en-US" sz="1400" dirty="0" err="1"/>
              <a:t>umowy</a:t>
            </a:r>
            <a:r>
              <a:rPr lang="en-US" sz="1400" dirty="0"/>
              <a:t> w sprawie </a:t>
            </a:r>
            <a:r>
              <a:rPr lang="en-US" sz="1400" dirty="0" err="1"/>
              <a:t>zamówienia</a:t>
            </a:r>
            <a:r>
              <a:rPr lang="en-US" sz="1400" dirty="0"/>
              <a:t> </a:t>
            </a:r>
            <a:r>
              <a:rPr lang="en-US" sz="1400" dirty="0" err="1"/>
              <a:t>publicznego</a:t>
            </a:r>
            <a:r>
              <a:rPr lang="en-US" sz="1400" dirty="0"/>
              <a:t> </a:t>
            </a:r>
            <a:r>
              <a:rPr lang="en-US" sz="1400" dirty="0" err="1"/>
              <a:t>zgodnie</a:t>
            </a:r>
            <a:r>
              <a:rPr lang="en-US" sz="1400" dirty="0"/>
              <a:t> z art. 15r. </a:t>
            </a:r>
            <a:r>
              <a:rPr lang="en-US" sz="1400" dirty="0" err="1"/>
              <a:t>ust</a:t>
            </a:r>
            <a:r>
              <a:rPr lang="en-US" sz="1400" dirty="0"/>
              <a:t>. 4. </a:t>
            </a:r>
          </a:p>
          <a:p>
            <a:endParaRPr lang="en-US" sz="1400" dirty="0"/>
          </a:p>
        </p:txBody>
      </p:sp>
      <p:pic>
        <p:nvPicPr>
          <p:cNvPr id="8" name="Symbol zastępczy zawartości 7" descr="Obraz zawierający stół, niebieski, siedzi, zdobione&#10;&#10;Opis wygenerowany automatycznie">
            <a:extLst>
              <a:ext uri="{FF2B5EF4-FFF2-40B4-BE49-F238E27FC236}">
                <a16:creationId xmlns:a16="http://schemas.microsoft.com/office/drawing/2014/main" id="{2A003F3C-F3D8-455E-B749-A8A1687D35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8ED2B9D-EFAC-428B-9083-0FFF39C74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Zamówienia Publiczne w czasie pandemii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957676F-78C4-4BD6-8CE3-9FD526F9D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CC7D5C1-0FFC-42D6-AC2C-009BE43E73A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917540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F52834F-4B82-4B69-948E-58FACA071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Brak naruszenia przepisów Kodeksu Karnego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2555AE-9A64-468C-8B5B-C7CFBB3BFA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lvl="0" indent="0" algn="just">
              <a:buNone/>
            </a:pPr>
            <a:r>
              <a:rPr lang="en-US" sz="1700" dirty="0"/>
              <a:t>Art. 15t. </a:t>
            </a:r>
          </a:p>
          <a:p>
            <a:pPr marL="0" lvl="0" indent="0" algn="just">
              <a:buNone/>
            </a:pPr>
            <a:r>
              <a:rPr lang="en-US" sz="1700" dirty="0"/>
              <a:t>Nie </a:t>
            </a:r>
            <a:r>
              <a:rPr lang="en-US" sz="1700" dirty="0" err="1"/>
              <a:t>popełnia</a:t>
            </a:r>
            <a:r>
              <a:rPr lang="en-US" sz="1700" dirty="0"/>
              <a:t> </a:t>
            </a:r>
            <a:r>
              <a:rPr lang="en-US" sz="1700" dirty="0" err="1"/>
              <a:t>przestępstwa</a:t>
            </a:r>
            <a:r>
              <a:rPr lang="en-US" sz="1700" dirty="0"/>
              <a:t>, o </a:t>
            </a:r>
            <a:r>
              <a:rPr lang="en-US" sz="1700" dirty="0" err="1"/>
              <a:t>którym</a:t>
            </a:r>
            <a:r>
              <a:rPr lang="en-US" sz="1700" dirty="0"/>
              <a:t> </a:t>
            </a:r>
            <a:r>
              <a:rPr lang="en-US" sz="1700" dirty="0" err="1"/>
              <a:t>mowa</a:t>
            </a:r>
            <a:r>
              <a:rPr lang="en-US" sz="1700" dirty="0"/>
              <a:t> w art. 296 § 1-4 </a:t>
            </a:r>
            <a:r>
              <a:rPr lang="en-US" sz="1700" dirty="0" err="1"/>
              <a:t>ustawy</a:t>
            </a:r>
            <a:r>
              <a:rPr lang="en-US" sz="1700" dirty="0"/>
              <a:t> z dnia 6 czerwca 1997 r. – </a:t>
            </a:r>
            <a:r>
              <a:rPr lang="en-US" sz="1700" dirty="0" err="1"/>
              <a:t>Kodeks</a:t>
            </a:r>
            <a:r>
              <a:rPr lang="en-US" sz="1700" dirty="0"/>
              <a:t> </a:t>
            </a:r>
            <a:r>
              <a:rPr lang="en-US" sz="1700" dirty="0" err="1"/>
              <a:t>karny</a:t>
            </a:r>
            <a:r>
              <a:rPr lang="en-US" sz="1700" dirty="0"/>
              <a:t> (Dz. U. z 2019 r. </a:t>
            </a:r>
            <a:r>
              <a:rPr lang="en-US" sz="1700" dirty="0" err="1"/>
              <a:t>poz</a:t>
            </a:r>
            <a:r>
              <a:rPr lang="en-US" sz="1700" dirty="0"/>
              <a:t>. 1950 i 2128), </a:t>
            </a:r>
            <a:r>
              <a:rPr lang="en-US" sz="1700" dirty="0" err="1"/>
              <a:t>kto</a:t>
            </a:r>
            <a:r>
              <a:rPr lang="en-US" sz="1700" dirty="0"/>
              <a:t> nie </a:t>
            </a:r>
            <a:r>
              <a:rPr lang="en-US" sz="1700" dirty="0" err="1"/>
              <a:t>ustala</a:t>
            </a:r>
            <a:r>
              <a:rPr lang="en-US" sz="1700" dirty="0"/>
              <a:t> </a:t>
            </a:r>
            <a:r>
              <a:rPr lang="en-US" sz="1700" dirty="0" err="1"/>
              <a:t>lub</a:t>
            </a:r>
            <a:r>
              <a:rPr lang="en-US" sz="1700" dirty="0"/>
              <a:t> nie </a:t>
            </a:r>
            <a:r>
              <a:rPr lang="en-US" sz="1700" dirty="0" err="1"/>
              <a:t>dochodzi</a:t>
            </a:r>
            <a:r>
              <a:rPr lang="en-US" sz="1700" dirty="0"/>
              <a:t> od </a:t>
            </a:r>
            <a:r>
              <a:rPr lang="en-US" sz="1700" dirty="0" err="1"/>
              <a:t>strony</a:t>
            </a:r>
            <a:r>
              <a:rPr lang="en-US" sz="1700" dirty="0"/>
              <a:t> </a:t>
            </a:r>
            <a:r>
              <a:rPr lang="en-US" sz="1700" dirty="0" err="1"/>
              <a:t>umowy</a:t>
            </a:r>
            <a:r>
              <a:rPr lang="en-US" sz="1700" dirty="0"/>
              <a:t>, o której </a:t>
            </a:r>
            <a:r>
              <a:rPr lang="en-US" sz="1700" dirty="0" err="1"/>
              <a:t>mowa</a:t>
            </a:r>
            <a:r>
              <a:rPr lang="en-US" sz="1700" dirty="0"/>
              <a:t> w art. 15r. </a:t>
            </a:r>
            <a:r>
              <a:rPr lang="en-US" sz="1700" dirty="0" err="1"/>
              <a:t>ust</a:t>
            </a:r>
            <a:r>
              <a:rPr lang="en-US" sz="1700" dirty="0"/>
              <a:t>. 1, </a:t>
            </a:r>
            <a:r>
              <a:rPr lang="en-US" sz="1700" dirty="0" err="1"/>
              <a:t>należności</a:t>
            </a:r>
            <a:r>
              <a:rPr lang="en-US" sz="1700" dirty="0"/>
              <a:t> </a:t>
            </a:r>
            <a:r>
              <a:rPr lang="en-US" sz="1700" dirty="0" err="1"/>
              <a:t>powstałych</a:t>
            </a:r>
            <a:r>
              <a:rPr lang="en-US" sz="1700" dirty="0"/>
              <a:t> w </a:t>
            </a:r>
            <a:r>
              <a:rPr lang="en-US" sz="1700" dirty="0" err="1"/>
              <a:t>związku</a:t>
            </a:r>
            <a:r>
              <a:rPr lang="en-US" sz="1700" dirty="0"/>
              <a:t> z </a:t>
            </a:r>
            <a:r>
              <a:rPr lang="en-US" sz="1700" dirty="0" err="1"/>
              <a:t>niewykonaniem</a:t>
            </a:r>
            <a:r>
              <a:rPr lang="en-US" sz="1700" dirty="0"/>
              <a:t> </a:t>
            </a:r>
            <a:r>
              <a:rPr lang="en-US" sz="1700" dirty="0" err="1"/>
              <a:t>lub</a:t>
            </a:r>
            <a:r>
              <a:rPr lang="en-US" sz="1700" dirty="0"/>
              <a:t> </a:t>
            </a:r>
            <a:r>
              <a:rPr lang="en-US" sz="1700" dirty="0" err="1"/>
              <a:t>nienależytym</a:t>
            </a:r>
            <a:r>
              <a:rPr lang="en-US" sz="1700" dirty="0"/>
              <a:t> </a:t>
            </a:r>
            <a:r>
              <a:rPr lang="en-US" sz="1700" dirty="0" err="1"/>
              <a:t>wykonaniem</a:t>
            </a:r>
            <a:r>
              <a:rPr lang="en-US" sz="1700" dirty="0"/>
              <a:t> </a:t>
            </a:r>
            <a:r>
              <a:rPr lang="en-US" sz="1700" dirty="0" err="1"/>
              <a:t>umowy</a:t>
            </a:r>
            <a:r>
              <a:rPr lang="en-US" sz="1700" dirty="0"/>
              <a:t> w sprawie </a:t>
            </a:r>
            <a:r>
              <a:rPr lang="en-US" sz="1700" dirty="0" err="1"/>
              <a:t>zamówienia</a:t>
            </a:r>
            <a:r>
              <a:rPr lang="en-US" sz="1700" dirty="0"/>
              <a:t> </a:t>
            </a:r>
            <a:r>
              <a:rPr lang="en-US" sz="1700" dirty="0" err="1"/>
              <a:t>publicznego</a:t>
            </a:r>
            <a:r>
              <a:rPr lang="en-US" sz="1700" dirty="0"/>
              <a:t> na </a:t>
            </a:r>
            <a:r>
              <a:rPr lang="en-US" sz="1700" dirty="0" err="1"/>
              <a:t>skutek</a:t>
            </a:r>
            <a:r>
              <a:rPr lang="en-US" sz="1700" dirty="0"/>
              <a:t> </a:t>
            </a:r>
            <a:r>
              <a:rPr lang="en-US" sz="1700" dirty="0" err="1"/>
              <a:t>okoliczności</a:t>
            </a:r>
            <a:r>
              <a:rPr lang="en-US" sz="1700" dirty="0"/>
              <a:t> </a:t>
            </a:r>
            <a:r>
              <a:rPr lang="en-US" sz="1700" dirty="0" err="1"/>
              <a:t>związanych</a:t>
            </a:r>
            <a:r>
              <a:rPr lang="en-US" sz="1700" dirty="0"/>
              <a:t> z </a:t>
            </a:r>
            <a:r>
              <a:rPr lang="en-US" sz="1700" dirty="0" err="1"/>
              <a:t>wystąpieniem</a:t>
            </a:r>
            <a:r>
              <a:rPr lang="en-US" sz="1700" dirty="0"/>
              <a:t> COVID-19, o </a:t>
            </a:r>
            <a:r>
              <a:rPr lang="en-US" sz="1700" dirty="0" err="1"/>
              <a:t>których</a:t>
            </a:r>
            <a:r>
              <a:rPr lang="en-US" sz="1700" dirty="0"/>
              <a:t> </a:t>
            </a:r>
            <a:r>
              <a:rPr lang="en-US" sz="1700" dirty="0" err="1"/>
              <a:t>mowa</a:t>
            </a:r>
            <a:r>
              <a:rPr lang="en-US" sz="1700" dirty="0"/>
              <a:t> w art. 15r. </a:t>
            </a:r>
            <a:r>
              <a:rPr lang="en-US" sz="1700" dirty="0" err="1"/>
              <a:t>ust</a:t>
            </a:r>
            <a:r>
              <a:rPr lang="en-US" sz="1700" dirty="0"/>
              <a:t>. 1, </a:t>
            </a:r>
            <a:r>
              <a:rPr lang="en-US" sz="1700" dirty="0" err="1"/>
              <a:t>lub</a:t>
            </a:r>
            <a:r>
              <a:rPr lang="en-US" sz="1700" dirty="0"/>
              <a:t> </a:t>
            </a:r>
            <a:r>
              <a:rPr lang="en-US" sz="1700" dirty="0" err="1"/>
              <a:t>zmienia</a:t>
            </a:r>
            <a:r>
              <a:rPr lang="en-US" sz="1700" dirty="0"/>
              <a:t> </a:t>
            </a:r>
            <a:r>
              <a:rPr lang="en-US" sz="1700" dirty="0" err="1"/>
              <a:t>umowę</a:t>
            </a:r>
            <a:r>
              <a:rPr lang="en-US" sz="1700" dirty="0"/>
              <a:t> w sprawie </a:t>
            </a:r>
            <a:r>
              <a:rPr lang="en-US" sz="1700" dirty="0" err="1"/>
              <a:t>zamówienia</a:t>
            </a:r>
            <a:r>
              <a:rPr lang="en-US" sz="1700" dirty="0"/>
              <a:t> </a:t>
            </a:r>
            <a:r>
              <a:rPr lang="en-US" sz="1700" dirty="0" err="1"/>
              <a:t>publicznego</a:t>
            </a:r>
            <a:r>
              <a:rPr lang="en-US" sz="1700" dirty="0"/>
              <a:t> </a:t>
            </a:r>
            <a:r>
              <a:rPr lang="en-US" sz="1700" dirty="0" err="1"/>
              <a:t>zgodnie</a:t>
            </a:r>
            <a:r>
              <a:rPr lang="en-US" sz="1700" dirty="0"/>
              <a:t> z art. 15r. </a:t>
            </a:r>
            <a:r>
              <a:rPr lang="en-US" sz="1700" dirty="0" err="1"/>
              <a:t>ust</a:t>
            </a:r>
            <a:r>
              <a:rPr lang="en-US" sz="1700" dirty="0"/>
              <a:t>. 4. </a:t>
            </a:r>
          </a:p>
          <a:p>
            <a:endParaRPr lang="en-US" sz="1700" dirty="0"/>
          </a:p>
        </p:txBody>
      </p:sp>
      <p:pic>
        <p:nvPicPr>
          <p:cNvPr id="8" name="Symbol zastępczy zawartości 7" descr="Obraz zawierający stół, niebieski, siedzi, zdobione&#10;&#10;Opis wygenerowany automatycznie">
            <a:extLst>
              <a:ext uri="{FF2B5EF4-FFF2-40B4-BE49-F238E27FC236}">
                <a16:creationId xmlns:a16="http://schemas.microsoft.com/office/drawing/2014/main" id="{60685B2F-06C7-48B1-A547-62EB76DF55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DBF4678-72E8-4067-BD38-289A68B49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Zamówienia Publiczne w czasie pandemii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2B53335-AEBA-4CE6-A28D-A80B81684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CC7D5C1-0FFC-42D6-AC2C-009BE43E73A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117042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409BA21-3BF7-45B5-A517-7E8D8FEE3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/>
              <a:t>Interpretacja i stosowanie przesłanek zatrzymania wadium, o których mowa w art. 46 ust. 5 ustawy PZP w kontekście okoliczności wywołanych panującą epidemią COVID-19</a:t>
            </a:r>
          </a:p>
        </p:txBody>
      </p:sp>
      <p:grpSp>
        <p:nvGrpSpPr>
          <p:cNvPr id="24" name="Group 1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EA022D-57E7-4562-8FF3-9CD74E591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en-US" sz="1300" dirty="0" err="1"/>
              <a:t>konieczność</a:t>
            </a:r>
            <a:r>
              <a:rPr lang="en-US" sz="1300" dirty="0"/>
              <a:t> </a:t>
            </a:r>
            <a:r>
              <a:rPr lang="en-US" sz="1300" dirty="0" err="1"/>
              <a:t>ścisłej</a:t>
            </a:r>
            <a:r>
              <a:rPr lang="en-US" sz="1300" dirty="0"/>
              <a:t> </a:t>
            </a:r>
            <a:r>
              <a:rPr lang="en-US" sz="1300" dirty="0" err="1"/>
              <a:t>interpretacji</a:t>
            </a:r>
            <a:r>
              <a:rPr lang="en-US" sz="1300" dirty="0"/>
              <a:t> art. 46 </a:t>
            </a:r>
            <a:r>
              <a:rPr lang="en-US" sz="1300" dirty="0" err="1"/>
              <a:t>ust</a:t>
            </a:r>
            <a:r>
              <a:rPr lang="en-US" sz="1300" dirty="0"/>
              <a:t>. 5 </a:t>
            </a:r>
            <a:r>
              <a:rPr lang="en-US" sz="1300" dirty="0" err="1"/>
              <a:t>ustawy</a:t>
            </a:r>
            <a:r>
              <a:rPr lang="en-US" sz="1300" dirty="0"/>
              <a:t> Pzp w </a:t>
            </a:r>
            <a:r>
              <a:rPr lang="en-US" sz="1300" dirty="0" err="1"/>
              <a:t>zakresie</a:t>
            </a:r>
            <a:r>
              <a:rPr lang="en-US" sz="1300" dirty="0"/>
              <a:t> </a:t>
            </a:r>
            <a:r>
              <a:rPr lang="en-US" sz="1300" dirty="0" err="1"/>
              <a:t>oceny</a:t>
            </a:r>
            <a:r>
              <a:rPr lang="en-US" sz="1300" dirty="0"/>
              <a:t> </a:t>
            </a:r>
            <a:r>
              <a:rPr lang="en-US" sz="1300" dirty="0" err="1"/>
              <a:t>spełnienia</a:t>
            </a:r>
            <a:r>
              <a:rPr lang="en-US" sz="1300" dirty="0"/>
              <a:t> </a:t>
            </a:r>
            <a:r>
              <a:rPr lang="en-US" sz="1300" dirty="0" err="1"/>
              <a:t>przesłanek</a:t>
            </a:r>
            <a:r>
              <a:rPr lang="en-US" sz="1300" dirty="0"/>
              <a:t> </a:t>
            </a:r>
            <a:r>
              <a:rPr lang="en-US" sz="1300" dirty="0" err="1"/>
              <a:t>zatrzymania</a:t>
            </a:r>
            <a:r>
              <a:rPr lang="en-US" sz="1300" dirty="0"/>
              <a:t> </a:t>
            </a:r>
            <a:r>
              <a:rPr lang="en-US" sz="1300" dirty="0" err="1"/>
              <a:t>wadium</a:t>
            </a:r>
            <a:r>
              <a:rPr lang="en-US" sz="1300" dirty="0"/>
              <a:t>,  a </a:t>
            </a:r>
            <a:r>
              <a:rPr lang="en-US" sz="1300" dirty="0" err="1"/>
              <a:t>także</a:t>
            </a:r>
            <a:r>
              <a:rPr lang="en-US" sz="1300" dirty="0"/>
              <a:t> </a:t>
            </a:r>
            <a:r>
              <a:rPr lang="en-US" sz="1300" dirty="0" err="1"/>
              <a:t>konieczność</a:t>
            </a:r>
            <a:r>
              <a:rPr lang="en-US" sz="1300" dirty="0"/>
              <a:t> </a:t>
            </a:r>
            <a:r>
              <a:rPr lang="en-US" sz="1300" dirty="0" err="1"/>
              <a:t>uwzględnienia</a:t>
            </a:r>
            <a:r>
              <a:rPr lang="en-US" sz="1300" dirty="0"/>
              <a:t> </a:t>
            </a:r>
            <a:r>
              <a:rPr lang="en-US" sz="1300" dirty="0" err="1"/>
              <a:t>przy</a:t>
            </a:r>
            <a:r>
              <a:rPr lang="en-US" sz="1300" dirty="0"/>
              <a:t> tej </a:t>
            </a:r>
            <a:r>
              <a:rPr lang="en-US" sz="1300" dirty="0" err="1"/>
              <a:t>ocenie</a:t>
            </a:r>
            <a:r>
              <a:rPr lang="en-US" sz="1300" dirty="0"/>
              <a:t> </a:t>
            </a:r>
            <a:r>
              <a:rPr lang="en-US" sz="1300" dirty="0" err="1"/>
              <a:t>wszelkich</a:t>
            </a:r>
            <a:r>
              <a:rPr lang="en-US" sz="1300" dirty="0"/>
              <a:t> </a:t>
            </a:r>
            <a:r>
              <a:rPr lang="en-US" sz="1300" dirty="0" err="1"/>
              <a:t>okoliczności</a:t>
            </a:r>
            <a:r>
              <a:rPr lang="en-US" sz="1300" dirty="0"/>
              <a:t> </a:t>
            </a:r>
            <a:r>
              <a:rPr lang="en-US" sz="1300" dirty="0" err="1"/>
              <a:t>stanu</a:t>
            </a:r>
            <a:r>
              <a:rPr lang="en-US" sz="1300" dirty="0"/>
              <a:t> </a:t>
            </a:r>
            <a:r>
              <a:rPr lang="en-US" sz="1300" dirty="0" err="1"/>
              <a:t>faktycznego</a:t>
            </a:r>
            <a:r>
              <a:rPr lang="en-US" sz="1300" dirty="0"/>
              <a:t> </a:t>
            </a:r>
            <a:r>
              <a:rPr lang="en-US" sz="1300" dirty="0" err="1"/>
              <a:t>konkretnej</a:t>
            </a:r>
            <a:r>
              <a:rPr lang="en-US" sz="1300" dirty="0"/>
              <a:t> </a:t>
            </a:r>
            <a:r>
              <a:rPr lang="en-US" sz="1300" dirty="0" err="1"/>
              <a:t>sprawy</a:t>
            </a:r>
            <a:endParaRPr lang="en-US" sz="1300" dirty="0"/>
          </a:p>
          <a:p>
            <a:pPr algn="just"/>
            <a:r>
              <a:rPr lang="en-US" sz="1300" dirty="0" err="1"/>
              <a:t>norma</a:t>
            </a:r>
            <a:r>
              <a:rPr lang="en-US" sz="1300" dirty="0"/>
              <a:t> prawna </a:t>
            </a:r>
            <a:r>
              <a:rPr lang="en-US" sz="1300" dirty="0" err="1"/>
              <a:t>wskazana</a:t>
            </a:r>
            <a:r>
              <a:rPr lang="en-US" sz="1300" dirty="0"/>
              <a:t> w </a:t>
            </a:r>
            <a:r>
              <a:rPr lang="en-US" sz="1300" dirty="0" err="1"/>
              <a:t>treści</a:t>
            </a:r>
            <a:r>
              <a:rPr lang="en-US" sz="1300" dirty="0"/>
              <a:t> art. 46 </a:t>
            </a:r>
            <a:r>
              <a:rPr lang="en-US" sz="1300" dirty="0" err="1"/>
              <a:t>ust</a:t>
            </a:r>
            <a:r>
              <a:rPr lang="en-US" sz="1300" dirty="0"/>
              <a:t>. 5 </a:t>
            </a:r>
            <a:r>
              <a:rPr lang="en-US" sz="1300" dirty="0" err="1"/>
              <a:t>ustawy</a:t>
            </a:r>
            <a:r>
              <a:rPr lang="en-US" sz="1300" dirty="0"/>
              <a:t> Pzp, </a:t>
            </a:r>
            <a:r>
              <a:rPr lang="en-US" sz="1300" dirty="0" err="1"/>
              <a:t>określająca</a:t>
            </a:r>
            <a:r>
              <a:rPr lang="en-US" sz="1300" dirty="0"/>
              <a:t> </a:t>
            </a:r>
            <a:r>
              <a:rPr lang="en-US" sz="1300" dirty="0" err="1"/>
              <a:t>sankcję</a:t>
            </a:r>
            <a:r>
              <a:rPr lang="en-US" sz="1300" dirty="0"/>
              <a:t> w </a:t>
            </a:r>
            <a:r>
              <a:rPr lang="en-US" sz="1300" dirty="0" err="1"/>
              <a:t>postaci</a:t>
            </a:r>
            <a:r>
              <a:rPr lang="en-US" sz="1300" dirty="0"/>
              <a:t> </a:t>
            </a:r>
            <a:r>
              <a:rPr lang="en-US" sz="1300" dirty="0" err="1"/>
              <a:t>zatrzymania</a:t>
            </a:r>
            <a:r>
              <a:rPr lang="en-US" sz="1300" dirty="0"/>
              <a:t> </a:t>
            </a:r>
            <a:r>
              <a:rPr lang="en-US" sz="1300" dirty="0" err="1"/>
              <a:t>wadium</a:t>
            </a:r>
            <a:r>
              <a:rPr lang="en-US" sz="1300" dirty="0"/>
              <a:t> nie </a:t>
            </a:r>
            <a:r>
              <a:rPr lang="en-US" sz="1300" dirty="0" err="1"/>
              <a:t>może</a:t>
            </a:r>
            <a:r>
              <a:rPr lang="en-US" sz="1300" dirty="0"/>
              <a:t> </a:t>
            </a:r>
            <a:r>
              <a:rPr lang="en-US" sz="1300" dirty="0" err="1"/>
              <a:t>być</a:t>
            </a:r>
            <a:r>
              <a:rPr lang="en-US" sz="1300" dirty="0"/>
              <a:t> </a:t>
            </a:r>
            <a:r>
              <a:rPr lang="en-US" sz="1300" dirty="0" err="1"/>
              <a:t>traktowana</a:t>
            </a:r>
            <a:r>
              <a:rPr lang="en-US" sz="1300" dirty="0"/>
              <a:t> </a:t>
            </a:r>
            <a:r>
              <a:rPr lang="en-US" sz="1300" dirty="0" err="1"/>
              <a:t>automatycznie</a:t>
            </a:r>
            <a:endParaRPr lang="en-US" sz="1300" dirty="0"/>
          </a:p>
          <a:p>
            <a:pPr algn="just"/>
            <a:r>
              <a:rPr lang="en-US" sz="1300" dirty="0" err="1"/>
              <a:t>zasadnym</a:t>
            </a:r>
            <a:r>
              <a:rPr lang="en-US" sz="1300" dirty="0"/>
              <a:t> </a:t>
            </a:r>
            <a:r>
              <a:rPr lang="en-US" sz="1300" dirty="0" err="1"/>
              <a:t>wydaje</a:t>
            </a:r>
            <a:r>
              <a:rPr lang="en-US" sz="1300" dirty="0"/>
              <a:t> </a:t>
            </a:r>
            <a:r>
              <a:rPr lang="en-US" sz="1300" dirty="0" err="1"/>
              <a:t>się</a:t>
            </a:r>
            <a:r>
              <a:rPr lang="en-US" sz="1300" dirty="0"/>
              <a:t> </a:t>
            </a:r>
            <a:r>
              <a:rPr lang="en-US" sz="1300" dirty="0" err="1"/>
              <a:t>rozważenie</a:t>
            </a:r>
            <a:r>
              <a:rPr lang="en-US" sz="1300" dirty="0"/>
              <a:t> </a:t>
            </a:r>
            <a:r>
              <a:rPr lang="en-US" sz="1300" dirty="0" err="1"/>
              <a:t>przez</a:t>
            </a:r>
            <a:r>
              <a:rPr lang="en-US" sz="1300" dirty="0"/>
              <a:t> </a:t>
            </a:r>
            <a:r>
              <a:rPr lang="en-US" sz="1300" dirty="0" err="1"/>
              <a:t>strony</a:t>
            </a:r>
            <a:r>
              <a:rPr lang="en-US" sz="1300" dirty="0"/>
              <a:t> </a:t>
            </a:r>
            <a:r>
              <a:rPr lang="en-US" sz="1300" dirty="0" err="1"/>
              <a:t>możliwości</a:t>
            </a:r>
            <a:r>
              <a:rPr lang="en-US" sz="1300" dirty="0"/>
              <a:t> </a:t>
            </a:r>
            <a:r>
              <a:rPr lang="en-US" sz="1300" dirty="0" err="1"/>
              <a:t>zmiany</a:t>
            </a:r>
            <a:r>
              <a:rPr lang="en-US" sz="1300" dirty="0"/>
              <a:t> </a:t>
            </a:r>
            <a:r>
              <a:rPr lang="en-US" sz="1300" dirty="0" err="1"/>
              <a:t>projektu</a:t>
            </a:r>
            <a:r>
              <a:rPr lang="en-US" sz="1300" dirty="0"/>
              <a:t> </a:t>
            </a:r>
            <a:r>
              <a:rPr lang="en-US" sz="1300" dirty="0" err="1"/>
              <a:t>umowy</a:t>
            </a:r>
            <a:r>
              <a:rPr lang="en-US" sz="1300" dirty="0"/>
              <a:t>, o </a:t>
            </a:r>
            <a:r>
              <a:rPr lang="en-US" sz="1300" dirty="0" err="1"/>
              <a:t>ile</a:t>
            </a:r>
            <a:r>
              <a:rPr lang="en-US" sz="1300" dirty="0"/>
              <a:t> </a:t>
            </a:r>
            <a:r>
              <a:rPr lang="en-US" sz="1300" dirty="0" err="1"/>
              <a:t>spełnione</a:t>
            </a:r>
            <a:r>
              <a:rPr lang="en-US" sz="1300" dirty="0"/>
              <a:t> </a:t>
            </a:r>
            <a:r>
              <a:rPr lang="en-US" sz="1300" dirty="0" err="1"/>
              <a:t>będą</a:t>
            </a:r>
            <a:r>
              <a:rPr lang="en-US" sz="1300" dirty="0"/>
              <a:t> </a:t>
            </a:r>
            <a:r>
              <a:rPr lang="en-US" sz="1300" dirty="0" err="1"/>
              <a:t>przesłanki</a:t>
            </a:r>
            <a:r>
              <a:rPr lang="en-US" sz="1300" dirty="0"/>
              <a:t> do </a:t>
            </a:r>
            <a:r>
              <a:rPr lang="en-US" sz="1300" dirty="0" err="1"/>
              <a:t>zmiany</a:t>
            </a:r>
            <a:r>
              <a:rPr lang="en-US" sz="1300" dirty="0"/>
              <a:t> </a:t>
            </a:r>
            <a:r>
              <a:rPr lang="en-US" sz="1300" dirty="0" err="1"/>
              <a:t>umowy</a:t>
            </a:r>
            <a:r>
              <a:rPr lang="en-US" sz="1300" dirty="0"/>
              <a:t> w </a:t>
            </a:r>
            <a:r>
              <a:rPr lang="en-US" sz="1300" dirty="0" err="1"/>
              <a:t>trybie</a:t>
            </a:r>
            <a:r>
              <a:rPr lang="en-US" sz="1300" dirty="0"/>
              <a:t> art. 144 </a:t>
            </a:r>
            <a:r>
              <a:rPr lang="en-US" sz="1300" dirty="0" err="1"/>
              <a:t>ust</a:t>
            </a:r>
            <a:r>
              <a:rPr lang="en-US" sz="1300" dirty="0"/>
              <a:t>. 1 </a:t>
            </a:r>
            <a:r>
              <a:rPr lang="en-US" sz="1300" dirty="0" err="1"/>
              <a:t>ustawy</a:t>
            </a:r>
            <a:r>
              <a:rPr lang="en-US" sz="1300" dirty="0"/>
              <a:t> Pzp</a:t>
            </a:r>
          </a:p>
          <a:p>
            <a:pPr algn="just"/>
            <a:r>
              <a:rPr lang="en-US" sz="1300" dirty="0"/>
              <a:t>W </a:t>
            </a:r>
            <a:r>
              <a:rPr lang="en-US" sz="1300" dirty="0" err="1"/>
              <a:t>konsekwencji</a:t>
            </a:r>
            <a:r>
              <a:rPr lang="en-US" sz="1300" dirty="0"/>
              <a:t>, </a:t>
            </a:r>
            <a:r>
              <a:rPr lang="en-US" sz="1300" dirty="0" err="1"/>
              <a:t>jeżeli</a:t>
            </a:r>
            <a:r>
              <a:rPr lang="en-US" sz="1300" dirty="0"/>
              <a:t> </a:t>
            </a:r>
            <a:r>
              <a:rPr lang="en-US" sz="1300" dirty="0" err="1"/>
              <a:t>zarówno</a:t>
            </a:r>
            <a:r>
              <a:rPr lang="en-US" sz="1300" dirty="0"/>
              <a:t> </a:t>
            </a:r>
            <a:r>
              <a:rPr lang="en-US" sz="1300" dirty="0" err="1"/>
              <a:t>zamawiający</a:t>
            </a:r>
            <a:r>
              <a:rPr lang="en-US" sz="1300" dirty="0"/>
              <a:t>, jak i </a:t>
            </a:r>
            <a:r>
              <a:rPr lang="en-US" sz="1300" dirty="0" err="1"/>
              <a:t>wykonawca</a:t>
            </a:r>
            <a:r>
              <a:rPr lang="en-US" sz="1300" dirty="0"/>
              <a:t> </a:t>
            </a:r>
            <a:r>
              <a:rPr lang="en-US" sz="1300" dirty="0" err="1"/>
              <a:t>wyrażają</a:t>
            </a:r>
            <a:r>
              <a:rPr lang="en-US" sz="1300" dirty="0"/>
              <a:t> </a:t>
            </a:r>
            <a:r>
              <a:rPr lang="en-US" sz="1300" dirty="0" err="1"/>
              <a:t>wolę</a:t>
            </a:r>
            <a:r>
              <a:rPr lang="en-US" sz="1300" dirty="0"/>
              <a:t> </a:t>
            </a:r>
            <a:r>
              <a:rPr lang="en-US" sz="1300" dirty="0" err="1"/>
              <a:t>zawarcia</a:t>
            </a:r>
            <a:r>
              <a:rPr lang="en-US" sz="1300" dirty="0"/>
              <a:t> </a:t>
            </a:r>
            <a:r>
              <a:rPr lang="en-US" sz="1300" dirty="0" err="1"/>
              <a:t>umowy</a:t>
            </a:r>
            <a:r>
              <a:rPr lang="en-US" sz="1300" dirty="0"/>
              <a:t> na </a:t>
            </a:r>
            <a:r>
              <a:rPr lang="en-US" sz="1300" dirty="0" err="1"/>
              <a:t>zmienionych</a:t>
            </a:r>
            <a:r>
              <a:rPr lang="en-US" sz="1300" dirty="0"/>
              <a:t> </a:t>
            </a:r>
            <a:r>
              <a:rPr lang="en-US" sz="1300" dirty="0" err="1"/>
              <a:t>warunkach</a:t>
            </a:r>
            <a:r>
              <a:rPr lang="en-US" sz="1300" dirty="0"/>
              <a:t>, a zmiana taka </a:t>
            </a:r>
            <a:r>
              <a:rPr lang="en-US" sz="1300" dirty="0" err="1"/>
              <a:t>pozostaje</a:t>
            </a:r>
            <a:r>
              <a:rPr lang="en-US" sz="1300" dirty="0"/>
              <a:t> w </a:t>
            </a:r>
            <a:r>
              <a:rPr lang="en-US" sz="1300" dirty="0" err="1"/>
              <a:t>zgodzie</a:t>
            </a:r>
            <a:r>
              <a:rPr lang="en-US" sz="1300" dirty="0"/>
              <a:t> z </a:t>
            </a:r>
            <a:r>
              <a:rPr lang="en-US" sz="1300" dirty="0" err="1"/>
              <a:t>dyspozycją</a:t>
            </a:r>
            <a:r>
              <a:rPr lang="en-US" sz="1300" dirty="0"/>
              <a:t> art. 144 </a:t>
            </a:r>
            <a:r>
              <a:rPr lang="en-US" sz="1300" dirty="0" err="1"/>
              <a:t>ust</a:t>
            </a:r>
            <a:r>
              <a:rPr lang="en-US" sz="1300" dirty="0"/>
              <a:t>. 1 </a:t>
            </a:r>
            <a:r>
              <a:rPr lang="en-US" sz="1300" dirty="0" err="1"/>
              <a:t>ustawy</a:t>
            </a:r>
            <a:r>
              <a:rPr lang="en-US" sz="1300" dirty="0"/>
              <a:t> Pzp, to </a:t>
            </a:r>
            <a:r>
              <a:rPr lang="en-US" sz="1300" dirty="0" err="1"/>
              <a:t>może</a:t>
            </a:r>
            <a:r>
              <a:rPr lang="en-US" sz="1300" dirty="0"/>
              <a:t> </a:t>
            </a:r>
            <a:r>
              <a:rPr lang="en-US" sz="1300" dirty="0" err="1"/>
              <a:t>ona</a:t>
            </a:r>
            <a:r>
              <a:rPr lang="en-US" sz="1300" dirty="0"/>
              <a:t> </a:t>
            </a:r>
            <a:r>
              <a:rPr lang="en-US" sz="1300" dirty="0" err="1"/>
              <a:t>zostać</a:t>
            </a:r>
            <a:r>
              <a:rPr lang="en-US" sz="1300" dirty="0"/>
              <a:t> </a:t>
            </a:r>
            <a:r>
              <a:rPr lang="en-US" sz="1300" dirty="0" err="1"/>
              <a:t>wprowadzona</a:t>
            </a:r>
            <a:r>
              <a:rPr lang="en-US" sz="1300" dirty="0"/>
              <a:t> i </a:t>
            </a:r>
            <a:r>
              <a:rPr lang="en-US" sz="1300" dirty="0" err="1"/>
              <a:t>uwzględniona</a:t>
            </a:r>
            <a:r>
              <a:rPr lang="en-US" sz="1300" dirty="0"/>
              <a:t> jeszcze przed </a:t>
            </a:r>
            <a:r>
              <a:rPr lang="en-US" sz="1300" dirty="0" err="1"/>
              <a:t>zawarciem</a:t>
            </a:r>
            <a:r>
              <a:rPr lang="en-US" sz="1300" dirty="0"/>
              <a:t> </a:t>
            </a:r>
            <a:r>
              <a:rPr lang="en-US" sz="1300" dirty="0" err="1"/>
              <a:t>umowy</a:t>
            </a:r>
            <a:endParaRPr lang="en-US" sz="1300" dirty="0"/>
          </a:p>
          <a:p>
            <a:endParaRPr lang="en-US" sz="1300" dirty="0"/>
          </a:p>
          <a:p>
            <a:pPr marL="0" indent="0">
              <a:buNone/>
            </a:pPr>
            <a:r>
              <a:rPr lang="en-US" sz="1300" dirty="0"/>
              <a:t>Źródło: www.uzp.gov.pl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ymbol zastępczy zawartości 7" descr="Obraz zawierający budynek, duży, miasto&#10;&#10;Opis wygenerowany automatycznie">
            <a:extLst>
              <a:ext uri="{FF2B5EF4-FFF2-40B4-BE49-F238E27FC236}">
                <a16:creationId xmlns:a16="http://schemas.microsoft.com/office/drawing/2014/main" id="{3B8A810E-422C-47F3-8762-D1BC02F1F3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7" r="14033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0CF5B93-C72D-41EC-BB7A-939EF1FFD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Zamówienia Publiczne w czasie pandemii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2E7A669-2C94-4706-855D-B1C242AA1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CC7D5C1-0FFC-42D6-AC2C-009BE43E73A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282134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D678271-72B3-40D1-8B53-E2B7BA676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/>
              <a:t>Doświadczenia międzynarodowe w zwalczaniu pandemii COVID-19 </a:t>
            </a:r>
          </a:p>
        </p:txBody>
      </p:sp>
      <p:grpSp>
        <p:nvGrpSpPr>
          <p:cNvPr id="31" name="Group 2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2" name="Rectangle 2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2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322731-BA58-4C26-BA90-439B7CA83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l-PL" sz="2000" dirty="0"/>
              <a:t>Prof. Christopher Yukins </a:t>
            </a:r>
          </a:p>
          <a:p>
            <a:pPr marL="0" indent="0">
              <a:buNone/>
            </a:pPr>
            <a:r>
              <a:rPr lang="pl-PL" sz="2000" dirty="0"/>
              <a:t>George Washington University </a:t>
            </a:r>
          </a:p>
          <a:p>
            <a:pPr marL="0" indent="0">
              <a:buNone/>
            </a:pPr>
            <a:r>
              <a:rPr lang="en-US" sz="2000" dirty="0"/>
              <a:t>Publicprocurementinternational.com </a:t>
            </a:r>
          </a:p>
          <a:p>
            <a:pPr marL="0"/>
            <a:r>
              <a:rPr lang="en-US" sz="2000" dirty="0" err="1"/>
              <a:t>Przeciwdziałanie</a:t>
            </a:r>
            <a:r>
              <a:rPr lang="en-US" sz="2000" dirty="0"/>
              <a:t>:</a:t>
            </a:r>
          </a:p>
          <a:p>
            <a:r>
              <a:rPr lang="en-US" sz="2000" dirty="0" err="1"/>
              <a:t>Chaosowi</a:t>
            </a:r>
            <a:r>
              <a:rPr lang="en-US" sz="2000" dirty="0"/>
              <a:t> na </a:t>
            </a:r>
            <a:r>
              <a:rPr lang="en-US" sz="2000" dirty="0" err="1"/>
              <a:t>rynku</a:t>
            </a:r>
            <a:r>
              <a:rPr lang="en-US" sz="2000" dirty="0"/>
              <a:t> </a:t>
            </a:r>
            <a:r>
              <a:rPr lang="en-US" sz="2000" dirty="0" err="1"/>
              <a:t>towarów</a:t>
            </a:r>
            <a:r>
              <a:rPr lang="en-US" sz="2000" dirty="0"/>
              <a:t> </a:t>
            </a:r>
            <a:r>
              <a:rPr lang="en-US" sz="2000" dirty="0" err="1"/>
              <a:t>medycznych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Protekcjonizmowi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Oszustwom</a:t>
            </a:r>
            <a:r>
              <a:rPr lang="en-US" sz="2000" dirty="0"/>
              <a:t> na </a:t>
            </a:r>
            <a:r>
              <a:rPr lang="en-US" sz="2000" dirty="0" err="1"/>
              <a:t>rynku</a:t>
            </a:r>
            <a:r>
              <a:rPr lang="en-US" sz="2000" dirty="0"/>
              <a:t> </a:t>
            </a:r>
            <a:r>
              <a:rPr lang="en-US" sz="2000" dirty="0" err="1"/>
              <a:t>dostaw</a:t>
            </a:r>
            <a:r>
              <a:rPr lang="en-US" sz="2000" dirty="0"/>
              <a:t> </a:t>
            </a:r>
            <a:r>
              <a:rPr lang="en-US" sz="2000" dirty="0" err="1"/>
              <a:t>środków</a:t>
            </a:r>
            <a:r>
              <a:rPr lang="en-US" sz="2000" dirty="0"/>
              <a:t> </a:t>
            </a:r>
            <a:r>
              <a:rPr lang="en-US" sz="2000" dirty="0" err="1"/>
              <a:t>medycznych</a:t>
            </a:r>
            <a:r>
              <a:rPr lang="en-US" sz="2000" dirty="0"/>
              <a:t> </a:t>
            </a:r>
          </a:p>
          <a:p>
            <a:endParaRPr lang="en-US" sz="20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Symbol zastępczy zawartości 13" descr="Obraz zawierający osoba, mężczyzna, krawat, zewnętrzne&#10;&#10;Opis wygenerowany automatycznie">
            <a:extLst>
              <a:ext uri="{FF2B5EF4-FFF2-40B4-BE49-F238E27FC236}">
                <a16:creationId xmlns:a16="http://schemas.microsoft.com/office/drawing/2014/main" id="{6A16504A-8388-4437-B8E9-31F820DEBC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" b="33276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8BE9A0B-2A6A-48FF-BA86-7DAF5DB6B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Zamówienia Publiczne w czasie pandemii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D98A481-7D2F-4728-9664-42ECD4F7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CC7D5C1-0FFC-42D6-AC2C-009BE43E73A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250409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C94ADC31-C520-440E-8B3B-F531250ADF0F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8D53F2A-AEFE-4C97-8161-8CCE18543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100"/>
              <a:t>Doświadczenia międzynarodowe </a:t>
            </a:r>
            <a:br>
              <a:rPr lang="pl-PL" sz="3100"/>
            </a:br>
            <a:r>
              <a:rPr lang="en-US" sz="3100"/>
              <a:t>w zwalczaniu pandemii COVID-19</a:t>
            </a:r>
          </a:p>
        </p:txBody>
      </p:sp>
      <p:sp>
        <p:nvSpPr>
          <p:cNvPr id="4" name="Podtytuł 3">
            <a:extLst>
              <a:ext uri="{FF2B5EF4-FFF2-40B4-BE49-F238E27FC236}">
                <a16:creationId xmlns:a16="http://schemas.microsoft.com/office/drawing/2014/main" id="{D8D1FFB7-3D8F-48A4-877C-712814382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3B55842-5599-4417-9494-25C57B667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5161" y="2640943"/>
            <a:ext cx="365760" cy="365125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fld id="{0CC7D5C1-0FFC-42D6-AC2C-009BE43E73A0}" type="slidenum">
              <a:rPr lang="en-US" sz="1100">
                <a:solidFill>
                  <a:schemeClr val="tx1"/>
                </a:solidFill>
                <a:latin typeface="Calibri" panose="020F0502020204030204"/>
              </a:rPr>
              <a:pPr algn="ctr">
                <a:lnSpc>
                  <a:spcPct val="90000"/>
                </a:lnSpc>
                <a:spcAft>
                  <a:spcPts val="600"/>
                </a:spcAft>
                <a:defRPr/>
              </a:pPr>
              <a:t>35</a:t>
            </a:fld>
            <a:endParaRPr lang="en-US" sz="1100">
              <a:solidFill>
                <a:schemeClr val="tx1"/>
              </a:solidFill>
              <a:latin typeface="Calibri" panose="020F0502020204030204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A98716C-0FD4-4D32-8E6C-B570FBF33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13531" y="6137248"/>
            <a:ext cx="3069020" cy="36197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000" kern="120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Zamówienia Publiczne w czasie pandemii </a:t>
            </a:r>
          </a:p>
        </p:txBody>
      </p:sp>
    </p:spTree>
    <p:extLst>
      <p:ext uri="{BB962C8B-B14F-4D97-AF65-F5344CB8AC3E}">
        <p14:creationId xmlns:p14="http://schemas.microsoft.com/office/powerpoint/2010/main" val="29451249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F227AC6-9116-4C53-A57C-2777C50BA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130041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800"/>
              <a:t>Chaos na rynku zamówień sprzętu i wyrobów medycznych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ymbol zastępczy zawartości 7" descr="Obraz zawierający pęk, grupa, różny, kilka&#10;&#10;Opis wygenerowany automatycznie">
            <a:extLst>
              <a:ext uri="{FF2B5EF4-FFF2-40B4-BE49-F238E27FC236}">
                <a16:creationId xmlns:a16="http://schemas.microsoft.com/office/drawing/2014/main" id="{F5A9B06D-7853-4527-BD49-AF210043DA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" r="-2" b="-2"/>
          <a:stretch/>
        </p:blipFill>
        <p:spPr>
          <a:xfrm>
            <a:off x="5922492" y="666728"/>
            <a:ext cx="5536001" cy="5465791"/>
          </a:xfrm>
          <a:prstGeom prst="rect">
            <a:avLst/>
          </a:prstGeom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C9D6BE3-FBFF-495A-8415-047A3FA2D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3809" y="6492240"/>
            <a:ext cx="376576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Zamówienia Publiczne w czasie pandemii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14760A5-6C39-4901-A416-794445FA6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CC7D5C1-0FFC-42D6-AC2C-009BE43E73A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36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30983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4EB9B39-D64F-40C4-99AE-39D0FB1BD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/>
              <a:t>Chaos na rynku zamówień sprzętu i wyrobów  medycznych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53AD2C-6744-4460-A80D-BAD08E191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/>
              <a:t>PAP – 24.03.2020</a:t>
            </a:r>
          </a:p>
          <a:p>
            <a:pPr marL="0"/>
            <a:endParaRPr lang="en-US" sz="1400" b="1" dirty="0"/>
          </a:p>
          <a:p>
            <a:pPr marL="0" indent="0">
              <a:buNone/>
            </a:pPr>
            <a:r>
              <a:rPr lang="en-US" sz="1400" b="1" dirty="0"/>
              <a:t>UE </a:t>
            </a:r>
            <a:r>
              <a:rPr lang="en-US" sz="1400" b="1" dirty="0" err="1"/>
              <a:t>kupuje</a:t>
            </a:r>
            <a:r>
              <a:rPr lang="en-US" sz="1400" b="1" dirty="0"/>
              <a:t> </a:t>
            </a:r>
            <a:r>
              <a:rPr lang="en-US" sz="1400" b="1" dirty="0" err="1"/>
              <a:t>maseczki</a:t>
            </a:r>
            <a:r>
              <a:rPr lang="en-US" sz="1400" b="1" dirty="0"/>
              <a:t> i </a:t>
            </a:r>
            <a:r>
              <a:rPr lang="en-US" sz="1400" b="1" dirty="0" err="1"/>
              <a:t>kombinezony</a:t>
            </a:r>
            <a:r>
              <a:rPr lang="en-US" sz="1400" b="1" dirty="0"/>
              <a:t>, ale Polska nie </a:t>
            </a:r>
            <a:r>
              <a:rPr lang="en-US" sz="1400" b="1" dirty="0" err="1"/>
              <a:t>skorzysta</a:t>
            </a:r>
            <a:endParaRPr lang="en-US" sz="1400" b="1" dirty="0"/>
          </a:p>
          <a:p>
            <a:pPr marL="0" indent="0">
              <a:buNone/>
            </a:pPr>
            <a:r>
              <a:rPr lang="en-US" sz="1400" dirty="0" err="1"/>
              <a:t>Maski</a:t>
            </a:r>
            <a:r>
              <a:rPr lang="en-US" sz="1400" dirty="0"/>
              <a:t>, </a:t>
            </a:r>
            <a:r>
              <a:rPr lang="en-US" sz="1400" dirty="0" err="1"/>
              <a:t>rękawiczki</a:t>
            </a:r>
            <a:r>
              <a:rPr lang="en-US" sz="1400" dirty="0"/>
              <a:t>, </a:t>
            </a:r>
            <a:r>
              <a:rPr lang="en-US" sz="1400" dirty="0" err="1"/>
              <a:t>gogle</a:t>
            </a:r>
            <a:r>
              <a:rPr lang="en-US" sz="1400" dirty="0"/>
              <a:t>, </a:t>
            </a:r>
            <a:r>
              <a:rPr lang="en-US" sz="1400" dirty="0" err="1"/>
              <a:t>osłony</a:t>
            </a:r>
            <a:r>
              <a:rPr lang="en-US" sz="1400" dirty="0"/>
              <a:t> </a:t>
            </a:r>
            <a:r>
              <a:rPr lang="en-US" sz="1400" dirty="0" err="1"/>
              <a:t>twarzy</a:t>
            </a:r>
            <a:r>
              <a:rPr lang="en-US" sz="1400" dirty="0"/>
              <a:t> i </a:t>
            </a:r>
            <a:r>
              <a:rPr lang="en-US" sz="1400" dirty="0" err="1"/>
              <a:t>kombinezony</a:t>
            </a:r>
            <a:r>
              <a:rPr lang="en-US" sz="1400" dirty="0"/>
              <a:t> </a:t>
            </a:r>
            <a:r>
              <a:rPr lang="en-US" sz="1400" dirty="0" err="1"/>
              <a:t>trafią</a:t>
            </a:r>
            <a:r>
              <a:rPr lang="en-US" sz="1400" dirty="0"/>
              <a:t> </a:t>
            </a:r>
            <a:r>
              <a:rPr lang="en-US" sz="1400" dirty="0" err="1"/>
              <a:t>wkrótce</a:t>
            </a:r>
            <a:r>
              <a:rPr lang="en-US" sz="1400" dirty="0"/>
              <a:t> do </a:t>
            </a:r>
            <a:r>
              <a:rPr lang="en-US" sz="1400" dirty="0" err="1"/>
              <a:t>państw</a:t>
            </a:r>
            <a:r>
              <a:rPr lang="en-US" sz="1400" dirty="0"/>
              <a:t> UE. KE </a:t>
            </a:r>
            <a:r>
              <a:rPr lang="en-US" sz="1400" dirty="0" err="1"/>
              <a:t>poinformowała</a:t>
            </a:r>
            <a:r>
              <a:rPr lang="en-US" sz="1400" dirty="0"/>
              <a:t>, </a:t>
            </a:r>
            <a:r>
              <a:rPr lang="en-US" sz="1400" dirty="0" err="1"/>
              <a:t>że</a:t>
            </a:r>
            <a:r>
              <a:rPr lang="en-US" sz="1400" dirty="0"/>
              <a:t> </a:t>
            </a:r>
            <a:r>
              <a:rPr lang="en-US" sz="1400" dirty="0" err="1"/>
              <a:t>dostała</a:t>
            </a:r>
            <a:r>
              <a:rPr lang="en-US" sz="1400" dirty="0"/>
              <a:t> </a:t>
            </a:r>
            <a:r>
              <a:rPr lang="en-US" sz="1400" dirty="0" err="1"/>
              <a:t>oferty</a:t>
            </a:r>
            <a:r>
              <a:rPr lang="en-US" sz="1400" dirty="0"/>
              <a:t> w </a:t>
            </a:r>
            <a:r>
              <a:rPr lang="en-US" sz="1400" dirty="0" err="1"/>
              <a:t>organizowanym</a:t>
            </a:r>
            <a:r>
              <a:rPr lang="en-US" sz="1400" dirty="0"/>
              <a:t> </a:t>
            </a:r>
            <a:r>
              <a:rPr lang="en-US" sz="1400" dirty="0" err="1"/>
              <a:t>przez</a:t>
            </a:r>
            <a:r>
              <a:rPr lang="en-US" sz="1400" dirty="0"/>
              <a:t> </a:t>
            </a:r>
            <a:r>
              <a:rPr lang="en-US" sz="1400" dirty="0" err="1"/>
              <a:t>siebie</a:t>
            </a:r>
            <a:r>
              <a:rPr lang="en-US" sz="1400" dirty="0"/>
              <a:t> </a:t>
            </a:r>
            <a:r>
              <a:rPr lang="en-US" sz="1400" dirty="0" err="1"/>
              <a:t>unijnym</a:t>
            </a:r>
            <a:r>
              <a:rPr lang="en-US" sz="1400" dirty="0"/>
              <a:t> </a:t>
            </a:r>
            <a:r>
              <a:rPr lang="en-US" sz="1400" dirty="0" err="1"/>
              <a:t>przetargu</a:t>
            </a:r>
            <a:r>
              <a:rPr lang="en-US" sz="1400" dirty="0"/>
              <a:t> na </a:t>
            </a:r>
            <a:r>
              <a:rPr lang="en-US" sz="1400" dirty="0" err="1"/>
              <a:t>sprzęt</a:t>
            </a:r>
            <a:r>
              <a:rPr lang="en-US" sz="1400" dirty="0"/>
              <a:t> </a:t>
            </a:r>
            <a:r>
              <a:rPr lang="en-US" sz="1400" dirty="0" err="1"/>
              <a:t>ochronny</a:t>
            </a:r>
            <a:r>
              <a:rPr lang="en-US" sz="1400" dirty="0"/>
              <a:t>. Polska nie </a:t>
            </a:r>
            <a:r>
              <a:rPr lang="en-US" sz="1400" dirty="0" err="1"/>
              <a:t>będzie</a:t>
            </a:r>
            <a:r>
              <a:rPr lang="en-US" sz="1400" dirty="0"/>
              <a:t> </a:t>
            </a:r>
            <a:r>
              <a:rPr lang="en-US" sz="1400" dirty="0" err="1"/>
              <a:t>mogła</a:t>
            </a:r>
            <a:r>
              <a:rPr lang="en-US" sz="1400" dirty="0"/>
              <a:t> </a:t>
            </a:r>
            <a:r>
              <a:rPr lang="en-US" sz="1400" dirty="0" err="1"/>
              <a:t>skorzystać</a:t>
            </a:r>
            <a:r>
              <a:rPr lang="en-US" sz="1400" dirty="0"/>
              <a:t>, </a:t>
            </a:r>
            <a:r>
              <a:rPr lang="en-US" sz="1400" dirty="0" err="1"/>
              <a:t>bo</a:t>
            </a:r>
            <a:r>
              <a:rPr lang="en-US" sz="1400" dirty="0"/>
              <a:t> za </a:t>
            </a:r>
            <a:r>
              <a:rPr lang="en-US" sz="1400" dirty="0" err="1"/>
              <a:t>późno</a:t>
            </a:r>
            <a:r>
              <a:rPr lang="en-US" sz="1400" dirty="0"/>
              <a:t> </a:t>
            </a:r>
            <a:r>
              <a:rPr lang="en-US" sz="1400" dirty="0" err="1"/>
              <a:t>dołączyła</a:t>
            </a:r>
            <a:r>
              <a:rPr lang="en-US" sz="1400" dirty="0"/>
              <a:t> do </a:t>
            </a:r>
            <a:r>
              <a:rPr lang="en-US" sz="1400" dirty="0" err="1"/>
              <a:t>mechanizmu</a:t>
            </a:r>
            <a:r>
              <a:rPr lang="en-US" sz="1400" dirty="0"/>
              <a:t> </a:t>
            </a:r>
            <a:r>
              <a:rPr lang="en-US" sz="1400" dirty="0" err="1"/>
              <a:t>zakupów</a:t>
            </a:r>
            <a:r>
              <a:rPr lang="en-US" sz="1400" dirty="0"/>
              <a:t>.</a:t>
            </a:r>
          </a:p>
          <a:p>
            <a:pPr marL="0"/>
            <a:endParaRPr lang="en-US" sz="1400" dirty="0"/>
          </a:p>
          <a:p>
            <a:pPr marL="0" indent="0">
              <a:buNone/>
            </a:pPr>
            <a:r>
              <a:rPr lang="en-US" sz="1400" dirty="0"/>
              <a:t>"</a:t>
            </a:r>
            <a:r>
              <a:rPr lang="en-US" sz="1400" i="1" dirty="0"/>
              <a:t>W tym </a:t>
            </a:r>
            <a:r>
              <a:rPr lang="en-US" sz="1400" i="1" dirty="0" err="1"/>
              <a:t>konkretnym</a:t>
            </a:r>
            <a:r>
              <a:rPr lang="en-US" sz="1400" i="1" dirty="0"/>
              <a:t> </a:t>
            </a:r>
            <a:r>
              <a:rPr lang="en-US" sz="1400" i="1" dirty="0" err="1"/>
              <a:t>przetargu</a:t>
            </a:r>
            <a:r>
              <a:rPr lang="en-US" sz="1400" i="1" dirty="0"/>
              <a:t> Polska nie </a:t>
            </a:r>
            <a:r>
              <a:rPr lang="en-US" sz="1400" i="1" dirty="0" err="1"/>
              <a:t>brała</a:t>
            </a:r>
            <a:r>
              <a:rPr lang="en-US" sz="1400" i="1" dirty="0"/>
              <a:t> </a:t>
            </a:r>
            <a:r>
              <a:rPr lang="en-US" sz="1400" i="1" dirty="0" err="1"/>
              <a:t>udziału</a:t>
            </a:r>
            <a:r>
              <a:rPr lang="en-US" sz="1400" dirty="0"/>
              <a:t>" - </a:t>
            </a:r>
            <a:r>
              <a:rPr lang="en-US" sz="1400" dirty="0" err="1"/>
              <a:t>powiedział</a:t>
            </a:r>
            <a:r>
              <a:rPr lang="en-US" sz="1400" dirty="0"/>
              <a:t> we wtorek PAP </a:t>
            </a:r>
            <a:r>
              <a:rPr lang="en-US" sz="1400" dirty="0" err="1"/>
              <a:t>rzecznik</a:t>
            </a:r>
            <a:r>
              <a:rPr lang="en-US" sz="1400" dirty="0"/>
              <a:t> </a:t>
            </a:r>
            <a:r>
              <a:rPr lang="en-US" sz="1400" dirty="0" err="1"/>
              <a:t>Komisji</a:t>
            </a:r>
            <a:r>
              <a:rPr lang="en-US" sz="1400" dirty="0"/>
              <a:t> </a:t>
            </a:r>
            <a:r>
              <a:rPr lang="en-US" sz="1400" dirty="0" err="1"/>
              <a:t>Europejskiej</a:t>
            </a:r>
            <a:r>
              <a:rPr lang="en-US" sz="1400" dirty="0"/>
              <a:t> Stefan de </a:t>
            </a:r>
            <a:r>
              <a:rPr lang="en-US" sz="1400" dirty="0" err="1"/>
              <a:t>Keersmaecker</a:t>
            </a:r>
            <a:r>
              <a:rPr lang="en-US" sz="1400" dirty="0"/>
              <a:t>.</a:t>
            </a:r>
          </a:p>
          <a:p>
            <a:pPr marL="0"/>
            <a:endParaRPr lang="en-US" sz="14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Symbol zastępczy zawartości 27" descr="Obraz zawierający stół, tekst, biurko, siedzi&#10;&#10;Opis wygenerowany automatycznie">
            <a:extLst>
              <a:ext uri="{FF2B5EF4-FFF2-40B4-BE49-F238E27FC236}">
                <a16:creationId xmlns:a16="http://schemas.microsoft.com/office/drawing/2014/main" id="{0BB8892E-B1FF-40D8-A2D3-1A4F5111A0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9" r="15533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05204C4-F92C-41FC-8545-CB785F8EA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Zamówienia Publiczne w czasie pandemii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B2C5537-2930-41E8-940E-CCCF362C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CC7D5C1-0FFC-42D6-AC2C-009BE43E73A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218946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9D80C9EF-3CC6-4ECC-9C2D-9D0396C96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347A1FA-8C0E-473C-A2F8-9EA8E631F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Protekcjonizm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C1FA8B2-1743-4102-87C9-38F45047CC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9994" r="2303" b="1"/>
          <a:stretch/>
        </p:blipFill>
        <p:spPr>
          <a:xfrm>
            <a:off x="635295" y="2524715"/>
            <a:ext cx="5150277" cy="3714244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A255D2-00F4-48E4-AB4E-EC62BC358F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6429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sz="2000" dirty="0"/>
              <a:t>75 </a:t>
            </a:r>
            <a:r>
              <a:rPr lang="en-US" sz="2000" dirty="0" err="1"/>
              <a:t>krajów</a:t>
            </a:r>
            <a:r>
              <a:rPr lang="en-US" sz="2000" dirty="0"/>
              <a:t> </a:t>
            </a:r>
            <a:r>
              <a:rPr lang="en-US" sz="2000" dirty="0" err="1"/>
              <a:t>wprowadziło</a:t>
            </a:r>
            <a:r>
              <a:rPr lang="en-US" sz="2000" dirty="0"/>
              <a:t> </a:t>
            </a:r>
            <a:r>
              <a:rPr lang="en-US" sz="2000" dirty="0" err="1"/>
              <a:t>przepisy</a:t>
            </a:r>
            <a:r>
              <a:rPr lang="en-US" sz="2000" dirty="0"/>
              <a:t> </a:t>
            </a:r>
            <a:r>
              <a:rPr lang="en-US" sz="2000" dirty="0" err="1"/>
              <a:t>utrudniające</a:t>
            </a:r>
            <a:r>
              <a:rPr lang="en-US" sz="2000" dirty="0"/>
              <a:t> </a:t>
            </a:r>
            <a:r>
              <a:rPr lang="en-US" sz="2000" dirty="0" err="1"/>
              <a:t>lub</a:t>
            </a:r>
            <a:r>
              <a:rPr lang="en-US" sz="2000" dirty="0"/>
              <a:t> </a:t>
            </a:r>
            <a:r>
              <a:rPr lang="en-US" sz="2000" dirty="0" err="1"/>
              <a:t>uniemożliwiające</a:t>
            </a:r>
            <a:r>
              <a:rPr lang="en-US" sz="2000" dirty="0"/>
              <a:t> </a:t>
            </a:r>
            <a:r>
              <a:rPr lang="en-US" sz="2000" dirty="0" err="1"/>
              <a:t>eksport</a:t>
            </a:r>
            <a:r>
              <a:rPr lang="en-US" sz="2000" dirty="0"/>
              <a:t> </a:t>
            </a:r>
            <a:r>
              <a:rPr lang="en-US" sz="2000" dirty="0" err="1"/>
              <a:t>towarów</a:t>
            </a:r>
            <a:r>
              <a:rPr lang="en-US" sz="2000" dirty="0"/>
              <a:t> </a:t>
            </a:r>
            <a:r>
              <a:rPr lang="en-US" sz="2000" dirty="0" err="1"/>
              <a:t>medycznych</a:t>
            </a:r>
            <a:r>
              <a:rPr lang="en-US" sz="2000" dirty="0"/>
              <a:t> </a:t>
            </a:r>
          </a:p>
          <a:p>
            <a:pPr marL="0"/>
            <a:r>
              <a:rPr lang="en-US" sz="2000" dirty="0"/>
              <a:t>25 </a:t>
            </a:r>
            <a:r>
              <a:rPr lang="en-US" sz="2000" dirty="0" err="1"/>
              <a:t>krajów</a:t>
            </a:r>
            <a:r>
              <a:rPr lang="en-US" sz="2000" dirty="0"/>
              <a:t> </a:t>
            </a:r>
            <a:r>
              <a:rPr lang="en-US" sz="2000" dirty="0" err="1"/>
              <a:t>wprowadziło</a:t>
            </a:r>
            <a:r>
              <a:rPr lang="en-US" sz="2000" dirty="0"/>
              <a:t> </a:t>
            </a:r>
            <a:r>
              <a:rPr lang="en-US" sz="2000" dirty="0" err="1"/>
              <a:t>ograniczenia</a:t>
            </a:r>
            <a:r>
              <a:rPr lang="en-US" sz="2000" dirty="0"/>
              <a:t> w </a:t>
            </a:r>
            <a:r>
              <a:rPr lang="en-US" sz="2000" dirty="0" err="1"/>
              <a:t>eksporcie</a:t>
            </a:r>
            <a:r>
              <a:rPr lang="en-US" sz="2000" dirty="0"/>
              <a:t> </a:t>
            </a:r>
            <a:r>
              <a:rPr lang="en-US" sz="2000" dirty="0" err="1"/>
              <a:t>produktów</a:t>
            </a:r>
            <a:r>
              <a:rPr lang="en-US" sz="2000" dirty="0"/>
              <a:t> </a:t>
            </a:r>
            <a:r>
              <a:rPr lang="en-US" sz="2000" dirty="0" err="1"/>
              <a:t>żywnościowych</a:t>
            </a:r>
            <a:endParaRPr lang="en-US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en-US" sz="2000" dirty="0"/>
              <a:t>Źródło: COVID-19 and Trade Policy: Why Turning Inward Won’t Work Edited by Richard E. Baldwin and Simon J. </a:t>
            </a:r>
            <a:r>
              <a:rPr lang="en-US" sz="2000" dirty="0" err="1"/>
              <a:t>Evenett</a:t>
            </a:r>
            <a:endParaRPr lang="en-US" sz="20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3F6751D-61E7-4D33-88F2-648155F31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Zamówienia Publiczne w czasie pandemii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77E1FCA-2B3D-48BE-BBE1-B2BC8F634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CC7D5C1-0FFC-42D6-AC2C-009BE43E73A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647753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9D80C9EF-3CC6-4ECC-9C2D-9D0396C96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E898311-BA4B-41D6-BD30-49387027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/>
              <a:t>Oszustwa, piractwo,</a:t>
            </a:r>
            <a:br>
              <a:rPr lang="en-US" sz="4100"/>
            </a:br>
            <a:r>
              <a:rPr lang="en-US" sz="4100"/>
              <a:t>zawyżanie cen, podróbki sprzętu medycznego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Symbol zastępczy zawartości 10" descr="Obraz zawierający budynek, wewnątrz, siedzi, autobus&#10;&#10;Opis wygenerowany automatycznie">
            <a:extLst>
              <a:ext uri="{FF2B5EF4-FFF2-40B4-BE49-F238E27FC236}">
                <a16:creationId xmlns:a16="http://schemas.microsoft.com/office/drawing/2014/main" id="{A89E97E4-AD51-4D04-B7FA-EE3CF5D529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846"/>
          <a:stretch/>
        </p:blipFill>
        <p:spPr>
          <a:xfrm>
            <a:off x="635295" y="2524715"/>
            <a:ext cx="5150277" cy="3714244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9E69BE-7230-4479-A02C-DB76845E8D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6429" y="2307102"/>
            <a:ext cx="4530898" cy="39318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sz="1400" dirty="0" err="1"/>
              <a:t>Produkty</a:t>
            </a:r>
            <a:r>
              <a:rPr lang="en-US" sz="1400" dirty="0"/>
              <a:t> </a:t>
            </a:r>
            <a:r>
              <a:rPr lang="en-US" sz="1400" dirty="0" err="1"/>
              <a:t>wadliwe</a:t>
            </a:r>
            <a:r>
              <a:rPr lang="en-US" sz="1400" dirty="0"/>
              <a:t> </a:t>
            </a:r>
            <a:endParaRPr lang="pl-PL" sz="1400" dirty="0"/>
          </a:p>
          <a:p>
            <a:pPr marL="0"/>
            <a:r>
              <a:rPr lang="pl-PL" sz="1400" dirty="0"/>
              <a:t>Oszustwa </a:t>
            </a:r>
            <a:endParaRPr lang="en-US" sz="1400" dirty="0"/>
          </a:p>
          <a:p>
            <a:pPr marL="0"/>
            <a:r>
              <a:rPr lang="en-US" sz="1400" dirty="0"/>
              <a:t>,,</a:t>
            </a:r>
            <a:r>
              <a:rPr lang="en-US" sz="1400" dirty="0" err="1"/>
              <a:t>Piractwo</a:t>
            </a:r>
            <a:r>
              <a:rPr lang="en-US" sz="1400" dirty="0"/>
              <a:t>’’ i ,,</a:t>
            </a:r>
            <a:r>
              <a:rPr lang="en-US" sz="1400" dirty="0" err="1"/>
              <a:t>podróbki</a:t>
            </a:r>
            <a:r>
              <a:rPr lang="en-US" sz="1400" dirty="0"/>
              <a:t>’’ </a:t>
            </a:r>
          </a:p>
          <a:p>
            <a:pPr marL="0"/>
            <a:r>
              <a:rPr lang="en-US" sz="1400" dirty="0" err="1"/>
              <a:t>Zawyżanie</a:t>
            </a:r>
            <a:r>
              <a:rPr lang="en-US" sz="1400" dirty="0"/>
              <a:t> </a:t>
            </a:r>
            <a:r>
              <a:rPr lang="en-US" sz="1400" dirty="0" err="1"/>
              <a:t>cen</a:t>
            </a:r>
            <a:r>
              <a:rPr lang="en-US" sz="1400" dirty="0"/>
              <a:t> </a:t>
            </a:r>
          </a:p>
          <a:p>
            <a:pPr marL="0"/>
            <a:r>
              <a:rPr lang="en-US" sz="1400" dirty="0" err="1"/>
              <a:t>Fałszywi</a:t>
            </a:r>
            <a:r>
              <a:rPr lang="en-US" sz="1400" dirty="0"/>
              <a:t> </a:t>
            </a:r>
            <a:r>
              <a:rPr lang="en-US" sz="1400" dirty="0" err="1"/>
              <a:t>pośrednicy</a:t>
            </a:r>
            <a:r>
              <a:rPr lang="en-US" sz="1400" dirty="0"/>
              <a:t> </a:t>
            </a:r>
          </a:p>
          <a:p>
            <a:pPr marL="0"/>
            <a:endParaRPr lang="en-US" sz="1400" dirty="0"/>
          </a:p>
          <a:p>
            <a:pPr marL="0" indent="0" algn="just">
              <a:buNone/>
            </a:pPr>
            <a:r>
              <a:rPr lang="en-US" sz="1400" dirty="0"/>
              <a:t>Źródło: Chad P. </a:t>
            </a:r>
            <a:r>
              <a:rPr lang="en-US" sz="1400" dirty="0" err="1"/>
              <a:t>Bown</a:t>
            </a:r>
            <a:r>
              <a:rPr lang="en-US" sz="1400" dirty="0"/>
              <a:t>: COVID-19: Demand spikes, export restrictions, and quality concerns imperil poor country access to medical supplies</a:t>
            </a:r>
          </a:p>
          <a:p>
            <a:pPr marL="0"/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endParaRPr lang="en-US" sz="14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CAF964E-FCA0-4037-A96C-B633F0F3C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Zamówienia Publiczne w czasie pandemii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4584C99-F632-4A02-B08A-A5974CDD3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CC7D5C1-0FFC-42D6-AC2C-009BE43E73A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77846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AC47734-3224-4329-996B-F95BA7F64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pl-PL" sz="3400"/>
              <a:t>Wyłączenie stosowania ustawy Prawo zamówień publicznych na mocy art. 6 tzw. ,,Specustawy’’</a:t>
            </a:r>
            <a:endParaRPr lang="en-US" sz="340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588DCB-E6ED-469C-A84C-9B6657D96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l-PL" sz="2000" dirty="0">
                <a:ea typeface="Calibri" panose="020F0502020204030204" pitchFamily="34" charset="0"/>
              </a:rPr>
              <a:t>Art. 6 Specustawy</a:t>
            </a:r>
          </a:p>
          <a:p>
            <a:pPr marL="0" indent="0" algn="just">
              <a:buNone/>
            </a:pPr>
            <a:r>
              <a:rPr lang="pl-PL" sz="2000" dirty="0">
                <a:ea typeface="Calibri" panose="020F0502020204030204" pitchFamily="34" charset="0"/>
              </a:rPr>
              <a:t>Do zamówień, których przedmiotem są dostawy lub usługi niezbędne do przeciwdziałania COVID-19, nie stosuje się przepisów ustawy z dnia 29 stycznia 2004 roku – Prawo zamówień publicznych, jeżeli zachodzi wysokie prawdopodobieństwo szybkiego i niekontrolowanego rozprzestrzeniania się choroby lub jeżeli wymaga tego ochrona zdrowia publicznego.</a:t>
            </a:r>
          </a:p>
          <a:p>
            <a:pPr algn="just"/>
            <a:r>
              <a:rPr lang="pl-PL" sz="2000" b="1" dirty="0"/>
              <a:t>dostawy lub usługi powinny być niezbędne do przeciwdziałania COVID-19</a:t>
            </a:r>
          </a:p>
          <a:p>
            <a:pPr algn="just"/>
            <a:r>
              <a:rPr lang="pl-PL" sz="2000" b="1" dirty="0"/>
              <a:t>wystąpienie wysokiego prawdopodobieństwa szybkiego i niekontrolowanego rozprzestrzeniania się choroby</a:t>
            </a:r>
          </a:p>
          <a:p>
            <a:pPr algn="just"/>
            <a:r>
              <a:rPr lang="pl-PL" sz="2000" b="1" dirty="0"/>
              <a:t>możliwość zakupu wskazanych dostaw lub usług nastąpić może jeżeli wymaga tego ochrona zdrowia publicznego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745A74F-72FE-42A8-9500-58A2363A7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l-PL"/>
              <a:t>Zamówienia Publiczne w czasie pandemii </a:t>
            </a:r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9241404-B031-4796-B950-B2C1C2B44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CC7D5C1-0FFC-42D6-AC2C-009BE43E73A0}" type="slidenum">
              <a:rPr lang="en-US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756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6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80DA956-FC33-4D26-B9B6-1628708F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Przestępstwo oszustwa  </a:t>
            </a:r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A54DE7-D09C-447D-8D96-909EC90B96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en-US" sz="1800" dirty="0"/>
              <a:t>Art. 286. § 1. </a:t>
            </a:r>
            <a:r>
              <a:rPr lang="en-US" sz="1800" dirty="0" err="1"/>
              <a:t>Kto</a:t>
            </a:r>
            <a:r>
              <a:rPr lang="en-US" sz="1800" dirty="0"/>
              <a:t>, w </a:t>
            </a:r>
            <a:r>
              <a:rPr lang="en-US" sz="1800" dirty="0" err="1"/>
              <a:t>celu</a:t>
            </a:r>
            <a:r>
              <a:rPr lang="en-US" sz="1800" dirty="0"/>
              <a:t> </a:t>
            </a:r>
            <a:r>
              <a:rPr lang="en-US" sz="1800" dirty="0" err="1"/>
              <a:t>osiągnięcia</a:t>
            </a:r>
            <a:r>
              <a:rPr lang="en-US" sz="1800" dirty="0"/>
              <a:t> </a:t>
            </a:r>
            <a:r>
              <a:rPr lang="en-US" sz="1800" dirty="0" err="1"/>
              <a:t>korzyści</a:t>
            </a:r>
            <a:r>
              <a:rPr lang="en-US" sz="1800" dirty="0"/>
              <a:t> </a:t>
            </a:r>
            <a:r>
              <a:rPr lang="en-US" sz="1800" dirty="0" err="1"/>
              <a:t>majątkowej</a:t>
            </a:r>
            <a:r>
              <a:rPr lang="en-US" sz="1800" dirty="0"/>
              <a:t>, </a:t>
            </a:r>
            <a:r>
              <a:rPr lang="en-US" sz="1800" dirty="0" err="1"/>
              <a:t>doprowadza</a:t>
            </a:r>
            <a:r>
              <a:rPr lang="en-US" sz="1800" dirty="0"/>
              <a:t> </a:t>
            </a:r>
            <a:r>
              <a:rPr lang="en-US" sz="1800" dirty="0" err="1"/>
              <a:t>inną</a:t>
            </a:r>
            <a:r>
              <a:rPr lang="en-US" sz="1800" dirty="0"/>
              <a:t> </a:t>
            </a:r>
            <a:r>
              <a:rPr lang="en-US" sz="1800" dirty="0" err="1"/>
              <a:t>osobę</a:t>
            </a:r>
            <a:r>
              <a:rPr lang="en-US" sz="1800" dirty="0"/>
              <a:t> do </a:t>
            </a:r>
            <a:r>
              <a:rPr lang="en-US" sz="1800" dirty="0" err="1"/>
              <a:t>niekorzystnego</a:t>
            </a:r>
            <a:r>
              <a:rPr lang="en-US" sz="1800" dirty="0"/>
              <a:t> </a:t>
            </a:r>
            <a:r>
              <a:rPr lang="en-US" sz="1800" dirty="0" err="1"/>
              <a:t>rozporządzenia</a:t>
            </a:r>
            <a:r>
              <a:rPr lang="en-US" sz="1800" dirty="0"/>
              <a:t> </a:t>
            </a:r>
            <a:r>
              <a:rPr lang="en-US" sz="1800" dirty="0" err="1"/>
              <a:t>własnym</a:t>
            </a:r>
            <a:r>
              <a:rPr lang="en-US" sz="1800" dirty="0"/>
              <a:t> </a:t>
            </a:r>
            <a:r>
              <a:rPr lang="en-US" sz="1800" dirty="0" err="1"/>
              <a:t>lub</a:t>
            </a:r>
            <a:r>
              <a:rPr lang="en-US" sz="1800" dirty="0"/>
              <a:t> </a:t>
            </a:r>
            <a:r>
              <a:rPr lang="en-US" sz="1800" dirty="0" err="1"/>
              <a:t>cudzym</a:t>
            </a:r>
            <a:r>
              <a:rPr lang="en-US" sz="1800" dirty="0"/>
              <a:t> </a:t>
            </a:r>
            <a:r>
              <a:rPr lang="en-US" sz="1800" dirty="0" err="1"/>
              <a:t>mieniem</a:t>
            </a:r>
            <a:r>
              <a:rPr lang="en-US" sz="1800" dirty="0"/>
              <a:t> za </a:t>
            </a:r>
            <a:r>
              <a:rPr lang="en-US" sz="1800" dirty="0" err="1"/>
              <a:t>pomocą</a:t>
            </a:r>
            <a:r>
              <a:rPr lang="en-US" sz="1800" dirty="0"/>
              <a:t> </a:t>
            </a:r>
            <a:r>
              <a:rPr lang="en-US" sz="1800" dirty="0" err="1"/>
              <a:t>wprowadzenia</a:t>
            </a:r>
            <a:r>
              <a:rPr lang="en-US" sz="1800" dirty="0"/>
              <a:t> </a:t>
            </a:r>
            <a:r>
              <a:rPr lang="en-US" sz="1800" dirty="0" err="1"/>
              <a:t>jej</a:t>
            </a:r>
            <a:r>
              <a:rPr lang="en-US" sz="1800" dirty="0"/>
              <a:t> w </a:t>
            </a:r>
            <a:r>
              <a:rPr lang="en-US" sz="1800" dirty="0" err="1"/>
              <a:t>błąd</a:t>
            </a:r>
            <a:r>
              <a:rPr lang="en-US" sz="1800" dirty="0"/>
              <a:t> </a:t>
            </a:r>
            <a:r>
              <a:rPr lang="en-US" sz="1800" dirty="0" err="1"/>
              <a:t>albo</a:t>
            </a:r>
            <a:r>
              <a:rPr lang="en-US" sz="1800" dirty="0"/>
              <a:t> </a:t>
            </a:r>
            <a:r>
              <a:rPr lang="en-US" sz="1800" dirty="0" err="1"/>
              <a:t>wyzyskania</a:t>
            </a:r>
            <a:r>
              <a:rPr lang="en-US" sz="1800" dirty="0"/>
              <a:t> </a:t>
            </a:r>
            <a:r>
              <a:rPr lang="en-US" sz="1800" dirty="0" err="1"/>
              <a:t>błędu</a:t>
            </a:r>
            <a:r>
              <a:rPr lang="en-US" sz="1800" dirty="0"/>
              <a:t> </a:t>
            </a:r>
            <a:r>
              <a:rPr lang="en-US" sz="1800" dirty="0" err="1"/>
              <a:t>lub</a:t>
            </a:r>
            <a:r>
              <a:rPr lang="en-US" sz="1800" dirty="0"/>
              <a:t> </a:t>
            </a:r>
            <a:r>
              <a:rPr lang="en-US" sz="1800" dirty="0" err="1"/>
              <a:t>niezdolności</a:t>
            </a:r>
            <a:r>
              <a:rPr lang="en-US" sz="1800" dirty="0"/>
              <a:t> do </a:t>
            </a:r>
            <a:r>
              <a:rPr lang="en-US" sz="1800" dirty="0" err="1"/>
              <a:t>należytego</a:t>
            </a:r>
            <a:r>
              <a:rPr lang="en-US" sz="1800" dirty="0"/>
              <a:t> </a:t>
            </a:r>
            <a:r>
              <a:rPr lang="en-US" sz="1800" dirty="0" err="1"/>
              <a:t>pojmowania</a:t>
            </a:r>
            <a:r>
              <a:rPr lang="en-US" sz="1800" dirty="0"/>
              <a:t> </a:t>
            </a:r>
            <a:r>
              <a:rPr lang="en-US" sz="1800" dirty="0" err="1"/>
              <a:t>przedsiębranego</a:t>
            </a:r>
            <a:r>
              <a:rPr lang="en-US" sz="1800" dirty="0"/>
              <a:t> </a:t>
            </a:r>
            <a:r>
              <a:rPr lang="en-US" sz="1800" dirty="0" err="1"/>
              <a:t>działania</a:t>
            </a:r>
            <a:r>
              <a:rPr lang="en-US" sz="1800" dirty="0"/>
              <a:t>, </a:t>
            </a:r>
            <a:r>
              <a:rPr lang="en-US" sz="1800" dirty="0" err="1"/>
              <a:t>podlega</a:t>
            </a:r>
            <a:r>
              <a:rPr lang="en-US" sz="1800" dirty="0"/>
              <a:t> </a:t>
            </a:r>
            <a:r>
              <a:rPr lang="en-US" sz="1800" dirty="0" err="1"/>
              <a:t>karze</a:t>
            </a:r>
            <a:r>
              <a:rPr lang="en-US" sz="1800" dirty="0"/>
              <a:t> </a:t>
            </a:r>
            <a:r>
              <a:rPr lang="en-US" sz="1800" dirty="0" err="1"/>
              <a:t>pozbawienia</a:t>
            </a:r>
            <a:r>
              <a:rPr lang="en-US" sz="1800" dirty="0"/>
              <a:t> </a:t>
            </a:r>
            <a:r>
              <a:rPr lang="en-US" sz="1800" dirty="0" err="1"/>
              <a:t>wolności</a:t>
            </a:r>
            <a:r>
              <a:rPr lang="en-US" sz="1800" dirty="0"/>
              <a:t> od 6 </a:t>
            </a:r>
            <a:r>
              <a:rPr lang="en-US" sz="1800" dirty="0" err="1"/>
              <a:t>miesięcy</a:t>
            </a:r>
            <a:r>
              <a:rPr lang="en-US" sz="1800" dirty="0"/>
              <a:t> do </a:t>
            </a:r>
            <a:r>
              <a:rPr lang="en-US" sz="1800" dirty="0" err="1"/>
              <a:t>lat</a:t>
            </a:r>
            <a:r>
              <a:rPr lang="en-US" sz="1800" dirty="0"/>
              <a:t> 8. </a:t>
            </a:r>
          </a:p>
        </p:txBody>
      </p:sp>
      <p:pic>
        <p:nvPicPr>
          <p:cNvPr id="12" name="Symbol zastępczy zawartości 11" descr="Obraz zawierający siedzi, jasne, ciemny, czarny&#10;&#10;Opis wygenerowany automatycznie">
            <a:extLst>
              <a:ext uri="{FF2B5EF4-FFF2-40B4-BE49-F238E27FC236}">
                <a16:creationId xmlns:a16="http://schemas.microsoft.com/office/drawing/2014/main" id="{5D8A9C18-CD1B-4076-957C-7759121C66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" r="4" b="4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32" name="Rectangle 22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31C019F-EB53-4297-8AF9-0D8C424A5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Zamówienia Publiczne w czasie pandemii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4AAFF8C-5638-4698-9AB9-8D8A6CCC7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CC7D5C1-0FFC-42D6-AC2C-009BE43E73A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039330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FA8DE54-4A9F-488B-B711-9C71C23D8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/>
              <a:t>Ustawa z dnia 16 kwietnia 1993 roku </a:t>
            </a:r>
            <a:br>
              <a:rPr lang="en-US" sz="2200"/>
            </a:br>
            <a:r>
              <a:rPr lang="en-US" sz="2200"/>
              <a:t>o zwalczaniu nieuczciwej konkurencji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855346-F290-4E53-8E9E-5D0F4F85BF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en-US" sz="1800" dirty="0"/>
              <a:t>Art. 24. </a:t>
            </a:r>
            <a:r>
              <a:rPr lang="en-US" sz="1800" dirty="0" err="1"/>
              <a:t>Kto</a:t>
            </a:r>
            <a:r>
              <a:rPr lang="en-US" sz="1800" dirty="0"/>
              <a:t>, za </a:t>
            </a:r>
            <a:r>
              <a:rPr lang="en-US" sz="1800" dirty="0" err="1"/>
              <a:t>pomocą</a:t>
            </a:r>
            <a:r>
              <a:rPr lang="en-US" sz="1800" dirty="0"/>
              <a:t> </a:t>
            </a:r>
            <a:r>
              <a:rPr lang="en-US" sz="1800" dirty="0" err="1"/>
              <a:t>technicznych</a:t>
            </a:r>
            <a:r>
              <a:rPr lang="en-US" sz="1800" dirty="0"/>
              <a:t> </a:t>
            </a:r>
            <a:r>
              <a:rPr lang="en-US" sz="1800" dirty="0" err="1"/>
              <a:t>środków</a:t>
            </a:r>
            <a:r>
              <a:rPr lang="en-US" sz="1800" dirty="0"/>
              <a:t> </a:t>
            </a:r>
            <a:r>
              <a:rPr lang="en-US" sz="1800" dirty="0" err="1"/>
              <a:t>reprodukcji</a:t>
            </a:r>
            <a:r>
              <a:rPr lang="en-US" sz="1800" dirty="0"/>
              <a:t>, </a:t>
            </a:r>
            <a:r>
              <a:rPr lang="en-US" sz="1800" dirty="0" err="1"/>
              <a:t>kopiuje</a:t>
            </a:r>
            <a:r>
              <a:rPr lang="en-US" sz="1800" dirty="0"/>
              <a:t> </a:t>
            </a:r>
            <a:r>
              <a:rPr lang="en-US" sz="1800" dirty="0" err="1"/>
              <a:t>zewnętrzną</a:t>
            </a:r>
            <a:r>
              <a:rPr lang="en-US" sz="1800" dirty="0"/>
              <a:t> </a:t>
            </a:r>
            <a:r>
              <a:rPr lang="en-US" sz="1800" dirty="0" err="1"/>
              <a:t>postać</a:t>
            </a:r>
            <a:r>
              <a:rPr lang="en-US" sz="1800" dirty="0"/>
              <a:t> </a:t>
            </a:r>
            <a:r>
              <a:rPr lang="en-US" sz="1800" dirty="0" err="1"/>
              <a:t>produktu</a:t>
            </a:r>
            <a:r>
              <a:rPr lang="en-US" sz="1800" dirty="0"/>
              <a:t> </a:t>
            </a:r>
            <a:r>
              <a:rPr lang="en-US" sz="1800" dirty="0" err="1"/>
              <a:t>lub</a:t>
            </a:r>
            <a:r>
              <a:rPr lang="en-US" sz="1800" dirty="0"/>
              <a:t> tak </a:t>
            </a:r>
            <a:r>
              <a:rPr lang="en-US" sz="1800" dirty="0" err="1"/>
              <a:t>skopiowany</a:t>
            </a:r>
            <a:r>
              <a:rPr lang="en-US" sz="1800" dirty="0"/>
              <a:t> </a:t>
            </a:r>
            <a:r>
              <a:rPr lang="en-US" sz="1800" dirty="0" err="1"/>
              <a:t>wprowadza</a:t>
            </a:r>
            <a:r>
              <a:rPr lang="en-US" sz="1800" dirty="0"/>
              <a:t> do </a:t>
            </a:r>
            <a:r>
              <a:rPr lang="en-US" sz="1800" dirty="0" err="1"/>
              <a:t>obrotu</a:t>
            </a:r>
            <a:r>
              <a:rPr lang="en-US" sz="1800" dirty="0"/>
              <a:t>, </a:t>
            </a:r>
            <a:r>
              <a:rPr lang="en-US" sz="1800" dirty="0" err="1"/>
              <a:t>stwarzając</a:t>
            </a:r>
            <a:r>
              <a:rPr lang="en-US" sz="1800" dirty="0"/>
              <a:t> tym </a:t>
            </a:r>
            <a:r>
              <a:rPr lang="en-US" sz="1800" dirty="0" err="1"/>
              <a:t>możliwość</a:t>
            </a:r>
            <a:r>
              <a:rPr lang="en-US" sz="1800" dirty="0"/>
              <a:t> </a:t>
            </a:r>
            <a:r>
              <a:rPr lang="en-US" sz="1800" dirty="0" err="1"/>
              <a:t>wprowadzenia</a:t>
            </a:r>
            <a:r>
              <a:rPr lang="en-US" sz="1800" dirty="0"/>
              <a:t> </a:t>
            </a:r>
            <a:r>
              <a:rPr lang="en-US" sz="1800" dirty="0" err="1"/>
              <a:t>klientów</a:t>
            </a:r>
            <a:r>
              <a:rPr lang="en-US" sz="1800" dirty="0"/>
              <a:t> w </a:t>
            </a:r>
            <a:r>
              <a:rPr lang="en-US" sz="1800" dirty="0" err="1"/>
              <a:t>błąd</a:t>
            </a:r>
            <a:r>
              <a:rPr lang="en-US" sz="1800" dirty="0"/>
              <a:t> co do </a:t>
            </a:r>
            <a:r>
              <a:rPr lang="en-US" sz="1800" dirty="0" err="1"/>
              <a:t>tożsamości</a:t>
            </a:r>
            <a:r>
              <a:rPr lang="en-US" sz="1800" dirty="0"/>
              <a:t> </a:t>
            </a:r>
            <a:r>
              <a:rPr lang="en-US" sz="1800" dirty="0" err="1"/>
              <a:t>producenta</a:t>
            </a:r>
            <a:r>
              <a:rPr lang="en-US" sz="1800" dirty="0"/>
              <a:t> </a:t>
            </a:r>
            <a:r>
              <a:rPr lang="en-US" sz="1800" dirty="0" err="1"/>
              <a:t>lub</a:t>
            </a:r>
            <a:r>
              <a:rPr lang="en-US" sz="1800" dirty="0"/>
              <a:t> </a:t>
            </a:r>
            <a:r>
              <a:rPr lang="en-US" sz="1800" dirty="0" err="1"/>
              <a:t>produktu</a:t>
            </a:r>
            <a:r>
              <a:rPr lang="en-US" sz="1800" dirty="0"/>
              <a:t>, </a:t>
            </a:r>
            <a:r>
              <a:rPr lang="en-US" sz="1800" dirty="0" err="1"/>
              <a:t>czym</a:t>
            </a:r>
            <a:r>
              <a:rPr lang="en-US" sz="1800" dirty="0"/>
              <a:t> </a:t>
            </a:r>
            <a:r>
              <a:rPr lang="en-US" sz="1800" dirty="0" err="1"/>
              <a:t>wyrządza</a:t>
            </a:r>
            <a:r>
              <a:rPr lang="en-US" sz="1800" dirty="0"/>
              <a:t> </a:t>
            </a:r>
            <a:r>
              <a:rPr lang="en-US" sz="1800" dirty="0" err="1"/>
              <a:t>poważną</a:t>
            </a:r>
            <a:r>
              <a:rPr lang="en-US" sz="1800" dirty="0"/>
              <a:t> </a:t>
            </a:r>
            <a:r>
              <a:rPr lang="en-US" sz="1800" dirty="0" err="1"/>
              <a:t>szkodę</a:t>
            </a:r>
            <a:r>
              <a:rPr lang="en-US" sz="1800" dirty="0"/>
              <a:t> </a:t>
            </a:r>
            <a:r>
              <a:rPr lang="en-US" sz="1800" dirty="0" err="1"/>
              <a:t>przedsiębiorcy</a:t>
            </a:r>
            <a:r>
              <a:rPr lang="en-US" sz="1800" dirty="0"/>
              <a:t>, </a:t>
            </a:r>
            <a:r>
              <a:rPr lang="en-US" sz="1800" dirty="0" err="1"/>
              <a:t>podlega</a:t>
            </a:r>
            <a:r>
              <a:rPr lang="en-US" sz="1800" dirty="0"/>
              <a:t> </a:t>
            </a:r>
            <a:r>
              <a:rPr lang="en-US" sz="1800" dirty="0" err="1"/>
              <a:t>grzywnie</a:t>
            </a:r>
            <a:r>
              <a:rPr lang="en-US" sz="1800" dirty="0"/>
              <a:t>, </a:t>
            </a:r>
            <a:r>
              <a:rPr lang="en-US" sz="1800" dirty="0" err="1"/>
              <a:t>karze</a:t>
            </a:r>
            <a:r>
              <a:rPr lang="en-US" sz="1800" dirty="0"/>
              <a:t> </a:t>
            </a:r>
            <a:r>
              <a:rPr lang="en-US" sz="1800" dirty="0" err="1"/>
              <a:t>ograniczenia</a:t>
            </a:r>
            <a:r>
              <a:rPr lang="en-US" sz="1800" dirty="0"/>
              <a:t> </a:t>
            </a:r>
            <a:r>
              <a:rPr lang="en-US" sz="1800" dirty="0" err="1"/>
              <a:t>wolności</a:t>
            </a:r>
            <a:r>
              <a:rPr lang="en-US" sz="1800" dirty="0"/>
              <a:t> </a:t>
            </a:r>
            <a:r>
              <a:rPr lang="en-US" sz="1800" dirty="0" err="1"/>
              <a:t>albo</a:t>
            </a:r>
            <a:r>
              <a:rPr lang="en-US" sz="1800" dirty="0"/>
              <a:t> </a:t>
            </a:r>
            <a:r>
              <a:rPr lang="en-US" sz="1800" dirty="0" err="1"/>
              <a:t>pozbawienia</a:t>
            </a:r>
            <a:r>
              <a:rPr lang="en-US" sz="1800" dirty="0"/>
              <a:t> </a:t>
            </a:r>
            <a:r>
              <a:rPr lang="en-US" sz="1800" dirty="0" err="1"/>
              <a:t>wolności</a:t>
            </a:r>
            <a:r>
              <a:rPr lang="en-US" sz="1800" dirty="0"/>
              <a:t> do </a:t>
            </a:r>
            <a:r>
              <a:rPr lang="en-US" sz="1800" dirty="0" err="1"/>
              <a:t>lat</a:t>
            </a:r>
            <a:r>
              <a:rPr lang="en-US" sz="1800" dirty="0"/>
              <a:t> 2.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ymbol zastępczy zawartości 7" descr="Obraz zawierający siedzi, jasne, ciemny, czarny&#10;&#10;Opis wygenerowany automatycznie">
            <a:extLst>
              <a:ext uri="{FF2B5EF4-FFF2-40B4-BE49-F238E27FC236}">
                <a16:creationId xmlns:a16="http://schemas.microsoft.com/office/drawing/2014/main" id="{5C74B0A4-34AB-4B07-BCD0-1A4E33FE38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AE0F993-DD30-4140-B70B-90788A140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Zamówienia Publiczne w czasie pandemii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9D14A2-B2D8-4FE5-80AF-6C40BD9DD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CC7D5C1-0FFC-42D6-AC2C-009BE43E73A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753313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0EE9FD0-FC9C-408E-A491-E405234D1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Wadliwy sprzęt medyczny</a:t>
            </a:r>
          </a:p>
        </p:txBody>
      </p:sp>
      <p:sp>
        <p:nvSpPr>
          <p:cNvPr id="18" name="Rectangle 2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F66B2D-9AF9-44BC-A4B4-43BCE559D7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b="1" dirty="0" err="1"/>
              <a:t>Kolejny</a:t>
            </a:r>
            <a:r>
              <a:rPr lang="en-US" sz="2000" b="1" dirty="0"/>
              <a:t> </a:t>
            </a:r>
            <a:r>
              <a:rPr lang="en-US" sz="2000" b="1" dirty="0" err="1"/>
              <a:t>kraj</a:t>
            </a:r>
            <a:r>
              <a:rPr lang="en-US" sz="2000" b="1" dirty="0"/>
              <a:t> </a:t>
            </a:r>
            <a:r>
              <a:rPr lang="en-US" sz="2000" b="1" dirty="0" err="1"/>
              <a:t>reklamuje</a:t>
            </a:r>
            <a:r>
              <a:rPr lang="en-US" sz="2000" b="1" dirty="0"/>
              <a:t> </a:t>
            </a:r>
            <a:r>
              <a:rPr lang="en-US" sz="2000" b="1" dirty="0" err="1"/>
              <a:t>wadliwe</a:t>
            </a:r>
            <a:r>
              <a:rPr lang="en-US" sz="2000" b="1" dirty="0"/>
              <a:t> </a:t>
            </a:r>
            <a:r>
              <a:rPr lang="en-US" sz="2000" b="1" dirty="0" err="1"/>
              <a:t>produkty</a:t>
            </a:r>
            <a:r>
              <a:rPr lang="en-US" sz="2000" b="1" dirty="0"/>
              <a:t> </a:t>
            </a:r>
            <a:r>
              <a:rPr lang="en-US" sz="2000" b="1" dirty="0" err="1"/>
              <a:t>medyczne</a:t>
            </a:r>
            <a:r>
              <a:rPr lang="en-US" sz="2000" b="1" dirty="0"/>
              <a:t>?</a:t>
            </a:r>
          </a:p>
          <a:p>
            <a:r>
              <a:rPr lang="en-US" sz="2000" dirty="0" err="1"/>
              <a:t>Holandia</a:t>
            </a:r>
            <a:endParaRPr lang="en-US" sz="2000" dirty="0"/>
          </a:p>
          <a:p>
            <a:r>
              <a:rPr lang="en-US" sz="2000" dirty="0" err="1"/>
              <a:t>Czechy</a:t>
            </a:r>
            <a:endParaRPr lang="en-US" sz="2000" dirty="0"/>
          </a:p>
          <a:p>
            <a:r>
              <a:rPr lang="en-US" sz="2000" dirty="0" err="1"/>
              <a:t>Hiszpania</a:t>
            </a:r>
            <a:endParaRPr lang="en-US" sz="2000" dirty="0"/>
          </a:p>
          <a:p>
            <a:r>
              <a:rPr lang="en-US" sz="2000" dirty="0" err="1"/>
              <a:t>Włochy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Wielka</a:t>
            </a:r>
            <a:r>
              <a:rPr lang="en-US" sz="2000" dirty="0"/>
              <a:t> </a:t>
            </a:r>
            <a:r>
              <a:rPr lang="en-US" sz="2000" dirty="0" err="1"/>
              <a:t>Brytania</a:t>
            </a:r>
            <a:r>
              <a:rPr lang="en-US" sz="2000" dirty="0"/>
              <a:t> </a:t>
            </a:r>
          </a:p>
          <a:p>
            <a:pPr marL="0"/>
            <a:r>
              <a:rPr lang="en-US" sz="2000" dirty="0"/>
              <a:t>Polska </a:t>
            </a:r>
          </a:p>
          <a:p>
            <a:pPr marL="0"/>
            <a:r>
              <a:rPr lang="en-US" sz="2000" dirty="0"/>
              <a:t>…</a:t>
            </a:r>
          </a:p>
        </p:txBody>
      </p:sp>
      <p:pic>
        <p:nvPicPr>
          <p:cNvPr id="16" name="Symbol zastępczy zawartości 15" descr="Obraz zawierający mężczyzna, siedzi, przód, trzymający&#10;&#10;Opis wygenerowany automatycznie">
            <a:extLst>
              <a:ext uri="{FF2B5EF4-FFF2-40B4-BE49-F238E27FC236}">
                <a16:creationId xmlns:a16="http://schemas.microsoft.com/office/drawing/2014/main" id="{0A95901F-2116-4669-8752-177A2B9F9A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50" b="2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30F18AD-9FB2-4F12-879E-BA5F229DE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Zamówienia Publiczne w czasie pandemii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F7942F6-61EA-4CD1-BB08-9E835EB9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CC7D5C1-0FFC-42D6-AC2C-009BE43E73A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389417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7CA6C32-45FB-4405-8DEB-5001C66C9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/>
              <a:t>Kierunki zmian zamówień publicznych w obliczu pandemii COVID-19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59ADD7-219F-4DDF-A512-6134ACA37F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803113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 </a:t>
            </a:r>
            <a:r>
              <a:rPr lang="en-US" sz="2000" dirty="0" err="1"/>
              <a:t>stronę</a:t>
            </a:r>
            <a:r>
              <a:rPr lang="en-US" sz="2000" dirty="0"/>
              <a:t>: </a:t>
            </a:r>
          </a:p>
          <a:p>
            <a:r>
              <a:rPr lang="en-US" sz="2000" dirty="0" err="1"/>
              <a:t>Innowacji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Efektów</a:t>
            </a:r>
            <a:r>
              <a:rPr lang="en-US" sz="2000" dirty="0"/>
              <a:t> </a:t>
            </a:r>
            <a:r>
              <a:rPr lang="en-US" sz="2000" dirty="0" err="1"/>
              <a:t>społecznych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Przeciwdziałania</a:t>
            </a:r>
            <a:r>
              <a:rPr lang="en-US" sz="2000" dirty="0"/>
              <a:t> </a:t>
            </a:r>
            <a:r>
              <a:rPr lang="en-US" sz="2000" dirty="0" err="1"/>
              <a:t>zmianom</a:t>
            </a:r>
            <a:r>
              <a:rPr lang="en-US" sz="2000" dirty="0"/>
              <a:t> </a:t>
            </a:r>
            <a:r>
              <a:rPr lang="en-US" sz="2000" dirty="0" err="1"/>
              <a:t>klimatycznym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Negocjacji</a:t>
            </a:r>
            <a:r>
              <a:rPr lang="en-US" sz="2000" dirty="0"/>
              <a:t> z </a:t>
            </a:r>
            <a:r>
              <a:rPr lang="en-US" sz="2000" dirty="0" err="1"/>
              <a:t>rynkiem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Elektronizacji</a:t>
            </a:r>
            <a:r>
              <a:rPr lang="en-US" sz="2000" dirty="0"/>
              <a:t> </a:t>
            </a:r>
          </a:p>
          <a:p>
            <a:r>
              <a:rPr lang="en-US" sz="2000" dirty="0"/>
              <a:t>PPP </a:t>
            </a:r>
          </a:p>
          <a:p>
            <a:endParaRPr lang="en-US" sz="20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ymbol zastępczy zawartości 7" descr="Obraz zawierający tekst, zewnętrzne, znak, ulica&#10;&#10;Opis wygenerowany automatycznie">
            <a:extLst>
              <a:ext uri="{FF2B5EF4-FFF2-40B4-BE49-F238E27FC236}">
                <a16:creationId xmlns:a16="http://schemas.microsoft.com/office/drawing/2014/main" id="{6E82B086-90C7-4A44-A20F-9C4BA309E3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1" r="21688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B1F4F47-4989-4A64-B697-A1A93E414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Zamówienia Publiczne w czasie pandemii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A36CD4-1DAC-4863-83B9-BDB468018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0CC7D5C1-0FFC-42D6-AC2C-009BE43E73A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43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305699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9A2F6F-E401-4FA3-A442-599320EA6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Zakończenie 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933CFB-4BE7-4B18-87CB-D978A272A5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sz="2000" dirty="0" err="1"/>
              <a:t>Dziękuj</a:t>
            </a:r>
            <a:r>
              <a:rPr lang="pl-PL" sz="2000" dirty="0"/>
              <a:t>ę</a:t>
            </a:r>
            <a:r>
              <a:rPr lang="en-US" sz="2000" dirty="0"/>
              <a:t> za </a:t>
            </a:r>
            <a:r>
              <a:rPr lang="en-US" sz="2000" dirty="0" err="1"/>
              <a:t>uwagę</a:t>
            </a:r>
            <a:r>
              <a:rPr lang="en-US" sz="2000" dirty="0"/>
              <a:t> </a:t>
            </a:r>
          </a:p>
          <a:p>
            <a:pPr marL="0"/>
            <a:r>
              <a:rPr lang="en-US" sz="2000" dirty="0"/>
              <a:t>Michał Kania</a:t>
            </a:r>
          </a:p>
          <a:p>
            <a:pPr marL="0"/>
            <a:r>
              <a:rPr lang="en-US" sz="2000" dirty="0">
                <a:hlinkClick r:id="rId2"/>
              </a:rPr>
              <a:t>www.5pcommonplace.com</a:t>
            </a:r>
            <a:endParaRPr lang="en-US" sz="2000" dirty="0"/>
          </a:p>
          <a:p>
            <a:pPr marL="0"/>
            <a:r>
              <a:rPr lang="en-US" sz="2000" dirty="0">
                <a:hlinkClick r:id="rId3"/>
              </a:rPr>
              <a:t>kaniappp@gmail.com</a:t>
            </a:r>
            <a:endParaRPr lang="en-US" sz="2000" dirty="0"/>
          </a:p>
          <a:p>
            <a:pPr marL="0"/>
            <a:endParaRPr lang="en-US" sz="2000" dirty="0"/>
          </a:p>
          <a:p>
            <a:pPr marL="0"/>
            <a:endParaRPr lang="en-US" sz="2000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EFE8CA8B-57F1-4B77-B90E-BFCB4FF2CD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306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41038C9-9FD1-496C-83D8-9290D3C15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Zamówienia Publiczne w czasie pandemii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A98C7B-37C8-4A74-811F-F8111C018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CC7D5C1-0FFC-42D6-AC2C-009BE43E73A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31373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4E09EAD-7823-436F-AC08-919A1D65E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pl-PL" sz="3700"/>
              <a:t>Wyłączenie stosowania ustawy Prawo zamówień publicznych na mocy art. 6 tzw. ,,Specustawy’’</a:t>
            </a:r>
            <a:endParaRPr lang="en-US" sz="37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FCE3FF-E601-4FB8-8D3F-96D62F66F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l-PL" sz="1500" dirty="0"/>
              <a:t>Komunikat Urzędu Zamówień Publicznych w sprawie art. 6 tzw. ustawy o COVID-19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1500" dirty="0"/>
              <a:t>Decyzja o zastosowaniu wyłączenia, o którym mowa w 6 ustawy o COVID - 19 powinna być każdorazowo poprzedzona dokonaniem przez zamawiającego analizy konkretnego stanu faktycznego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1500" dirty="0"/>
              <a:t>Odwołanie do art. 2 ust. 2 ustawy o COVID-19, który stanowi, że przez przeciwdziałanie COVID-19 na gruncie ustawy o COVID-19 rozumie się wszelkie czynności związane ze zwalczaniem zakażenia, zapobieganiem rozprzestrzenianiu się, profilaktyką oraz zwalczaniem skutków, w tym społeczno-gospodarczych, choroby, o której mowa w ust. 1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1500" dirty="0"/>
              <a:t>O niezbędności zamówień na dostawy lub usługi, o której mowa w art. 6 ustawy o COVID-19, można zatem mówić w sytuacji, gdy dostawy lub usługi są niezbędne do realizacji celów wymienionych w przywołanym wyżej art. 2 ust. 2 ustawy o COVID-19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1500" dirty="0"/>
              <a:t>Zamawiający dokonuje oceny możliwości wyłączenia stosowania przepisów ustawy Pzp na podstawie art. 6 ustawy o COVID-19, po rozważeniu okoliczności stanu faktycznego konkretnej sprawy z uwzględnieniem informacji przekazywanych przez organy właściwe w zakresie ochrony zdrowia  </a:t>
            </a:r>
            <a:endParaRPr lang="en-US" sz="1500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2400840-DE45-43F6-BF7F-3FEAB94C7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l-PL"/>
              <a:t>Zamówienia Publiczne w czasie pandemii </a:t>
            </a:r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FBA3DC9-19E3-4484-BFA6-54E5671E7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CC7D5C1-0FFC-42D6-AC2C-009BE43E73A0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88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864512B-84EE-4CB5-943C-2F74CCAA9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/>
              <a:t>Wyłączenie stosowania ustawy Prawo zamówień publicznych na mocy art. 6 tzw. ,,Specustawy’’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AE12E886-396B-4745-B71B-FBC90AF6C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en-US" sz="1700" dirty="0"/>
              <a:t>Urząd Zamówień Publicznych </a:t>
            </a:r>
            <a:r>
              <a:rPr lang="en-US" sz="1700" dirty="0" err="1"/>
              <a:t>wskazał</a:t>
            </a:r>
            <a:r>
              <a:rPr lang="en-US" sz="1700" dirty="0"/>
              <a:t> na </a:t>
            </a:r>
            <a:r>
              <a:rPr lang="en-US" sz="1700" dirty="0" err="1"/>
              <a:t>możliwość</a:t>
            </a:r>
            <a:r>
              <a:rPr lang="en-US" sz="1700" dirty="0"/>
              <a:t> </a:t>
            </a:r>
            <a:r>
              <a:rPr lang="en-US" sz="1700" dirty="0" err="1"/>
              <a:t>zakupu</a:t>
            </a:r>
            <a:r>
              <a:rPr lang="en-US" sz="1700" dirty="0"/>
              <a:t> nie tylko </a:t>
            </a:r>
            <a:r>
              <a:rPr lang="en-US" sz="1700" dirty="0" err="1"/>
              <a:t>sprzętu</a:t>
            </a:r>
            <a:r>
              <a:rPr lang="en-US" sz="1700" dirty="0"/>
              <a:t> </a:t>
            </a:r>
            <a:r>
              <a:rPr lang="en-US" sz="1700" dirty="0" err="1"/>
              <a:t>medycznego</a:t>
            </a:r>
            <a:r>
              <a:rPr lang="en-US" sz="1700" dirty="0"/>
              <a:t>, </a:t>
            </a:r>
            <a:r>
              <a:rPr lang="en-US" sz="1700" dirty="0" err="1"/>
              <a:t>wyrobów</a:t>
            </a:r>
            <a:r>
              <a:rPr lang="en-US" sz="1700" dirty="0"/>
              <a:t> </a:t>
            </a:r>
            <a:r>
              <a:rPr lang="en-US" sz="1700" dirty="0" err="1"/>
              <a:t>medycznych</a:t>
            </a:r>
            <a:r>
              <a:rPr lang="en-US" sz="1700" dirty="0"/>
              <a:t>, </a:t>
            </a:r>
            <a:r>
              <a:rPr lang="en-US" sz="1700" dirty="0" err="1"/>
              <a:t>środków</a:t>
            </a:r>
            <a:r>
              <a:rPr lang="en-US" sz="1700" dirty="0"/>
              <a:t> </a:t>
            </a:r>
            <a:r>
              <a:rPr lang="en-US" sz="1700" dirty="0" err="1"/>
              <a:t>ochrony</a:t>
            </a:r>
            <a:r>
              <a:rPr lang="en-US" sz="1700" dirty="0"/>
              <a:t> </a:t>
            </a:r>
            <a:r>
              <a:rPr lang="en-US" sz="1700" dirty="0" err="1"/>
              <a:t>indywidualnej</a:t>
            </a:r>
            <a:r>
              <a:rPr lang="en-US" sz="1700" dirty="0"/>
              <a:t> czy </a:t>
            </a:r>
            <a:r>
              <a:rPr lang="en-US" sz="1700" dirty="0" err="1"/>
              <a:t>preparatów</a:t>
            </a:r>
            <a:r>
              <a:rPr lang="en-US" sz="1700" dirty="0"/>
              <a:t> do </a:t>
            </a:r>
            <a:r>
              <a:rPr lang="en-US" sz="1700" dirty="0" err="1"/>
              <a:t>dezynfekcji</a:t>
            </a:r>
            <a:r>
              <a:rPr lang="en-US" sz="1700" dirty="0"/>
              <a:t>, ale </a:t>
            </a:r>
            <a:r>
              <a:rPr lang="en-US" sz="1700" dirty="0" err="1"/>
              <a:t>również</a:t>
            </a:r>
            <a:r>
              <a:rPr lang="en-US" sz="1700" dirty="0"/>
              <a:t> </a:t>
            </a:r>
            <a:r>
              <a:rPr lang="en-US" sz="1700" dirty="0" err="1"/>
              <a:t>sprzętu</a:t>
            </a:r>
            <a:r>
              <a:rPr lang="en-US" sz="1700" dirty="0"/>
              <a:t> IT czy </a:t>
            </a:r>
            <a:r>
              <a:rPr lang="en-US" sz="1700" dirty="0" err="1"/>
              <a:t>też</a:t>
            </a:r>
            <a:r>
              <a:rPr lang="en-US" sz="1700" dirty="0"/>
              <a:t> </a:t>
            </a:r>
            <a:r>
              <a:rPr lang="en-US" sz="1700" dirty="0" err="1"/>
              <a:t>usług</a:t>
            </a:r>
            <a:r>
              <a:rPr lang="en-US" sz="1700" dirty="0"/>
              <a:t> z </a:t>
            </a:r>
            <a:r>
              <a:rPr lang="en-US" sz="1700" dirty="0" err="1"/>
              <a:t>zakresu</a:t>
            </a:r>
            <a:r>
              <a:rPr lang="en-US" sz="1700" dirty="0"/>
              <a:t> IT</a:t>
            </a:r>
          </a:p>
          <a:p>
            <a:pPr algn="just"/>
            <a:r>
              <a:rPr lang="en-US" sz="1700" dirty="0"/>
              <a:t>UZP </a:t>
            </a:r>
            <a:r>
              <a:rPr lang="en-US" sz="1700" dirty="0" err="1"/>
              <a:t>wskazał</a:t>
            </a:r>
            <a:r>
              <a:rPr lang="en-US" sz="1700" dirty="0"/>
              <a:t>, iż art. 6 </a:t>
            </a:r>
            <a:r>
              <a:rPr lang="en-US" sz="1700" dirty="0" err="1"/>
              <a:t>specustawy</a:t>
            </a:r>
            <a:r>
              <a:rPr lang="en-US" sz="1700" dirty="0"/>
              <a:t> </a:t>
            </a:r>
            <a:r>
              <a:rPr lang="en-US" sz="1700" dirty="0" err="1"/>
              <a:t>może</a:t>
            </a:r>
            <a:r>
              <a:rPr lang="en-US" sz="1700" dirty="0"/>
              <a:t> </a:t>
            </a:r>
            <a:r>
              <a:rPr lang="en-US" sz="1700" dirty="0" err="1"/>
              <a:t>być</a:t>
            </a:r>
            <a:r>
              <a:rPr lang="en-US" sz="1700" dirty="0"/>
              <a:t> </a:t>
            </a:r>
            <a:r>
              <a:rPr lang="en-US" sz="1700" dirty="0" err="1"/>
              <a:t>zastosowany</a:t>
            </a:r>
            <a:r>
              <a:rPr lang="en-US" sz="1700" dirty="0"/>
              <a:t> do zamówień publicznych, </a:t>
            </a:r>
            <a:r>
              <a:rPr lang="en-US" sz="1700" dirty="0" err="1"/>
              <a:t>których</a:t>
            </a:r>
            <a:r>
              <a:rPr lang="en-US" sz="1700" dirty="0"/>
              <a:t> </a:t>
            </a:r>
            <a:r>
              <a:rPr lang="en-US" sz="1700" dirty="0" err="1"/>
              <a:t>przedmiotem</a:t>
            </a:r>
            <a:r>
              <a:rPr lang="en-US" sz="1700" dirty="0"/>
              <a:t> jest </a:t>
            </a:r>
            <a:r>
              <a:rPr lang="en-US" sz="1700" dirty="0" err="1"/>
              <a:t>wyposażenie</a:t>
            </a:r>
            <a:r>
              <a:rPr lang="en-US" sz="1700" dirty="0"/>
              <a:t> </a:t>
            </a:r>
            <a:r>
              <a:rPr lang="en-US" sz="1700" dirty="0" err="1"/>
              <a:t>stanowiska</a:t>
            </a:r>
            <a:r>
              <a:rPr lang="en-US" sz="1700" dirty="0"/>
              <a:t> </a:t>
            </a:r>
            <a:r>
              <a:rPr lang="en-US" sz="1700" dirty="0" err="1"/>
              <a:t>pracy</a:t>
            </a:r>
            <a:r>
              <a:rPr lang="en-US" sz="1700" dirty="0"/>
              <a:t> (np. </a:t>
            </a:r>
            <a:r>
              <a:rPr lang="en-US" sz="1700" dirty="0" err="1"/>
              <a:t>zakup</a:t>
            </a:r>
            <a:r>
              <a:rPr lang="en-US" sz="1700" dirty="0"/>
              <a:t> </a:t>
            </a:r>
            <a:r>
              <a:rPr lang="en-US" sz="1700" dirty="0" err="1"/>
              <a:t>laptopów</a:t>
            </a:r>
            <a:r>
              <a:rPr lang="en-US" sz="1700" dirty="0"/>
              <a:t>, </a:t>
            </a:r>
            <a:r>
              <a:rPr lang="en-US" sz="1700" dirty="0" err="1"/>
              <a:t>telefonów</a:t>
            </a:r>
            <a:r>
              <a:rPr lang="en-US" sz="1700" dirty="0"/>
              <a:t>) do </a:t>
            </a:r>
            <a:r>
              <a:rPr lang="en-US" sz="1700" dirty="0" err="1"/>
              <a:t>pracy</a:t>
            </a:r>
            <a:r>
              <a:rPr lang="en-US" sz="1700" dirty="0"/>
              <a:t> </a:t>
            </a:r>
            <a:r>
              <a:rPr lang="en-US" sz="1700" dirty="0" err="1"/>
              <a:t>zdalnej</a:t>
            </a:r>
            <a:r>
              <a:rPr lang="en-US" sz="1700" dirty="0"/>
              <a:t> czy </a:t>
            </a:r>
            <a:r>
              <a:rPr lang="en-US" sz="1700" dirty="0" err="1"/>
              <a:t>też</a:t>
            </a:r>
            <a:r>
              <a:rPr lang="en-US" sz="1700" dirty="0"/>
              <a:t> do </a:t>
            </a:r>
            <a:r>
              <a:rPr lang="en-US" sz="1700" dirty="0" err="1"/>
              <a:t>stosowanie</a:t>
            </a:r>
            <a:r>
              <a:rPr lang="en-US" sz="1700" dirty="0"/>
              <a:t> </a:t>
            </a:r>
            <a:r>
              <a:rPr lang="en-US" sz="1700" dirty="0" err="1"/>
              <a:t>infrastruktury</a:t>
            </a:r>
            <a:r>
              <a:rPr lang="en-US" sz="1700" dirty="0"/>
              <a:t> </a:t>
            </a:r>
            <a:r>
              <a:rPr lang="en-US" sz="1700" dirty="0" err="1"/>
              <a:t>informatycznej</a:t>
            </a:r>
            <a:r>
              <a:rPr lang="en-US" sz="1700" dirty="0"/>
              <a:t> </a:t>
            </a:r>
            <a:r>
              <a:rPr lang="en-US" sz="1700" dirty="0" err="1"/>
              <a:t>zamawiającego</a:t>
            </a:r>
            <a:r>
              <a:rPr lang="en-US" sz="1700" dirty="0"/>
              <a:t> w </a:t>
            </a:r>
            <a:r>
              <a:rPr lang="en-US" sz="1700" dirty="0" err="1"/>
              <a:t>celu</a:t>
            </a:r>
            <a:r>
              <a:rPr lang="en-US" sz="1700" dirty="0"/>
              <a:t> </a:t>
            </a:r>
            <a:r>
              <a:rPr lang="en-US" sz="1700" dirty="0" err="1"/>
              <a:t>wprowadzenia</a:t>
            </a:r>
            <a:r>
              <a:rPr lang="en-US" sz="1700" dirty="0"/>
              <a:t> i </a:t>
            </a:r>
            <a:r>
              <a:rPr lang="en-US" sz="1700" dirty="0" err="1"/>
              <a:t>wykonywania</a:t>
            </a:r>
            <a:r>
              <a:rPr lang="en-US" sz="1700" dirty="0"/>
              <a:t> </a:t>
            </a:r>
            <a:r>
              <a:rPr lang="en-US" sz="1700" dirty="0" err="1"/>
              <a:t>pracy</a:t>
            </a:r>
            <a:r>
              <a:rPr lang="en-US" sz="1700" dirty="0"/>
              <a:t> </a:t>
            </a:r>
            <a:r>
              <a:rPr lang="en-US" sz="1700" dirty="0" err="1"/>
              <a:t>zdalnej</a:t>
            </a:r>
            <a:r>
              <a:rPr lang="pl-PL" sz="1700" dirty="0"/>
              <a:t> </a:t>
            </a:r>
            <a:r>
              <a:rPr lang="en-US" sz="1700" dirty="0"/>
              <a:t>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2662FC82-6966-4726-B5EE-E7CEBA3471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1" r="8553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BC67F83-7E09-4D6D-A824-75C61B723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Zamówienia Publiczne w czasie pandemii 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3142351-33E9-4294-A3E9-B49D0D2F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CC7D5C1-0FFC-42D6-AC2C-009BE43E73A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76473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64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CB87E62-1A12-447D-B531-631872BA8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1900" b="1"/>
            </a:br>
            <a:r>
              <a:rPr lang="en-US" sz="1900"/>
              <a:t>Wyłączenie stosowania ustawy Prawo zamówień publicznych na podstawie artykułu 46c ustawy z 5 grudnia 2008 roku o zapobieganiu oraz zwalczaniu zakażeń i chorób zakaźnych u ludzi </a:t>
            </a:r>
            <a:br>
              <a:rPr lang="en-US" sz="1900"/>
            </a:br>
            <a:endParaRPr lang="en-US" sz="1900"/>
          </a:p>
        </p:txBody>
      </p:sp>
      <p:sp>
        <p:nvSpPr>
          <p:cNvPr id="76" name="Rectangle 6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6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5236C9-3D76-46C0-9C2D-508ABD1BB0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3661" y="2345635"/>
            <a:ext cx="4530898" cy="38933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en-US" sz="1800" dirty="0"/>
              <a:t>Do zamówień na </a:t>
            </a:r>
            <a:r>
              <a:rPr lang="en-US" sz="1800" dirty="0" err="1"/>
              <a:t>usługi</a:t>
            </a:r>
            <a:r>
              <a:rPr lang="en-US" sz="1800" dirty="0"/>
              <a:t>, </a:t>
            </a:r>
            <a:r>
              <a:rPr lang="en-US" sz="1800" dirty="0" err="1"/>
              <a:t>dostawy</a:t>
            </a:r>
            <a:r>
              <a:rPr lang="en-US" sz="1800" dirty="0"/>
              <a:t> </a:t>
            </a:r>
            <a:r>
              <a:rPr lang="en-US" sz="1800" dirty="0" err="1"/>
              <a:t>lub</a:t>
            </a:r>
            <a:r>
              <a:rPr lang="en-US" sz="1800" dirty="0"/>
              <a:t> </a:t>
            </a:r>
            <a:r>
              <a:rPr lang="en-US" sz="1800" dirty="0" err="1"/>
              <a:t>roboty</a:t>
            </a:r>
            <a:r>
              <a:rPr lang="en-US" sz="1800" dirty="0"/>
              <a:t> </a:t>
            </a:r>
            <a:r>
              <a:rPr lang="en-US" sz="1800" dirty="0" err="1"/>
              <a:t>budowlane</a:t>
            </a:r>
            <a:r>
              <a:rPr lang="en-US" sz="1800" dirty="0"/>
              <a:t> </a:t>
            </a:r>
            <a:r>
              <a:rPr lang="en-US" sz="1800" dirty="0" err="1"/>
              <a:t>udzielanych</a:t>
            </a:r>
            <a:r>
              <a:rPr lang="en-US" sz="1800" dirty="0"/>
              <a:t> w </a:t>
            </a:r>
            <a:r>
              <a:rPr lang="en-US" sz="1800" dirty="0" err="1"/>
              <a:t>związku</a:t>
            </a:r>
            <a:r>
              <a:rPr lang="en-US" sz="1800" dirty="0"/>
              <a:t> z </a:t>
            </a:r>
            <a:r>
              <a:rPr lang="en-US" sz="1800" dirty="0" err="1"/>
              <a:t>zapobieganiem</a:t>
            </a:r>
            <a:r>
              <a:rPr lang="en-US" sz="1800" dirty="0"/>
              <a:t> </a:t>
            </a:r>
            <a:r>
              <a:rPr lang="en-US" sz="1800" dirty="0" err="1"/>
              <a:t>lub</a:t>
            </a:r>
            <a:r>
              <a:rPr lang="en-US" sz="1800" dirty="0"/>
              <a:t> </a:t>
            </a:r>
            <a:r>
              <a:rPr lang="en-US" sz="1800" dirty="0" err="1"/>
              <a:t>zwalczaniem</a:t>
            </a:r>
            <a:r>
              <a:rPr lang="en-US" sz="1800" dirty="0"/>
              <a:t> </a:t>
            </a:r>
            <a:r>
              <a:rPr lang="en-US" sz="1800" dirty="0" err="1"/>
              <a:t>epidemii</a:t>
            </a:r>
            <a:r>
              <a:rPr lang="en-US" sz="1800" dirty="0"/>
              <a:t> na </a:t>
            </a:r>
            <a:r>
              <a:rPr lang="en-US" sz="1800" dirty="0" err="1"/>
              <a:t>obszarze</a:t>
            </a:r>
            <a:r>
              <a:rPr lang="en-US" sz="1800" dirty="0"/>
              <a:t>, na </a:t>
            </a:r>
            <a:r>
              <a:rPr lang="en-US" sz="1800" dirty="0" err="1"/>
              <a:t>którym</a:t>
            </a:r>
            <a:r>
              <a:rPr lang="en-US" sz="1800" dirty="0"/>
              <a:t> </a:t>
            </a:r>
            <a:r>
              <a:rPr lang="en-US" sz="1800" dirty="0" err="1"/>
              <a:t>ogłoszono</a:t>
            </a:r>
            <a:r>
              <a:rPr lang="en-US" sz="1800" dirty="0"/>
              <a:t> stan </a:t>
            </a:r>
            <a:r>
              <a:rPr lang="en-US" sz="1800" dirty="0" err="1"/>
              <a:t>zagrożenia</a:t>
            </a:r>
            <a:r>
              <a:rPr lang="en-US" sz="1800" dirty="0"/>
              <a:t> </a:t>
            </a:r>
            <a:r>
              <a:rPr lang="en-US" sz="1800" dirty="0" err="1"/>
              <a:t>epidemicznego</a:t>
            </a:r>
            <a:r>
              <a:rPr lang="en-US" sz="1800" dirty="0"/>
              <a:t> </a:t>
            </a:r>
            <a:r>
              <a:rPr lang="en-US" sz="1800" dirty="0" err="1"/>
              <a:t>lub</a:t>
            </a:r>
            <a:r>
              <a:rPr lang="en-US" sz="1800" dirty="0"/>
              <a:t> stan </a:t>
            </a:r>
            <a:r>
              <a:rPr lang="en-US" sz="1800" dirty="0" err="1"/>
              <a:t>epidemii</a:t>
            </a:r>
            <a:r>
              <a:rPr lang="en-US" sz="1800" dirty="0"/>
              <a:t>, nie </a:t>
            </a:r>
            <a:r>
              <a:rPr lang="en-US" sz="1800" dirty="0" err="1"/>
              <a:t>stosuje</a:t>
            </a:r>
            <a:r>
              <a:rPr lang="en-US" sz="1800" dirty="0"/>
              <a:t> </a:t>
            </a:r>
            <a:r>
              <a:rPr lang="en-US" sz="1800" dirty="0" err="1"/>
              <a:t>się</a:t>
            </a:r>
            <a:r>
              <a:rPr lang="en-US" sz="1800" dirty="0"/>
              <a:t> </a:t>
            </a:r>
            <a:r>
              <a:rPr lang="en-US" sz="1800" dirty="0" err="1"/>
              <a:t>przepisów</a:t>
            </a:r>
            <a:r>
              <a:rPr lang="en-US" sz="1800" dirty="0"/>
              <a:t> o </a:t>
            </a:r>
            <a:r>
              <a:rPr lang="en-US" sz="1800" dirty="0" err="1"/>
              <a:t>zamówieniach</a:t>
            </a:r>
            <a:r>
              <a:rPr lang="en-US" sz="1800" dirty="0"/>
              <a:t> publicznych</a:t>
            </a:r>
          </a:p>
        </p:txBody>
      </p:sp>
      <p:pic>
        <p:nvPicPr>
          <p:cNvPr id="9" name="Symbol zastępczy zawartości 8" descr="Obraz zawierający odzież, kapelusz&#10;&#10;Opis wygenerowany automatycznie">
            <a:extLst>
              <a:ext uri="{FF2B5EF4-FFF2-40B4-BE49-F238E27FC236}">
                <a16:creationId xmlns:a16="http://schemas.microsoft.com/office/drawing/2014/main" id="{306ED162-4078-40CF-8E2E-35B29E3B99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3" r="2190" b="2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78" name="Rectangle 7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72C6B8A-E192-4817-9A7A-44330457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Zamówienia Publiczne w czasie pandemii 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FD89AF3-ABC4-416F-BD5F-3A552A8E5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CC7D5C1-0FFC-42D6-AC2C-009BE43E73A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61879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28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071AC7E-D529-4B65-A7AA-850D8439E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6542" y="984738"/>
            <a:ext cx="2963199" cy="48674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 err="1"/>
              <a:t>Komunikat</a:t>
            </a:r>
            <a:r>
              <a:rPr lang="en-US" sz="1800" dirty="0"/>
              <a:t> </a:t>
            </a:r>
            <a:r>
              <a:rPr lang="en-US" sz="1800" dirty="0" err="1"/>
              <a:t>Komisji</a:t>
            </a:r>
            <a:r>
              <a:rPr lang="en-US" sz="1800" dirty="0"/>
              <a:t> </a:t>
            </a:r>
            <a:r>
              <a:rPr lang="en-US" sz="1800" dirty="0" err="1"/>
              <a:t>Europejskiej</a:t>
            </a:r>
            <a:r>
              <a:rPr lang="en-US" sz="1800" dirty="0"/>
              <a:t> w sprawie </a:t>
            </a:r>
            <a:r>
              <a:rPr lang="en-US" sz="1800" dirty="0" err="1"/>
              <a:t>stosowania</a:t>
            </a:r>
            <a:r>
              <a:rPr lang="en-US" sz="1800" dirty="0"/>
              <a:t> ram </a:t>
            </a:r>
            <a:r>
              <a:rPr lang="en-US" sz="1800" dirty="0" err="1"/>
              <a:t>dotyczących</a:t>
            </a:r>
            <a:r>
              <a:rPr lang="en-US" sz="1800" dirty="0"/>
              <a:t> zamówień publicznych w </a:t>
            </a:r>
            <a:r>
              <a:rPr lang="en-US" sz="1800" dirty="0" err="1"/>
              <a:t>sytuacji</a:t>
            </a:r>
            <a:r>
              <a:rPr lang="en-US" sz="1800" dirty="0"/>
              <a:t> </a:t>
            </a:r>
            <a:r>
              <a:rPr lang="en-US" sz="1800" dirty="0" err="1"/>
              <a:t>nadzwyczajnej</a:t>
            </a:r>
            <a:r>
              <a:rPr lang="en-US" sz="1800" dirty="0"/>
              <a:t> </a:t>
            </a:r>
            <a:r>
              <a:rPr lang="en-US" sz="1800" dirty="0" err="1"/>
              <a:t>związanej</a:t>
            </a:r>
            <a:r>
              <a:rPr lang="en-US" sz="1800" dirty="0"/>
              <a:t> z </a:t>
            </a:r>
            <a:r>
              <a:rPr lang="en-US" sz="1800" dirty="0" err="1"/>
              <a:t>kryzysem</a:t>
            </a:r>
            <a:r>
              <a:rPr lang="en-US" sz="1800" dirty="0"/>
              <a:t> </a:t>
            </a:r>
            <a:r>
              <a:rPr lang="en-US" sz="1800" dirty="0" err="1"/>
              <a:t>wywołanym</a:t>
            </a:r>
            <a:r>
              <a:rPr lang="en-US" sz="1800" dirty="0"/>
              <a:t> </a:t>
            </a:r>
            <a:r>
              <a:rPr lang="en-US" sz="1800" dirty="0" err="1"/>
              <a:t>epidemią</a:t>
            </a:r>
            <a:r>
              <a:rPr lang="en-US" sz="1800" dirty="0"/>
              <a:t> COVID-19 (2020/C 108 I/01)</a:t>
            </a:r>
            <a:r>
              <a:rPr lang="pl-PL" sz="1800" dirty="0"/>
              <a:t> z dnia 1 kwietnia 2020 roku </a:t>
            </a:r>
            <a:endParaRPr lang="en-US" sz="1800" dirty="0"/>
          </a:p>
        </p:txBody>
      </p:sp>
      <p:sp>
        <p:nvSpPr>
          <p:cNvPr id="41" name="Rectangle 3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3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ymbol zastępczy zawartości 7" descr="Obraz zawierający budynek, zewnętrzne, wysoki, mężczyzna&#10;&#10;Opis wygenerowany automatycznie">
            <a:extLst>
              <a:ext uri="{FF2B5EF4-FFF2-40B4-BE49-F238E27FC236}">
                <a16:creationId xmlns:a16="http://schemas.microsoft.com/office/drawing/2014/main" id="{160BA8EF-400A-47AD-B3B1-A0F8FFE97F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8" b="-1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BC8087C-5177-4CBB-9F27-2F24C3A09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Zamówienia Publiczne w czasie pandemii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3F8E538-C0D3-4B34-9F23-3D806146E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492240"/>
            <a:ext cx="312693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CC7D5C1-0FFC-42D6-AC2C-009BE43E73A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47450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F229D4-E026-4048-A5B0-46C3607B8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sz="2400"/>
              <a:t>Wytyczne przedstawione w Komunikacie Komisji Europejskiej w sprawie stosowania ram dotyczących zamówień publicznych w sytuacji nadzwyczajnej związanej z kryzysem wywołanym epidemią COVID-19 (2020/C 108 I/01)</a:t>
            </a:r>
            <a:endParaRPr lang="en-US" sz="240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4090805-9DE3-4696-8C0E-E1E4CD722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l-PL"/>
              <a:t>Zamówienia Publiczne w czasie pandemii </a:t>
            </a:r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5FCA8E2-D900-48D0-A351-3101B634A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CC7D5C1-0FFC-42D6-AC2C-009BE43E73A0}" type="slidenum">
              <a:rPr lang="en-US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34" name="Symbol zastępczy zawartości 5">
            <a:extLst>
              <a:ext uri="{FF2B5EF4-FFF2-40B4-BE49-F238E27FC236}">
                <a16:creationId xmlns:a16="http://schemas.microsoft.com/office/drawing/2014/main" id="{9DB7EC24-F8B4-480E-B319-3D8F255FB5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997279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755390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3811</Words>
  <Application>Microsoft Office PowerPoint</Application>
  <PresentationFormat>Panoramiczny</PresentationFormat>
  <Paragraphs>295</Paragraphs>
  <Slides>44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Wingdings</vt:lpstr>
      <vt:lpstr>Motyw pakietu Office</vt:lpstr>
      <vt:lpstr>Prezentacja programu PowerPoint</vt:lpstr>
      <vt:lpstr>Wprowadzenie i omówienie planu webinarium </vt:lpstr>
      <vt:lpstr>Zamówienia publiczne a COVID-19 </vt:lpstr>
      <vt:lpstr>Wyłączenie stosowania ustawy Prawo zamówień publicznych na mocy art. 6 tzw. ,,Specustawy’’</vt:lpstr>
      <vt:lpstr>Wyłączenie stosowania ustawy Prawo zamówień publicznych na mocy art. 6 tzw. ,,Specustawy’’</vt:lpstr>
      <vt:lpstr>Wyłączenie stosowania ustawy Prawo zamówień publicznych na mocy art. 6 tzw. ,,Specustawy’’</vt:lpstr>
      <vt:lpstr> Wyłączenie stosowania ustawy Prawo zamówień publicznych na podstawie artykułu 46c ustawy z 5 grudnia 2008 roku o zapobieganiu oraz zwalczaniu zakażeń i chorób zakaźnych u ludzi  </vt:lpstr>
      <vt:lpstr>Komunikat Komisji Europejskiej w sprawie stosowania ram dotyczących zamówień publicznych w sytuacji nadzwyczajnej związanej z kryzysem wywołanym epidemią COVID-19 (2020/C 108 I/01) z dnia 1 kwietnia 2020 roku </vt:lpstr>
      <vt:lpstr>Wytyczne przedstawione w Komunikacie Komisji Europejskiej w sprawie stosowania ram dotyczących zamówień publicznych w sytuacji nadzwyczajnej związanej z kryzysem wywołanym epidemią COVID-19 (2020/C 108 I/01)</vt:lpstr>
      <vt:lpstr> Wytyczne przedstawione w Komunikacie Komisji Europejskiej w sprawie stosowania ram dotyczących zamówień publicznych w sytuacji nadzwyczajnej związanej z kryzysem wywołanym epidemią COVID-19 (2020/C 108 I/01)</vt:lpstr>
      <vt:lpstr>Wytyczne przedstawione w Komunikacie Komisji Europejskiej w sprawie stosowania ram dotyczących zamówień publicznych w sytuacji nadzwyczajnej związanej z kryzysem wywołanym epidemią COVID-19 (2020/C 108 I/01)</vt:lpstr>
      <vt:lpstr>Wytyczne przedstawione w Komunikacie Komisji Europejskiej w sprawie stosowania ram dotyczących zamówień publicznych w sytuacji nadzwyczajnej związanej z kryzysem wywołanym epidemią COVID-19 (2020/C 108 I/01)</vt:lpstr>
      <vt:lpstr>Zamówienia publiczne UE w czasie pandemii COVID-19 </vt:lpstr>
      <vt:lpstr>Zmiany umowy w sprawach zamówień publicznych na podstawie art. 15r. tzw. ,,Tarczy antykryzysowej’’</vt:lpstr>
      <vt:lpstr>Zmiany umowy w sprawach zamówień publicznych </vt:lpstr>
      <vt:lpstr>Zmiany umowy w sprawach zamówień publicznych na podstawie art. 15r. tzw. ,,Tarczy antykryzysowej’’</vt:lpstr>
      <vt:lpstr>Okoliczności związane z pandemią COVID-19 </vt:lpstr>
      <vt:lpstr>Wpływ na należyte wykonanie umowy </vt:lpstr>
      <vt:lpstr>Obowiązek informacyjny  na podstawie art. 15r. tzw. ,,Tarczy antykryzysowej’’</vt:lpstr>
      <vt:lpstr>Obowiązek informacyjny na podstawie art. 15r. tzw. ,,Tarczy antykryzysowej’’</vt:lpstr>
      <vt:lpstr>Obowiązek informacyjny na podstawie art. 15r. tzw. ,,Tarczy antykryzysowej’’</vt:lpstr>
      <vt:lpstr>Obowiązek informacyjny na podstawie art. 15r. tzw. ,,Tarczy antykryzysowej’’</vt:lpstr>
      <vt:lpstr>Obowiązek informacyjny na podstawie art. 15r. tzw. ,,Tarczy antykryzysowej’’</vt:lpstr>
      <vt:lpstr>Obowiązek informacyjny na podstawie art. 15r. tzw. ,,Tarczy antykryzysowej’’</vt:lpstr>
      <vt:lpstr>Obowiązek informacyjny na podstawie art. 15r. tzw. ,,Tarczy antykryzysowej’’</vt:lpstr>
      <vt:lpstr>Obowiązek informacyjny na podstawie art. 15r. tzw. ,,Tarczy antykryzysowej’’</vt:lpstr>
      <vt:lpstr>Zmiany umowy w sprawach zamówień publicznych na podstawie art. 15r. tzw. ,,Tarczy antykryzysowej’’</vt:lpstr>
      <vt:lpstr>Zmiany umowy w sprawach zamówień publicznych na podstawie art. 15r. tzw. ,,Tarczy antykryzysowej’’</vt:lpstr>
      <vt:lpstr>Zmiany umowy w sprawach zamówień publicznych na podstawie art. 15r. tzw. ,,Tarczy antykryzysowej’’</vt:lpstr>
      <vt:lpstr>Zmiany umowy w sprawach zamówień publicznych na podstawie art. 15r. tzw. ,,Tarczy antykryzysowej’’</vt:lpstr>
      <vt:lpstr>Brak naruszenia przepisów dyscypliny finansów publicznych </vt:lpstr>
      <vt:lpstr>Brak naruszenia przepisów Kodeksu Karnego </vt:lpstr>
      <vt:lpstr>Interpretacja i stosowanie przesłanek zatrzymania wadium, o których mowa w art. 46 ust. 5 ustawy PZP w kontekście okoliczności wywołanych panującą epidemią COVID-19</vt:lpstr>
      <vt:lpstr>Doświadczenia międzynarodowe w zwalczaniu pandemii COVID-19 </vt:lpstr>
      <vt:lpstr>Doświadczenia międzynarodowe  w zwalczaniu pandemii COVID-19</vt:lpstr>
      <vt:lpstr>Chaos na rynku zamówień sprzętu i wyrobów medycznych</vt:lpstr>
      <vt:lpstr>Chaos na rynku zamówień sprzętu i wyrobów  medycznych</vt:lpstr>
      <vt:lpstr>Protekcjonizm </vt:lpstr>
      <vt:lpstr>Oszustwa, piractwo, zawyżanie cen, podróbki sprzętu medycznego </vt:lpstr>
      <vt:lpstr>Przestępstwo oszustwa  </vt:lpstr>
      <vt:lpstr>Ustawa z dnia 16 kwietnia 1993 roku  o zwalczaniu nieuczciwej konkurencji</vt:lpstr>
      <vt:lpstr>Wadliwy sprzęt medyczny</vt:lpstr>
      <vt:lpstr>Kierunki zmian zamówień publicznych w obliczu pandemii COVID-19</vt:lpstr>
      <vt:lpstr>Zakończenie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Michal Kania</dc:creator>
  <cp:lastModifiedBy>Michal Kania</cp:lastModifiedBy>
  <cp:revision>9</cp:revision>
  <dcterms:created xsi:type="dcterms:W3CDTF">2020-05-17T17:04:21Z</dcterms:created>
  <dcterms:modified xsi:type="dcterms:W3CDTF">2020-05-18T09:53:55Z</dcterms:modified>
</cp:coreProperties>
</file>