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99" r:id="rId3"/>
    <p:sldId id="290" r:id="rId4"/>
    <p:sldId id="257" r:id="rId5"/>
    <p:sldId id="258" r:id="rId6"/>
    <p:sldId id="262" r:id="rId7"/>
    <p:sldId id="292" r:id="rId8"/>
    <p:sldId id="294" r:id="rId9"/>
    <p:sldId id="293" r:id="rId10"/>
    <p:sldId id="295" r:id="rId11"/>
    <p:sldId id="296" r:id="rId12"/>
    <p:sldId id="297" r:id="rId13"/>
    <p:sldId id="259" r:id="rId14"/>
    <p:sldId id="260" r:id="rId15"/>
    <p:sldId id="261" r:id="rId16"/>
    <p:sldId id="291" r:id="rId17"/>
    <p:sldId id="263" r:id="rId18"/>
    <p:sldId id="264" r:id="rId19"/>
    <p:sldId id="265" r:id="rId20"/>
    <p:sldId id="266" r:id="rId21"/>
    <p:sldId id="267" r:id="rId22"/>
    <p:sldId id="298" r:id="rId23"/>
  </p:sldIdLst>
  <p:sldSz cx="12192000" cy="6858000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68" d="100"/>
          <a:sy n="68" d="100"/>
        </p:scale>
        <p:origin x="84" y="1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94CEA1E7-19F2-48D5-8BD3-3D851FC8391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1F498461-1F52-454A-8A2D-E50E1D7536A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/>
              <a:t>Kliknij, aby edytować styl wzorca podtytułu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92D94598-792D-4179-AB63-4BD2EC3849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9E3D9-F318-4263-B499-1BB643BBE5F4}" type="datetimeFigureOut">
              <a:rPr lang="pl-PL" smtClean="0"/>
              <a:t>15.03.2020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ECFB00D7-6BB9-4D92-989F-883EEB681F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1E72BED2-A9BD-4092-B361-359AA99A05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0908F5-D9FA-405E-B354-25A09193C8F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5839018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58121641-DCD5-4B5E-8BED-B3B7CAF962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>
            <a:extLst>
              <a:ext uri="{FF2B5EF4-FFF2-40B4-BE49-F238E27FC236}">
                <a16:creationId xmlns:a16="http://schemas.microsoft.com/office/drawing/2014/main" id="{16FEDB4E-3AD7-4AD3-9EEB-E2FE9745554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49D155D5-91AB-4A1E-9DF1-2A63C4B999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9E3D9-F318-4263-B499-1BB643BBE5F4}" type="datetimeFigureOut">
              <a:rPr lang="pl-PL" smtClean="0"/>
              <a:t>15.03.2020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37AED257-99BC-4F07-9F43-072381C788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090F27A3-FC30-4BFE-A5F4-4C6357AD59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0908F5-D9FA-405E-B354-25A09193C8F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7319982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>
            <a:extLst>
              <a:ext uri="{FF2B5EF4-FFF2-40B4-BE49-F238E27FC236}">
                <a16:creationId xmlns:a16="http://schemas.microsoft.com/office/drawing/2014/main" id="{26E229E4-0645-4C90-9A0D-7B924F4553E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>
            <a:extLst>
              <a:ext uri="{FF2B5EF4-FFF2-40B4-BE49-F238E27FC236}">
                <a16:creationId xmlns:a16="http://schemas.microsoft.com/office/drawing/2014/main" id="{AE8091BE-DC46-4749-8C81-E8D1B3230EF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6F1E0640-6C37-4DE7-9C47-3AEE07CC89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9E3D9-F318-4263-B499-1BB643BBE5F4}" type="datetimeFigureOut">
              <a:rPr lang="pl-PL" smtClean="0"/>
              <a:t>15.03.2020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32C4F21E-CBEF-4019-9E4B-23AB35B32E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10FB80DA-9599-4B38-860C-3AF1094B4E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0908F5-D9FA-405E-B354-25A09193C8F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9155083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92077F6D-0DDD-481F-9E4B-25FC81CDF2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27EA7B12-EB79-45FC-BC85-0334AEA1D75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536DF338-6802-49A1-B013-1307DD6F46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9E3D9-F318-4263-B499-1BB643BBE5F4}" type="datetimeFigureOut">
              <a:rPr lang="pl-PL" smtClean="0"/>
              <a:t>15.03.2020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F47316F5-C3E5-4538-9086-77F9CCBB5C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2878F4EA-DFC5-4AE9-AEA1-C88349DB53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0908F5-D9FA-405E-B354-25A09193C8F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7983572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171C3B35-B7BE-422C-A6B4-0F462782B2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1A525F04-981D-4277-8D56-C6EE0DFCD34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C4920DDD-91ED-432E-9750-F90E57AFAD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9E3D9-F318-4263-B499-1BB643BBE5F4}" type="datetimeFigureOut">
              <a:rPr lang="pl-PL" smtClean="0"/>
              <a:t>15.03.2020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FF0CF5A5-A64C-4A87-B81D-EF1E8524E1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228241CA-8B7A-4FDE-B8BB-5FD355F278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0908F5-D9FA-405E-B354-25A09193C8F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857842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4720D89C-1AAE-43FD-99F4-F73F9B23A0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BB1F405C-7CFD-40DB-9708-72BAC782782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AC2B0DE7-8D55-44B0-AA51-25FDD902874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1F91D26D-7077-4574-B9DE-CC0CD6AFAC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9E3D9-F318-4263-B499-1BB643BBE5F4}" type="datetimeFigureOut">
              <a:rPr lang="pl-PL" smtClean="0"/>
              <a:t>15.03.2020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C2A96121-0932-448D-98FB-71CB3118E3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E7948321-BB68-4B6C-82D0-2448E29F10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0908F5-D9FA-405E-B354-25A09193C8F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1672010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2D8D4A7B-63A7-421A-BE01-C5C48071C0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C8E38B4B-8756-4B3F-8F4E-2B4139F0480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A7B27884-DEBE-40D7-A1A4-EB4D452B44C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tekstu 4">
            <a:extLst>
              <a:ext uri="{FF2B5EF4-FFF2-40B4-BE49-F238E27FC236}">
                <a16:creationId xmlns:a16="http://schemas.microsoft.com/office/drawing/2014/main" id="{715459A7-068B-4515-AB58-6B50283EE46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Symbol zastępczy zawartości 5">
            <a:extLst>
              <a:ext uri="{FF2B5EF4-FFF2-40B4-BE49-F238E27FC236}">
                <a16:creationId xmlns:a16="http://schemas.microsoft.com/office/drawing/2014/main" id="{F513C735-0806-4E1A-B3AB-062895AA879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7" name="Symbol zastępczy daty 6">
            <a:extLst>
              <a:ext uri="{FF2B5EF4-FFF2-40B4-BE49-F238E27FC236}">
                <a16:creationId xmlns:a16="http://schemas.microsoft.com/office/drawing/2014/main" id="{A14314B6-35CD-4208-AEB0-DE7BB3A19C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9E3D9-F318-4263-B499-1BB643BBE5F4}" type="datetimeFigureOut">
              <a:rPr lang="pl-PL" smtClean="0"/>
              <a:t>15.03.2020</a:t>
            </a:fld>
            <a:endParaRPr lang="pl-PL"/>
          </a:p>
        </p:txBody>
      </p:sp>
      <p:sp>
        <p:nvSpPr>
          <p:cNvPr id="8" name="Symbol zastępczy stopki 7">
            <a:extLst>
              <a:ext uri="{FF2B5EF4-FFF2-40B4-BE49-F238E27FC236}">
                <a16:creationId xmlns:a16="http://schemas.microsoft.com/office/drawing/2014/main" id="{860751B7-01FB-4AC5-B893-F8D1198513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>
            <a:extLst>
              <a:ext uri="{FF2B5EF4-FFF2-40B4-BE49-F238E27FC236}">
                <a16:creationId xmlns:a16="http://schemas.microsoft.com/office/drawing/2014/main" id="{346323CF-034B-47B7-981D-9B4DECA835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0908F5-D9FA-405E-B354-25A09193C8F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6948772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1461252-C8E9-4470-AC23-1D44B230E6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daty 2">
            <a:extLst>
              <a:ext uri="{FF2B5EF4-FFF2-40B4-BE49-F238E27FC236}">
                <a16:creationId xmlns:a16="http://schemas.microsoft.com/office/drawing/2014/main" id="{A852950D-83E3-429C-B9CF-3906E55A70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9E3D9-F318-4263-B499-1BB643BBE5F4}" type="datetimeFigureOut">
              <a:rPr lang="pl-PL" smtClean="0"/>
              <a:t>15.03.2020</a:t>
            </a:fld>
            <a:endParaRPr lang="pl-PL"/>
          </a:p>
        </p:txBody>
      </p:sp>
      <p:sp>
        <p:nvSpPr>
          <p:cNvPr id="4" name="Symbol zastępczy stopki 3">
            <a:extLst>
              <a:ext uri="{FF2B5EF4-FFF2-40B4-BE49-F238E27FC236}">
                <a16:creationId xmlns:a16="http://schemas.microsoft.com/office/drawing/2014/main" id="{E2A26773-AC29-4EB1-A9EC-7229F87D26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0D77F718-73C9-47A2-992A-29EA2F84AC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0908F5-D9FA-405E-B354-25A09193C8F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71047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>
            <a:extLst>
              <a:ext uri="{FF2B5EF4-FFF2-40B4-BE49-F238E27FC236}">
                <a16:creationId xmlns:a16="http://schemas.microsoft.com/office/drawing/2014/main" id="{AF4CA92A-29D6-4E3A-B9A0-9C19328A6F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9E3D9-F318-4263-B499-1BB643BBE5F4}" type="datetimeFigureOut">
              <a:rPr lang="pl-PL" smtClean="0"/>
              <a:t>15.03.2020</a:t>
            </a:fld>
            <a:endParaRPr lang="pl-PL"/>
          </a:p>
        </p:txBody>
      </p:sp>
      <p:sp>
        <p:nvSpPr>
          <p:cNvPr id="3" name="Symbol zastępczy stopki 2">
            <a:extLst>
              <a:ext uri="{FF2B5EF4-FFF2-40B4-BE49-F238E27FC236}">
                <a16:creationId xmlns:a16="http://schemas.microsoft.com/office/drawing/2014/main" id="{CF73DFD8-CB6F-4805-848B-306550A575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0B02A1C9-3F16-41D6-9C6D-1477ECC096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0908F5-D9FA-405E-B354-25A09193C8F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4555071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BF218EC0-E959-4C04-BCF8-AB0F01CF5D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F5D07C33-ECDC-4DA3-BECB-B6EF1C8CE0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222E1DF5-5279-4038-9130-D1DD7E6AA57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ABE4BB03-AD5A-491B-8BCC-34263C8A95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9E3D9-F318-4263-B499-1BB643BBE5F4}" type="datetimeFigureOut">
              <a:rPr lang="pl-PL" smtClean="0"/>
              <a:t>15.03.2020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C845888A-20B3-477D-B24E-16D78ECF3A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EC0ABD30-E4A3-4626-90F9-57B30D113B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0908F5-D9FA-405E-B354-25A09193C8F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2851555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816B79E1-8394-45F7-A7A5-9EBF489C80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obrazu 2">
            <a:extLst>
              <a:ext uri="{FF2B5EF4-FFF2-40B4-BE49-F238E27FC236}">
                <a16:creationId xmlns:a16="http://schemas.microsoft.com/office/drawing/2014/main" id="{83D860CF-37A6-468F-B7AC-42FCEDD9C76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1FF0F304-0E65-4197-888D-7C3B7B1D2D7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932D3D4B-23F4-48B0-82CE-1060EF99E0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9E3D9-F318-4263-B499-1BB643BBE5F4}" type="datetimeFigureOut">
              <a:rPr lang="pl-PL" smtClean="0"/>
              <a:t>15.03.2020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D072B4EE-0702-4515-A2A4-82F00C6030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7794DF00-A05C-4C90-8953-ECA10DE8B9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0908F5-D9FA-405E-B354-25A09193C8F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6406180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>
            <a:extLst>
              <a:ext uri="{FF2B5EF4-FFF2-40B4-BE49-F238E27FC236}">
                <a16:creationId xmlns:a16="http://schemas.microsoft.com/office/drawing/2014/main" id="{D2ACB6AD-3818-4177-AD63-00C1A29D38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90B879FA-A04B-4618-8D1D-3DA35DFCB68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DC44C76A-0379-4DA7-936D-1D413C2E932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D9E3D9-F318-4263-B499-1BB643BBE5F4}" type="datetimeFigureOut">
              <a:rPr lang="pl-PL" smtClean="0"/>
              <a:t>15.03.2020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B01F68C6-9B3C-4652-B693-796460F308E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7D3EA2F4-32CC-4AC8-A2BD-7A335BE98D0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0908F5-D9FA-405E-B354-25A09193C8F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6891116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0E42565C-E3CC-4EF0-8093-88FCC788A3C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02F429C4-ABC9-46FC-818A-B5429CDE4A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-1270325" y="3369273"/>
            <a:ext cx="3200400" cy="15238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2CEF98E4-3709-4952-8F42-2305CCE34F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6374475" y="1040470"/>
            <a:ext cx="6858003" cy="4777047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F10BCCF5-D685-47FF-B675-647EAEB72C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87914" y="857786"/>
            <a:ext cx="8027347" cy="520893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99DD1366-8358-48E3-A9A3-836AF34282C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79620" y="1471351"/>
            <a:ext cx="7108911" cy="4016621"/>
          </a:xfrm>
        </p:spPr>
        <p:txBody>
          <a:bodyPr anchor="ctr">
            <a:normAutofit/>
          </a:bodyPr>
          <a:lstStyle/>
          <a:p>
            <a:pPr algn="l"/>
            <a:r>
              <a:rPr lang="pl-PL" sz="6600"/>
              <a:t>Partnerstwo Publiczno-Prywatne</a:t>
            </a:r>
            <a:br>
              <a:rPr lang="pl-PL" sz="6600"/>
            </a:br>
            <a:r>
              <a:rPr lang="pl-PL" sz="6600"/>
              <a:t>Michał Kania </a:t>
            </a:r>
            <a:br>
              <a:rPr lang="pl-PL" sz="6600"/>
            </a:br>
            <a:endParaRPr lang="pl-PL" sz="6600"/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D91CED5E-0DDF-4118-9BFC-785254D9BF7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803178" y="1845264"/>
            <a:ext cx="3000907" cy="3268794"/>
          </a:xfrm>
        </p:spPr>
        <p:txBody>
          <a:bodyPr anchor="ctr">
            <a:normAutofit/>
          </a:bodyPr>
          <a:lstStyle/>
          <a:p>
            <a:pPr algn="l"/>
            <a:r>
              <a:rPr lang="pl-PL" sz="2200"/>
              <a:t>Definicja, obszary wykorzystania, modele PPP</a:t>
            </a:r>
          </a:p>
          <a:p>
            <a:pPr algn="l"/>
            <a:endParaRPr lang="pl-PL" sz="2200"/>
          </a:p>
          <a:p>
            <a:pPr algn="l"/>
            <a:r>
              <a:rPr lang="pl-PL" sz="2200" b="1"/>
              <a:t>Cześć 1 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B0EE8A42-107A-4D4C-8D56-BBAE95C7FC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-1524009" y="3366125"/>
            <a:ext cx="3200400" cy="15238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271376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201CC55D-ED54-4C5C-95E6-10947BD110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DAB7E570-A023-484B-A3A9-98F3FC073C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9560" y="856180"/>
            <a:ext cx="4560584" cy="1128068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000" dirty="0" err="1"/>
              <a:t>Innowacyjność</a:t>
            </a:r>
            <a:r>
              <a:rPr lang="en-US" sz="4000" dirty="0"/>
              <a:t> 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1DE889C7-FAD6-4397-98E2-05D5034844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1083484"/>
            <a:ext cx="355196" cy="673460"/>
            <a:chOff x="0" y="823811"/>
            <a:chExt cx="355196" cy="673460"/>
          </a:xfrm>
        </p:grpSpPr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F399A70F-F8CD-4992-9EF5-6CF15472E7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823811"/>
              <a:ext cx="87363" cy="67346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48F4FEDC-6D80-458C-A665-075D9B9500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59341" y="823811"/>
              <a:ext cx="195855" cy="67346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7" name="Rectangle 16">
            <a:extLst>
              <a:ext uri="{FF2B5EF4-FFF2-40B4-BE49-F238E27FC236}">
                <a16:creationId xmlns:a16="http://schemas.microsoft.com/office/drawing/2014/main" id="{3873B707-463F-40B0-8227-E8CC6C67EB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65085" y="2090569"/>
            <a:ext cx="4297680" cy="2743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C03F6DED-F00A-4C50-9EEE-306D27E522A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90719" y="2330505"/>
            <a:ext cx="4559425" cy="3979585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2000"/>
              <a:t>Wsparcie rozwoju gospodarczego, w tym działań proinnowacyjnych, bazuje przede wszystkim na teorii </a:t>
            </a:r>
            <a:r>
              <a:rPr lang="en-US" sz="2000" i="1"/>
              <a:t>J.A. Schumpetera</a:t>
            </a:r>
            <a:r>
              <a:rPr lang="en-US" sz="2000"/>
              <a:t>, zgodnie z którą rozwój gospodarki cechuje dynamika, nie zaś statyczna adaptacja do najkorzystniejszego kierunku gospodarowania posiadanymi zasobami i powielania takiego sposobu działania</a:t>
            </a:r>
          </a:p>
          <a:p>
            <a:pPr marL="0"/>
            <a:endParaRPr lang="en-US" sz="200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C13237C8-E62C-4F0D-A318-BD6FB6C2D1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0697670" y="0"/>
            <a:ext cx="149433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19C9EAEA-39D0-4B0E-A0EB-51E7B26740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85810" y="513853"/>
            <a:ext cx="6009366" cy="583457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Symbol zastępczy zawartości 5" descr="Obraz zawierający budynek, sprzęt elektroniczny, miasto, zewnętrzne&#10;&#10;Opis wygenerowany automatycznie">
            <a:extLst>
              <a:ext uri="{FF2B5EF4-FFF2-40B4-BE49-F238E27FC236}">
                <a16:creationId xmlns:a16="http://schemas.microsoft.com/office/drawing/2014/main" id="{0A11A4E3-8FFB-4EA2-869A-791C1F7911B8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169" r="18805" b="2"/>
          <a:stretch/>
        </p:blipFill>
        <p:spPr>
          <a:xfrm>
            <a:off x="5977788" y="799352"/>
            <a:ext cx="5425410" cy="5259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240230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2F687420-BEB4-45CD-8226-339BE553B8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726B3E06-A574-41B2-BF7A-8EDB58DA51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5064" y="525982"/>
            <a:ext cx="4282983" cy="1200361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3600"/>
              <a:t>Innowacyjność 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169CC832-2974-4E8D-90ED-3E2941BA73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16533" y="1944913"/>
            <a:ext cx="4023360" cy="2743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DFBFF70A-0117-4804-9CE6-32C75D7FCF1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45066" y="2031101"/>
            <a:ext cx="4282984" cy="3511943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1800"/>
              <a:t>W ostatnich latach rosnące znaczenie sektora publicznego w promocji rozwiązań innowacyjnych widoczne jest przede wszystkim za sprawą teorii przedstawionych przez prof. </a:t>
            </a:r>
            <a:r>
              <a:rPr lang="en-US" sz="1800" i="1"/>
              <a:t>Marianne Mazzucato</a:t>
            </a:r>
            <a:r>
              <a:rPr lang="en-US" sz="1800"/>
              <a:t> w książkach pt. „The Entrepreneurial State” z 2013 r. oraz „The Value of Everything: Making and Taking in the Global Economy” z 2017 r. 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55222F96-971A-4F90-B841-6BAB416C7A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-225843" y="6053360"/>
            <a:ext cx="740664" cy="154124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08980754-6F4B-43C9-B9BE-127B6BED65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5904923" y="215201"/>
            <a:ext cx="740664" cy="11833491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2C1BBA94-3F40-40AA-8BB9-E69E25E537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96793" y="354959"/>
            <a:ext cx="6184973" cy="591521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Symbol zastępczy zawartości 5" descr="Obraz zawierający osoba, mężczyzna, trzymający, przód&#10;&#10;Opis wygenerowany automatycznie">
            <a:extLst>
              <a:ext uri="{FF2B5EF4-FFF2-40B4-BE49-F238E27FC236}">
                <a16:creationId xmlns:a16="http://schemas.microsoft.com/office/drawing/2014/main" id="{14D70AA1-67B5-4697-B451-4A64269DC8D5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042" r="26011"/>
          <a:stretch/>
        </p:blipFill>
        <p:spPr>
          <a:xfrm>
            <a:off x="5987738" y="650494"/>
            <a:ext cx="5628018" cy="53241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235338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2F687420-BEB4-45CD-8226-339BE553B8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77272CD9-48CB-4862-BCA9-22531D0EF6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5064" y="525982"/>
            <a:ext cx="4282983" cy="1200361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3600"/>
              <a:t>Geostrategia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169CC832-2974-4E8D-90ED-3E2941BA73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16533" y="1944913"/>
            <a:ext cx="4023360" cy="2743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8F97E76A-B3D8-426D-8034-2E17EE67C8B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45066" y="2031101"/>
            <a:ext cx="4282984" cy="3511943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1800" dirty="0"/>
              <a:t>W </a:t>
            </a:r>
            <a:r>
              <a:rPr lang="en-US" sz="1800" dirty="0" err="1"/>
              <a:t>dającej</a:t>
            </a:r>
            <a:r>
              <a:rPr lang="en-US" sz="1800" dirty="0"/>
              <a:t> </a:t>
            </a:r>
            <a:r>
              <a:rPr lang="en-US" sz="1800" dirty="0" err="1"/>
              <a:t>się</a:t>
            </a:r>
            <a:r>
              <a:rPr lang="en-US" sz="1800" dirty="0"/>
              <a:t> </a:t>
            </a:r>
            <a:r>
              <a:rPr lang="en-US" sz="1800" dirty="0" err="1"/>
              <a:t>przewidzieć</a:t>
            </a:r>
            <a:r>
              <a:rPr lang="en-US" sz="1800" dirty="0"/>
              <a:t> </a:t>
            </a:r>
            <a:r>
              <a:rPr lang="en-US" sz="1800" dirty="0" err="1"/>
              <a:t>przyszłości</a:t>
            </a:r>
            <a:r>
              <a:rPr lang="en-US" sz="1800" dirty="0"/>
              <a:t> </a:t>
            </a:r>
            <a:r>
              <a:rPr lang="en-US" sz="1800" dirty="0" err="1"/>
              <a:t>wydaje</a:t>
            </a:r>
            <a:r>
              <a:rPr lang="en-US" sz="1800" dirty="0"/>
              <a:t> </a:t>
            </a:r>
            <a:r>
              <a:rPr lang="en-US" sz="1800" dirty="0" err="1"/>
              <a:t>się</a:t>
            </a:r>
            <a:r>
              <a:rPr lang="en-US" sz="1800" dirty="0"/>
              <a:t>, </a:t>
            </a:r>
            <a:r>
              <a:rPr lang="en-US" sz="1800" dirty="0" err="1"/>
              <a:t>że</a:t>
            </a:r>
            <a:r>
              <a:rPr lang="en-US" sz="1800" dirty="0"/>
              <a:t> </a:t>
            </a:r>
            <a:r>
              <a:rPr lang="en-US" sz="1800" dirty="0" err="1"/>
              <a:t>rosnące</a:t>
            </a:r>
            <a:r>
              <a:rPr lang="en-US" sz="1800" dirty="0"/>
              <a:t> </a:t>
            </a:r>
            <a:r>
              <a:rPr lang="en-US" sz="1800" dirty="0" err="1"/>
              <a:t>znaczenie</a:t>
            </a:r>
            <a:r>
              <a:rPr lang="en-US" sz="1800" dirty="0"/>
              <a:t>, </a:t>
            </a:r>
            <a:r>
              <a:rPr lang="en-US" sz="1800" dirty="0" err="1"/>
              <a:t>również</a:t>
            </a:r>
            <a:r>
              <a:rPr lang="en-US" sz="1800" dirty="0"/>
              <a:t> w </a:t>
            </a:r>
            <a:r>
              <a:rPr lang="en-US" sz="1800" dirty="0" err="1"/>
              <a:t>aspekcie</a:t>
            </a:r>
            <a:r>
              <a:rPr lang="en-US" sz="1800" dirty="0"/>
              <a:t> </a:t>
            </a:r>
            <a:r>
              <a:rPr lang="en-US" sz="1800" dirty="0" err="1"/>
              <a:t>stosowania</a:t>
            </a:r>
            <a:r>
              <a:rPr lang="pl-PL" sz="1800" dirty="0"/>
              <a:t> PPP</a:t>
            </a:r>
            <a:r>
              <a:rPr lang="en-US" sz="1800" dirty="0"/>
              <a:t>, mieć </a:t>
            </a:r>
            <a:r>
              <a:rPr lang="en-US" sz="1800" dirty="0" err="1"/>
              <a:t>będzie</a:t>
            </a:r>
            <a:r>
              <a:rPr lang="en-US" sz="1800" dirty="0"/>
              <a:t> </a:t>
            </a:r>
            <a:r>
              <a:rPr lang="en-US" sz="1800" dirty="0" err="1"/>
              <a:t>kwestia</a:t>
            </a:r>
            <a:r>
              <a:rPr lang="en-US" sz="1800" dirty="0"/>
              <a:t> geostrategii, w </a:t>
            </a:r>
            <a:r>
              <a:rPr lang="en-US" sz="1800" dirty="0" err="1"/>
              <a:t>szczególności</a:t>
            </a:r>
            <a:r>
              <a:rPr lang="en-US" sz="1800" dirty="0"/>
              <a:t> w </a:t>
            </a:r>
            <a:r>
              <a:rPr lang="en-US" sz="1800" dirty="0" err="1"/>
              <a:t>obliczu</a:t>
            </a:r>
            <a:r>
              <a:rPr lang="en-US" sz="1800" dirty="0"/>
              <a:t> </a:t>
            </a:r>
            <a:r>
              <a:rPr lang="en-US" sz="1800" dirty="0" err="1"/>
              <a:t>rosnącej</a:t>
            </a:r>
            <a:r>
              <a:rPr lang="en-US" sz="1800" dirty="0"/>
              <a:t> </a:t>
            </a:r>
            <a:r>
              <a:rPr lang="en-US" sz="1800" dirty="0" err="1"/>
              <a:t>rywalizacji</a:t>
            </a:r>
            <a:r>
              <a:rPr lang="en-US" sz="1800" dirty="0"/>
              <a:t> </a:t>
            </a:r>
            <a:r>
              <a:rPr lang="en-US" sz="1800" dirty="0" err="1"/>
              <a:t>gospodarczej</a:t>
            </a:r>
            <a:r>
              <a:rPr lang="en-US" sz="1800" dirty="0"/>
              <a:t> </a:t>
            </a:r>
            <a:r>
              <a:rPr lang="en-US" sz="1800" dirty="0" err="1"/>
              <a:t>pomiędzy</a:t>
            </a:r>
            <a:r>
              <a:rPr lang="en-US" sz="1800" dirty="0"/>
              <a:t> Chinami a USA. 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55222F96-971A-4F90-B841-6BAB416C7A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-225843" y="6053360"/>
            <a:ext cx="740664" cy="154124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08980754-6F4B-43C9-B9BE-127B6BED65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5904923" y="215201"/>
            <a:ext cx="740664" cy="11833491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2C1BBA94-3F40-40AA-8BB9-E69E25E537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96793" y="354959"/>
            <a:ext cx="6184973" cy="591521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Symbol zastępczy zawartości 5" descr="Obraz zawierający osoba&#10;&#10;Opis wygenerowany automatycznie">
            <a:extLst>
              <a:ext uri="{FF2B5EF4-FFF2-40B4-BE49-F238E27FC236}">
                <a16:creationId xmlns:a16="http://schemas.microsoft.com/office/drawing/2014/main" id="{93A86100-9380-4639-8D06-B67D85A16444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43" b="3956"/>
          <a:stretch/>
        </p:blipFill>
        <p:spPr>
          <a:xfrm>
            <a:off x="5987738" y="650494"/>
            <a:ext cx="5628018" cy="53241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832834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201CC55D-ED54-4C5C-95E6-10947BD110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ytuł 6">
            <a:extLst>
              <a:ext uri="{FF2B5EF4-FFF2-40B4-BE49-F238E27FC236}">
                <a16:creationId xmlns:a16="http://schemas.microsoft.com/office/drawing/2014/main" id="{E7663291-AE4D-408E-8E74-2461C04D9F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9560" y="856180"/>
            <a:ext cx="4560584" cy="1128068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2500"/>
              <a:t>Partnerstwo publiczno-prywatne – wykorzystanie w sektorach </a:t>
            </a: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1DE889C7-FAD6-4397-98E2-05D5034844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1083484"/>
            <a:ext cx="355196" cy="673460"/>
            <a:chOff x="0" y="823811"/>
            <a:chExt cx="355196" cy="673460"/>
          </a:xfrm>
        </p:grpSpPr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F399A70F-F8CD-4992-9EF5-6CF15472E7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823811"/>
              <a:ext cx="87363" cy="67346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48F4FEDC-6D80-458C-A665-075D9B9500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59341" y="823811"/>
              <a:ext cx="195855" cy="67346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2" name="Rectangle 21">
            <a:extLst>
              <a:ext uri="{FF2B5EF4-FFF2-40B4-BE49-F238E27FC236}">
                <a16:creationId xmlns:a16="http://schemas.microsoft.com/office/drawing/2014/main" id="{3873B707-463F-40B0-8227-E8CC6C67EB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65085" y="2090569"/>
            <a:ext cx="4297680" cy="2743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Symbol zastępczy zawartości 7">
            <a:extLst>
              <a:ext uri="{FF2B5EF4-FFF2-40B4-BE49-F238E27FC236}">
                <a16:creationId xmlns:a16="http://schemas.microsoft.com/office/drawing/2014/main" id="{D0264D78-EC89-47B9-8717-FEC21687478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90719" y="2330505"/>
            <a:ext cx="4559425" cy="397958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just"/>
            <a:r>
              <a:rPr lang="en-US" sz="2000" dirty="0" err="1"/>
              <a:t>sektor</a:t>
            </a:r>
            <a:r>
              <a:rPr lang="en-US" sz="2000" dirty="0"/>
              <a:t> </a:t>
            </a:r>
            <a:r>
              <a:rPr lang="en-US" sz="2000" dirty="0" err="1"/>
              <a:t>transportowy</a:t>
            </a:r>
            <a:r>
              <a:rPr lang="en-US" sz="2000" dirty="0"/>
              <a:t>, w </a:t>
            </a:r>
            <a:r>
              <a:rPr lang="en-US" sz="2000" dirty="0" err="1"/>
              <a:t>skład</a:t>
            </a:r>
            <a:r>
              <a:rPr lang="en-US" sz="2000" dirty="0"/>
              <a:t> </a:t>
            </a:r>
            <a:r>
              <a:rPr lang="en-US" sz="2000" dirty="0" err="1"/>
              <a:t>którego</a:t>
            </a:r>
            <a:r>
              <a:rPr lang="en-US" sz="2000" dirty="0"/>
              <a:t> </a:t>
            </a:r>
            <a:r>
              <a:rPr lang="en-US" sz="2000" dirty="0" err="1"/>
              <a:t>zalicza</a:t>
            </a:r>
            <a:r>
              <a:rPr lang="en-US" sz="2000" dirty="0"/>
              <a:t> </a:t>
            </a:r>
            <a:r>
              <a:rPr lang="en-US" sz="2000" dirty="0" err="1"/>
              <a:t>się</a:t>
            </a:r>
            <a:r>
              <a:rPr lang="en-US" sz="2000" dirty="0"/>
              <a:t> </a:t>
            </a:r>
            <a:r>
              <a:rPr lang="en-US" sz="2000" dirty="0" err="1"/>
              <a:t>aktywa</a:t>
            </a:r>
            <a:r>
              <a:rPr lang="en-US" sz="2000" dirty="0"/>
              <a:t> </a:t>
            </a:r>
            <a:r>
              <a:rPr lang="en-US" sz="2000" dirty="0" err="1"/>
              <a:t>umożliwiające</a:t>
            </a:r>
            <a:r>
              <a:rPr lang="en-US" sz="2000" dirty="0"/>
              <a:t> </a:t>
            </a:r>
            <a:r>
              <a:rPr lang="en-US" sz="2000" dirty="0" err="1"/>
              <a:t>przemieszczanie</a:t>
            </a:r>
            <a:r>
              <a:rPr lang="en-US" sz="2000" dirty="0"/>
              <a:t> </a:t>
            </a:r>
            <a:r>
              <a:rPr lang="en-US" sz="2000" dirty="0" err="1"/>
              <a:t>się</a:t>
            </a:r>
            <a:r>
              <a:rPr lang="en-US" sz="2000" dirty="0"/>
              <a:t> </a:t>
            </a:r>
            <a:r>
              <a:rPr lang="en-US" sz="2000" dirty="0" err="1"/>
              <a:t>środków</a:t>
            </a:r>
            <a:r>
              <a:rPr lang="en-US" sz="2000" dirty="0"/>
              <a:t> </a:t>
            </a:r>
            <a:r>
              <a:rPr lang="en-US" sz="2000" dirty="0" err="1"/>
              <a:t>transportu</a:t>
            </a:r>
            <a:r>
              <a:rPr lang="en-US" sz="2000" dirty="0"/>
              <a:t>, jak </a:t>
            </a:r>
            <a:r>
              <a:rPr lang="en-US" sz="2000" dirty="0" err="1"/>
              <a:t>drogi</a:t>
            </a:r>
            <a:r>
              <a:rPr lang="en-US" sz="2000" dirty="0"/>
              <a:t>, </a:t>
            </a:r>
            <a:r>
              <a:rPr lang="en-US" sz="2000" dirty="0" err="1"/>
              <a:t>mosty</a:t>
            </a:r>
            <a:r>
              <a:rPr lang="en-US" sz="2000" dirty="0"/>
              <a:t>, </a:t>
            </a:r>
            <a:r>
              <a:rPr lang="en-US" sz="2000" dirty="0" err="1"/>
              <a:t>tunele</a:t>
            </a:r>
            <a:r>
              <a:rPr lang="en-US" sz="2000" dirty="0"/>
              <a:t>, </a:t>
            </a:r>
            <a:r>
              <a:rPr lang="en-US" sz="2000" dirty="0" err="1"/>
              <a:t>szlaki</a:t>
            </a:r>
            <a:r>
              <a:rPr lang="en-US" sz="2000" dirty="0"/>
              <a:t> </a:t>
            </a:r>
            <a:r>
              <a:rPr lang="en-US" sz="2000" dirty="0" err="1"/>
              <a:t>wodne</a:t>
            </a:r>
            <a:r>
              <a:rPr lang="en-US" sz="2000" dirty="0"/>
              <a:t>, </a:t>
            </a:r>
            <a:r>
              <a:rPr lang="en-US" sz="2000" dirty="0" err="1"/>
              <a:t>linie</a:t>
            </a:r>
            <a:r>
              <a:rPr lang="en-US" sz="2000" dirty="0"/>
              <a:t> </a:t>
            </a:r>
            <a:r>
              <a:rPr lang="en-US" sz="2000" dirty="0" err="1"/>
              <a:t>kolejowe</a:t>
            </a:r>
            <a:r>
              <a:rPr lang="en-US" sz="2000" dirty="0"/>
              <a:t>, a </a:t>
            </a:r>
            <a:r>
              <a:rPr lang="en-US" sz="2000" dirty="0" err="1"/>
              <a:t>także</a:t>
            </a:r>
            <a:r>
              <a:rPr lang="en-US" sz="2000" dirty="0"/>
              <a:t> </a:t>
            </a:r>
            <a:r>
              <a:rPr lang="en-US" sz="2000" dirty="0" err="1"/>
              <a:t>terminale</a:t>
            </a:r>
            <a:r>
              <a:rPr lang="en-US" sz="2000" dirty="0"/>
              <a:t>, </a:t>
            </a:r>
            <a:r>
              <a:rPr lang="en-US" sz="2000" dirty="0" err="1"/>
              <a:t>gdzie</a:t>
            </a:r>
            <a:r>
              <a:rPr lang="en-US" sz="2000" dirty="0"/>
              <a:t> </a:t>
            </a:r>
            <a:r>
              <a:rPr lang="en-US" sz="2000" dirty="0" err="1"/>
              <a:t>pasażerowie</a:t>
            </a:r>
            <a:r>
              <a:rPr lang="en-US" sz="2000" dirty="0"/>
              <a:t> i </a:t>
            </a:r>
            <a:r>
              <a:rPr lang="en-US" sz="2000" dirty="0" err="1"/>
              <a:t>towary</a:t>
            </a:r>
            <a:r>
              <a:rPr lang="en-US" sz="2000" dirty="0"/>
              <a:t> </a:t>
            </a:r>
            <a:r>
              <a:rPr lang="en-US" sz="2000" dirty="0" err="1"/>
              <a:t>wchodzą</a:t>
            </a:r>
            <a:r>
              <a:rPr lang="en-US" sz="2000" dirty="0"/>
              <a:t> na </a:t>
            </a:r>
            <a:r>
              <a:rPr lang="en-US" sz="2000" dirty="0" err="1"/>
              <a:t>daną</a:t>
            </a:r>
            <a:r>
              <a:rPr lang="en-US" sz="2000" dirty="0"/>
              <a:t> </a:t>
            </a:r>
            <a:r>
              <a:rPr lang="en-US" sz="2000" dirty="0" err="1"/>
              <a:t>trasę</a:t>
            </a:r>
            <a:r>
              <a:rPr lang="en-US" sz="2000" dirty="0"/>
              <a:t> </a:t>
            </a:r>
            <a:r>
              <a:rPr lang="en-US" sz="2000" dirty="0" err="1"/>
              <a:t>bądź</a:t>
            </a:r>
            <a:r>
              <a:rPr lang="en-US" sz="2000" dirty="0"/>
              <a:t> je </a:t>
            </a:r>
            <a:r>
              <a:rPr lang="en-US" sz="2000" dirty="0" err="1"/>
              <a:t>opuszczają</a:t>
            </a:r>
            <a:r>
              <a:rPr lang="en-US" sz="2000" dirty="0"/>
              <a:t>, jak np. </a:t>
            </a:r>
            <a:r>
              <a:rPr lang="en-US" sz="2000" dirty="0" err="1"/>
              <a:t>dworce</a:t>
            </a:r>
            <a:r>
              <a:rPr lang="en-US" sz="2000" dirty="0"/>
              <a:t> </a:t>
            </a:r>
            <a:r>
              <a:rPr lang="en-US" sz="2000" dirty="0" err="1"/>
              <a:t>kolejowe</a:t>
            </a:r>
            <a:r>
              <a:rPr lang="en-US" sz="2000" dirty="0"/>
              <a:t>, </a:t>
            </a:r>
            <a:r>
              <a:rPr lang="en-US" sz="2000" dirty="0" err="1"/>
              <a:t>terminale</a:t>
            </a:r>
            <a:r>
              <a:rPr lang="en-US" sz="2000" dirty="0"/>
              <a:t> i </a:t>
            </a:r>
            <a:r>
              <a:rPr lang="en-US" sz="2000" dirty="0" err="1"/>
              <a:t>lotniska</a:t>
            </a:r>
            <a:r>
              <a:rPr lang="en-US" sz="2000" dirty="0"/>
              <a:t>. 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C13237C8-E62C-4F0D-A318-BD6FB6C2D1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0697670" y="0"/>
            <a:ext cx="149433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19C9EAEA-39D0-4B0E-A0EB-51E7B26740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85810" y="513853"/>
            <a:ext cx="6009366" cy="583457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Symbol zastępczy zawartości 10" descr="Obraz zawierający trawa, zewnętrzne, droga, ulica&#10;&#10;Opis wygenerowany automatycznie">
            <a:extLst>
              <a:ext uri="{FF2B5EF4-FFF2-40B4-BE49-F238E27FC236}">
                <a16:creationId xmlns:a16="http://schemas.microsoft.com/office/drawing/2014/main" id="{7BF80470-2EC9-431F-9593-B73B59CD16CE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258" r="5884" b="1"/>
          <a:stretch/>
        </p:blipFill>
        <p:spPr>
          <a:xfrm>
            <a:off x="5977788" y="799352"/>
            <a:ext cx="5425410" cy="5259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459067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201CC55D-ED54-4C5C-95E6-10947BD110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3FA16CA3-386A-4DA6-AFCB-8F4E3649E8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9560" y="856180"/>
            <a:ext cx="4560584" cy="1128068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2500" dirty="0"/>
              <a:t>Partnerstwo </a:t>
            </a:r>
            <a:r>
              <a:rPr lang="en-US" sz="2500" dirty="0" err="1"/>
              <a:t>publiczno-prywatne</a:t>
            </a:r>
            <a:r>
              <a:rPr lang="en-US" sz="2500" dirty="0"/>
              <a:t> – </a:t>
            </a:r>
            <a:r>
              <a:rPr lang="en-US" sz="2500" dirty="0" err="1"/>
              <a:t>wykorzystanie</a:t>
            </a:r>
            <a:r>
              <a:rPr lang="en-US" sz="2500" dirty="0"/>
              <a:t> w </a:t>
            </a:r>
            <a:r>
              <a:rPr lang="en-US" sz="2500" dirty="0" err="1"/>
              <a:t>sektorach</a:t>
            </a:r>
            <a:r>
              <a:rPr lang="en-US" sz="2500" dirty="0"/>
              <a:t> 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1DE889C7-FAD6-4397-98E2-05D5034844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1083484"/>
            <a:ext cx="355196" cy="673460"/>
            <a:chOff x="0" y="823811"/>
            <a:chExt cx="355196" cy="673460"/>
          </a:xfrm>
        </p:grpSpPr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F399A70F-F8CD-4992-9EF5-6CF15472E7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823811"/>
              <a:ext cx="87363" cy="67346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48F4FEDC-6D80-458C-A665-075D9B9500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59341" y="823811"/>
              <a:ext cx="195855" cy="67346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7" name="Rectangle 16">
            <a:extLst>
              <a:ext uri="{FF2B5EF4-FFF2-40B4-BE49-F238E27FC236}">
                <a16:creationId xmlns:a16="http://schemas.microsoft.com/office/drawing/2014/main" id="{3873B707-463F-40B0-8227-E8CC6C67EB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65085" y="2090569"/>
            <a:ext cx="4297680" cy="2743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6FA31612-1BEE-411F-8888-A4F52E366C1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90719" y="2330505"/>
            <a:ext cx="4559425" cy="397958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just"/>
            <a:r>
              <a:rPr lang="en-US" sz="2000" dirty="0" err="1"/>
              <a:t>sektor</a:t>
            </a:r>
            <a:r>
              <a:rPr lang="en-US" sz="2000" dirty="0"/>
              <a:t> </a:t>
            </a:r>
            <a:r>
              <a:rPr lang="en-US" sz="2000" dirty="0" err="1"/>
              <a:t>opieki</a:t>
            </a:r>
            <a:r>
              <a:rPr lang="en-US" sz="2000" dirty="0"/>
              <a:t> </a:t>
            </a:r>
            <a:r>
              <a:rPr lang="en-US" sz="2000" dirty="0" err="1"/>
              <a:t>zdrowotnej</a:t>
            </a:r>
            <a:r>
              <a:rPr lang="en-US" sz="2000" dirty="0"/>
              <a:t>, </a:t>
            </a:r>
            <a:r>
              <a:rPr lang="en-US" sz="2000" dirty="0" err="1"/>
              <a:t>obejmujący</a:t>
            </a:r>
            <a:r>
              <a:rPr lang="en-US" sz="2000" dirty="0"/>
              <a:t> </a:t>
            </a:r>
            <a:r>
              <a:rPr lang="en-US" sz="2000" dirty="0" err="1"/>
              <a:t>budowę</a:t>
            </a:r>
            <a:r>
              <a:rPr lang="en-US" sz="2000" dirty="0"/>
              <a:t> i </a:t>
            </a:r>
            <a:r>
              <a:rPr lang="en-US" sz="2000" dirty="0" err="1"/>
              <a:t>modernizację</a:t>
            </a:r>
            <a:r>
              <a:rPr lang="en-US" sz="2000" dirty="0"/>
              <a:t> </a:t>
            </a:r>
            <a:r>
              <a:rPr lang="en-US" sz="2000" dirty="0" err="1"/>
              <a:t>placówek</a:t>
            </a:r>
            <a:r>
              <a:rPr lang="en-US" sz="2000" dirty="0"/>
              <a:t> </a:t>
            </a:r>
            <a:r>
              <a:rPr lang="en-US" sz="2000" dirty="0" err="1"/>
              <a:t>szpitalnych</a:t>
            </a:r>
            <a:r>
              <a:rPr lang="en-US" sz="2000" dirty="0"/>
              <a:t>, </a:t>
            </a:r>
            <a:r>
              <a:rPr lang="en-US" sz="2000" dirty="0" err="1"/>
              <a:t>ośrodków</a:t>
            </a:r>
            <a:r>
              <a:rPr lang="en-US" sz="2000" dirty="0"/>
              <a:t> </a:t>
            </a:r>
            <a:r>
              <a:rPr lang="en-US" sz="2000" dirty="0" err="1"/>
              <a:t>podstawowej</a:t>
            </a:r>
            <a:r>
              <a:rPr lang="en-US" sz="2000" dirty="0"/>
              <a:t> </a:t>
            </a:r>
            <a:r>
              <a:rPr lang="en-US" sz="2000" dirty="0" err="1"/>
              <a:t>opieki</a:t>
            </a:r>
            <a:r>
              <a:rPr lang="en-US" sz="2000" dirty="0"/>
              <a:t> </a:t>
            </a:r>
            <a:r>
              <a:rPr lang="en-US" sz="2000" dirty="0" err="1"/>
              <a:t>medycznej</a:t>
            </a:r>
            <a:r>
              <a:rPr lang="en-US" sz="2000" dirty="0"/>
              <a:t>, </a:t>
            </a:r>
            <a:r>
              <a:rPr lang="en-US" sz="2000" dirty="0" err="1"/>
              <a:t>placówek</a:t>
            </a:r>
            <a:r>
              <a:rPr lang="en-US" sz="2000" dirty="0"/>
              <a:t> </a:t>
            </a:r>
            <a:r>
              <a:rPr lang="en-US" sz="2000" dirty="0" err="1"/>
              <a:t>stałego</a:t>
            </a:r>
            <a:r>
              <a:rPr lang="en-US" sz="2000" dirty="0"/>
              <a:t> </a:t>
            </a:r>
            <a:r>
              <a:rPr lang="en-US" sz="2000" dirty="0" err="1"/>
              <a:t>pobytu</a:t>
            </a:r>
            <a:r>
              <a:rPr lang="en-US" sz="2000" dirty="0"/>
              <a:t> </a:t>
            </a:r>
            <a:r>
              <a:rPr lang="en-US" sz="2000" dirty="0" err="1"/>
              <a:t>dla</a:t>
            </a:r>
            <a:r>
              <a:rPr lang="en-US" sz="2000" dirty="0"/>
              <a:t> </a:t>
            </a:r>
            <a:r>
              <a:rPr lang="en-US" sz="2000" dirty="0" err="1"/>
              <a:t>osób</a:t>
            </a:r>
            <a:r>
              <a:rPr lang="en-US" sz="2000" dirty="0"/>
              <a:t> </a:t>
            </a:r>
            <a:r>
              <a:rPr lang="en-US" sz="2000" dirty="0" err="1"/>
              <a:t>starszych</a:t>
            </a:r>
            <a:r>
              <a:rPr lang="en-US" sz="2000" dirty="0"/>
              <a:t>, </a:t>
            </a:r>
            <a:r>
              <a:rPr lang="en-US" sz="2000" dirty="0" err="1"/>
              <a:t>przewlekle</a:t>
            </a:r>
            <a:r>
              <a:rPr lang="en-US" sz="2000" dirty="0"/>
              <a:t> </a:t>
            </a:r>
            <a:r>
              <a:rPr lang="en-US" sz="2000" dirty="0" err="1"/>
              <a:t>lub</a:t>
            </a:r>
            <a:r>
              <a:rPr lang="en-US" sz="2000" dirty="0"/>
              <a:t> </a:t>
            </a:r>
            <a:r>
              <a:rPr lang="en-US" sz="2000" dirty="0" err="1"/>
              <a:t>umysłowo</a:t>
            </a:r>
            <a:r>
              <a:rPr lang="en-US" sz="2000" dirty="0"/>
              <a:t> </a:t>
            </a:r>
            <a:r>
              <a:rPr lang="en-US" sz="2000" dirty="0" err="1"/>
              <a:t>chorych</a:t>
            </a:r>
            <a:r>
              <a:rPr lang="en-US" sz="2000" dirty="0"/>
              <a:t>, </a:t>
            </a:r>
            <a:r>
              <a:rPr lang="en-US" sz="2000" dirty="0" err="1"/>
              <a:t>przygotowanie</a:t>
            </a:r>
            <a:r>
              <a:rPr lang="en-US" sz="2000" dirty="0"/>
              <a:t> i </a:t>
            </a:r>
            <a:r>
              <a:rPr lang="en-US" sz="2000" dirty="0" err="1"/>
              <a:t>wdrażanie</a:t>
            </a:r>
            <a:r>
              <a:rPr lang="en-US" sz="2000" dirty="0"/>
              <a:t> </a:t>
            </a:r>
            <a:r>
              <a:rPr lang="en-US" sz="2000" dirty="0" err="1"/>
              <a:t>systemów</a:t>
            </a:r>
            <a:r>
              <a:rPr lang="en-US" sz="2000" dirty="0"/>
              <a:t> </a:t>
            </a:r>
            <a:r>
              <a:rPr lang="en-US" sz="2000" dirty="0" err="1"/>
              <a:t>informatycznych</a:t>
            </a:r>
            <a:r>
              <a:rPr lang="en-US" sz="2000" dirty="0"/>
              <a:t>, </a:t>
            </a:r>
            <a:r>
              <a:rPr lang="en-US" sz="2000" dirty="0" err="1"/>
              <a:t>wdrażanie</a:t>
            </a:r>
            <a:r>
              <a:rPr lang="en-US" sz="2000" dirty="0"/>
              <a:t> </a:t>
            </a:r>
            <a:r>
              <a:rPr lang="en-US" sz="2000" dirty="0" err="1"/>
              <a:t>nowych</a:t>
            </a:r>
            <a:r>
              <a:rPr lang="en-US" sz="2000" dirty="0"/>
              <a:t> </a:t>
            </a:r>
            <a:r>
              <a:rPr lang="en-US" sz="2000" dirty="0" err="1"/>
              <a:t>technologii</a:t>
            </a:r>
            <a:r>
              <a:rPr lang="en-US" sz="2000" dirty="0"/>
              <a:t>, </a:t>
            </a:r>
            <a:r>
              <a:rPr lang="en-US" sz="2000" dirty="0" err="1"/>
              <a:t>usługi</a:t>
            </a:r>
            <a:r>
              <a:rPr lang="en-US" sz="2000" dirty="0"/>
              <a:t> </a:t>
            </a:r>
            <a:r>
              <a:rPr lang="en-US" sz="2000" dirty="0" err="1"/>
              <a:t>kliniczne</a:t>
            </a:r>
            <a:endParaRPr lang="en-US" sz="2000" dirty="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C13237C8-E62C-4F0D-A318-BD6FB6C2D1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0697670" y="0"/>
            <a:ext cx="149433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19C9EAEA-39D0-4B0E-A0EB-51E7B26740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85810" y="513853"/>
            <a:ext cx="6009366" cy="583457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Symbol zastępczy zawartości 5" descr="Obraz zawierający obiekt, niebieski&#10;&#10;Opis wygenerowany automatycznie">
            <a:extLst>
              <a:ext uri="{FF2B5EF4-FFF2-40B4-BE49-F238E27FC236}">
                <a16:creationId xmlns:a16="http://schemas.microsoft.com/office/drawing/2014/main" id="{52E12D3F-3FC9-4B02-B203-7F6460678332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72" r="34833" b="1"/>
          <a:stretch/>
        </p:blipFill>
        <p:spPr>
          <a:xfrm>
            <a:off x="5977788" y="799352"/>
            <a:ext cx="5425410" cy="5259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548861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201CC55D-ED54-4C5C-95E6-10947BD110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9DFDCB05-810C-4098-BC04-A3F83FE1A3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9560" y="856180"/>
            <a:ext cx="4560584" cy="1128068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2500"/>
              <a:t>Partnerstwo publiczno-prywatne – wykorzystanie w sektorach 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1DE889C7-FAD6-4397-98E2-05D5034844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1083484"/>
            <a:ext cx="355196" cy="673460"/>
            <a:chOff x="0" y="823811"/>
            <a:chExt cx="355196" cy="673460"/>
          </a:xfrm>
        </p:grpSpPr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F399A70F-F8CD-4992-9EF5-6CF15472E7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823811"/>
              <a:ext cx="87363" cy="67346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48F4FEDC-6D80-458C-A665-075D9B9500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59341" y="823811"/>
              <a:ext cx="195855" cy="67346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7" name="Rectangle 16">
            <a:extLst>
              <a:ext uri="{FF2B5EF4-FFF2-40B4-BE49-F238E27FC236}">
                <a16:creationId xmlns:a16="http://schemas.microsoft.com/office/drawing/2014/main" id="{3873B707-463F-40B0-8227-E8CC6C67EB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65085" y="2090569"/>
            <a:ext cx="4297680" cy="2743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3DB2E7A3-4B65-4BF6-BDE5-E537C5DB47D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90719" y="2330505"/>
            <a:ext cx="4559425" cy="397958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just"/>
            <a:r>
              <a:rPr lang="en-US" sz="1700" dirty="0"/>
              <a:t>Po </a:t>
            </a:r>
            <a:r>
              <a:rPr lang="en-US" sz="1700" dirty="0" err="1"/>
              <a:t>trzecie</a:t>
            </a:r>
            <a:r>
              <a:rPr lang="en-US" sz="1700" dirty="0"/>
              <a:t>, </a:t>
            </a:r>
            <a:r>
              <a:rPr lang="en-US" sz="1700" dirty="0" err="1"/>
              <a:t>ochrona</a:t>
            </a:r>
            <a:r>
              <a:rPr lang="en-US" sz="1700" dirty="0"/>
              <a:t> </a:t>
            </a:r>
            <a:r>
              <a:rPr lang="en-US" sz="1700" dirty="0" err="1"/>
              <a:t>środowiska</a:t>
            </a:r>
            <a:r>
              <a:rPr lang="en-US" sz="1700" dirty="0"/>
              <a:t>, </a:t>
            </a:r>
            <a:r>
              <a:rPr lang="en-US" sz="1700" dirty="0" err="1"/>
              <a:t>obejmująca</a:t>
            </a:r>
            <a:r>
              <a:rPr lang="en-US" sz="1700" dirty="0"/>
              <a:t> </a:t>
            </a:r>
            <a:r>
              <a:rPr lang="en-US" sz="1700" dirty="0" err="1"/>
              <a:t>gospodarkę</a:t>
            </a:r>
            <a:r>
              <a:rPr lang="en-US" sz="1700" dirty="0"/>
              <a:t> </a:t>
            </a:r>
            <a:r>
              <a:rPr lang="en-US" sz="1700" dirty="0" err="1"/>
              <a:t>odpadami</a:t>
            </a:r>
            <a:r>
              <a:rPr lang="en-US" sz="1700" dirty="0"/>
              <a:t> </a:t>
            </a:r>
            <a:r>
              <a:rPr lang="en-US" sz="1700" dirty="0" err="1"/>
              <a:t>komunalnymi</a:t>
            </a:r>
            <a:r>
              <a:rPr lang="en-US" sz="1700" dirty="0"/>
              <a:t> oraz </a:t>
            </a:r>
            <a:r>
              <a:rPr lang="en-US" sz="1700" dirty="0" err="1"/>
              <a:t>gospodarkę</a:t>
            </a:r>
            <a:r>
              <a:rPr lang="en-US" sz="1700" dirty="0"/>
              <a:t> </a:t>
            </a:r>
            <a:r>
              <a:rPr lang="en-US" sz="1700" dirty="0" err="1"/>
              <a:t>wodno-kanalizacyjną</a:t>
            </a:r>
            <a:r>
              <a:rPr lang="en-US" sz="1700" dirty="0"/>
              <a:t>. </a:t>
            </a:r>
          </a:p>
          <a:p>
            <a:pPr algn="just"/>
            <a:r>
              <a:rPr lang="en-US" sz="1700" dirty="0"/>
              <a:t>Po </a:t>
            </a:r>
            <a:r>
              <a:rPr lang="en-US" sz="1700" dirty="0" err="1"/>
              <a:t>czwarte</a:t>
            </a:r>
            <a:r>
              <a:rPr lang="en-US" sz="1700" dirty="0"/>
              <a:t>, </a:t>
            </a:r>
            <a:r>
              <a:rPr lang="en-US" sz="1700" dirty="0" err="1"/>
              <a:t>budowę</a:t>
            </a:r>
            <a:r>
              <a:rPr lang="en-US" sz="1700" dirty="0"/>
              <a:t> </a:t>
            </a:r>
            <a:r>
              <a:rPr lang="en-US" sz="1700" dirty="0" err="1"/>
              <a:t>lub</a:t>
            </a:r>
            <a:r>
              <a:rPr lang="en-US" sz="1700" dirty="0"/>
              <a:t> </a:t>
            </a:r>
            <a:r>
              <a:rPr lang="en-US" sz="1700" dirty="0" err="1"/>
              <a:t>modernizację</a:t>
            </a:r>
            <a:r>
              <a:rPr lang="en-US" sz="1700" dirty="0"/>
              <a:t> </a:t>
            </a:r>
            <a:r>
              <a:rPr lang="en-US" sz="1700" dirty="0" err="1"/>
              <a:t>budynków</a:t>
            </a:r>
            <a:r>
              <a:rPr lang="en-US" sz="1700" dirty="0"/>
              <a:t> publicznych, </a:t>
            </a:r>
            <a:r>
              <a:rPr lang="en-US" sz="1700" dirty="0" err="1"/>
              <a:t>obejmującą</a:t>
            </a:r>
            <a:r>
              <a:rPr lang="en-US" sz="1700" dirty="0"/>
              <a:t> m.in. </a:t>
            </a:r>
            <a:r>
              <a:rPr lang="en-US" sz="1700" dirty="0" err="1"/>
              <a:t>budynki</a:t>
            </a:r>
            <a:r>
              <a:rPr lang="en-US" sz="1700" dirty="0"/>
              <a:t> </a:t>
            </a:r>
            <a:r>
              <a:rPr lang="en-US" sz="1700" dirty="0" err="1"/>
              <a:t>sądów</a:t>
            </a:r>
            <a:r>
              <a:rPr lang="en-US" sz="1700" dirty="0"/>
              <a:t>, </a:t>
            </a:r>
            <a:r>
              <a:rPr lang="en-US" sz="1700" dirty="0" err="1"/>
              <a:t>siedziby</a:t>
            </a:r>
            <a:r>
              <a:rPr lang="en-US" sz="1700" dirty="0"/>
              <a:t> </a:t>
            </a:r>
            <a:r>
              <a:rPr lang="en-US" sz="1700" dirty="0" err="1"/>
              <a:t>władz</a:t>
            </a:r>
            <a:r>
              <a:rPr lang="en-US" sz="1700" dirty="0"/>
              <a:t> </a:t>
            </a:r>
            <a:r>
              <a:rPr lang="en-US" sz="1700" dirty="0" err="1"/>
              <a:t>miejskich</a:t>
            </a:r>
            <a:r>
              <a:rPr lang="en-US" sz="1700" dirty="0"/>
              <a:t>, </a:t>
            </a:r>
            <a:r>
              <a:rPr lang="en-US" sz="1700" dirty="0" err="1"/>
              <a:t>rządowych</a:t>
            </a:r>
            <a:r>
              <a:rPr lang="en-US" sz="1700" dirty="0"/>
              <a:t> i </a:t>
            </a:r>
            <a:r>
              <a:rPr lang="en-US" sz="1700" dirty="0" err="1"/>
              <a:t>policji</a:t>
            </a:r>
            <a:r>
              <a:rPr lang="en-US" sz="1700" dirty="0"/>
              <a:t>. </a:t>
            </a:r>
          </a:p>
          <a:p>
            <a:pPr algn="just"/>
            <a:r>
              <a:rPr lang="en-US" sz="1700" dirty="0"/>
              <a:t>Po </a:t>
            </a:r>
            <a:r>
              <a:rPr lang="en-US" sz="1700" dirty="0" err="1"/>
              <a:t>piąte</a:t>
            </a:r>
            <a:r>
              <a:rPr lang="en-US" sz="1700" dirty="0"/>
              <a:t>, </a:t>
            </a:r>
            <a:r>
              <a:rPr lang="en-US" sz="1700" dirty="0" err="1"/>
              <a:t>sektor</a:t>
            </a:r>
            <a:r>
              <a:rPr lang="en-US" sz="1700" dirty="0"/>
              <a:t> </a:t>
            </a:r>
            <a:r>
              <a:rPr lang="en-US" sz="1700" dirty="0" err="1"/>
              <a:t>sportu</a:t>
            </a:r>
            <a:r>
              <a:rPr lang="en-US" sz="1700" dirty="0"/>
              <a:t> i </a:t>
            </a:r>
            <a:r>
              <a:rPr lang="en-US" sz="1700" dirty="0" err="1"/>
              <a:t>rekreacji</a:t>
            </a:r>
            <a:r>
              <a:rPr lang="en-US" sz="1700" dirty="0"/>
              <a:t>, </a:t>
            </a:r>
            <a:r>
              <a:rPr lang="en-US" sz="1700" dirty="0" err="1"/>
              <a:t>obejmujący</a:t>
            </a:r>
            <a:r>
              <a:rPr lang="en-US" sz="1700" dirty="0"/>
              <a:t> m.in. </a:t>
            </a:r>
            <a:r>
              <a:rPr lang="en-US" sz="1700" dirty="0" err="1"/>
              <a:t>budowę</a:t>
            </a:r>
            <a:r>
              <a:rPr lang="en-US" sz="1700" dirty="0"/>
              <a:t> i </a:t>
            </a:r>
            <a:r>
              <a:rPr lang="en-US" sz="1700" dirty="0" err="1"/>
              <a:t>modernizację</a:t>
            </a:r>
            <a:r>
              <a:rPr lang="en-US" sz="1700" dirty="0"/>
              <a:t> </a:t>
            </a:r>
            <a:r>
              <a:rPr lang="en-US" sz="1700" dirty="0" err="1"/>
              <a:t>obiektów</a:t>
            </a:r>
            <a:r>
              <a:rPr lang="en-US" sz="1700" dirty="0"/>
              <a:t> </a:t>
            </a:r>
            <a:r>
              <a:rPr lang="en-US" sz="1700" dirty="0" err="1"/>
              <a:t>sportowych</a:t>
            </a:r>
            <a:r>
              <a:rPr lang="en-US" sz="1700" dirty="0"/>
              <a:t>, </a:t>
            </a:r>
            <a:r>
              <a:rPr lang="en-US" sz="1700" dirty="0" err="1"/>
              <a:t>parków</a:t>
            </a:r>
            <a:r>
              <a:rPr lang="en-US" sz="1700" dirty="0"/>
              <a:t> </a:t>
            </a:r>
            <a:r>
              <a:rPr lang="en-US" sz="1700" dirty="0" err="1"/>
              <a:t>wodnych</a:t>
            </a:r>
            <a:r>
              <a:rPr lang="en-US" sz="1700" dirty="0"/>
              <a:t>, </a:t>
            </a:r>
            <a:r>
              <a:rPr lang="en-US" sz="1700" dirty="0" err="1"/>
              <a:t>obiektów</a:t>
            </a:r>
            <a:r>
              <a:rPr lang="en-US" sz="1700" dirty="0"/>
              <a:t> </a:t>
            </a:r>
            <a:r>
              <a:rPr lang="en-US" sz="1700" dirty="0" err="1"/>
              <a:t>rozrywkowych</a:t>
            </a:r>
            <a:r>
              <a:rPr lang="en-US" sz="1700" dirty="0"/>
              <a:t> i </a:t>
            </a:r>
            <a:r>
              <a:rPr lang="en-US" sz="1700" dirty="0" err="1"/>
              <a:t>kulturalnych</a:t>
            </a:r>
            <a:r>
              <a:rPr lang="en-US" sz="1700" dirty="0"/>
              <a:t>. </a:t>
            </a:r>
          </a:p>
          <a:p>
            <a:pPr algn="just"/>
            <a:r>
              <a:rPr lang="en-US" sz="1700" dirty="0"/>
              <a:t>Po </a:t>
            </a:r>
            <a:r>
              <a:rPr lang="en-US" sz="1700" dirty="0" err="1"/>
              <a:t>szóste</a:t>
            </a:r>
            <a:r>
              <a:rPr lang="en-US" sz="1700" dirty="0"/>
              <a:t>, </a:t>
            </a:r>
            <a:r>
              <a:rPr lang="en-US" sz="1700" dirty="0" err="1"/>
              <a:t>sektor</a:t>
            </a:r>
            <a:r>
              <a:rPr lang="en-US" sz="1700" dirty="0"/>
              <a:t> </a:t>
            </a:r>
            <a:r>
              <a:rPr lang="en-US" sz="1700" dirty="0" err="1"/>
              <a:t>penitencjarny</a:t>
            </a:r>
            <a:r>
              <a:rPr lang="en-US" sz="1700" dirty="0"/>
              <a:t>, </a:t>
            </a:r>
            <a:r>
              <a:rPr lang="en-US" sz="1700" dirty="0" err="1"/>
              <a:t>obejmujący</a:t>
            </a:r>
            <a:r>
              <a:rPr lang="en-US" sz="1700" dirty="0"/>
              <a:t> m.in. </a:t>
            </a:r>
            <a:r>
              <a:rPr lang="en-US" sz="1700" dirty="0" err="1"/>
              <a:t>budowę</a:t>
            </a:r>
            <a:r>
              <a:rPr lang="en-US" sz="1700" dirty="0"/>
              <a:t> i </a:t>
            </a:r>
            <a:r>
              <a:rPr lang="en-US" sz="1700" dirty="0" err="1"/>
              <a:t>utrzymanie</a:t>
            </a:r>
            <a:r>
              <a:rPr lang="en-US" sz="1700" dirty="0"/>
              <a:t> </a:t>
            </a:r>
            <a:r>
              <a:rPr lang="en-US" sz="1700" dirty="0" err="1"/>
              <a:t>budynków</a:t>
            </a:r>
            <a:r>
              <a:rPr lang="en-US" sz="1700" dirty="0"/>
              <a:t> </a:t>
            </a:r>
            <a:r>
              <a:rPr lang="en-US" sz="1700" dirty="0" err="1"/>
              <a:t>zakładów</a:t>
            </a:r>
            <a:r>
              <a:rPr lang="en-US" sz="1700" dirty="0"/>
              <a:t> </a:t>
            </a:r>
            <a:r>
              <a:rPr lang="en-US" sz="1700" dirty="0" err="1"/>
              <a:t>penitencjarnych</a:t>
            </a:r>
            <a:r>
              <a:rPr lang="en-US" sz="1700" dirty="0"/>
              <a:t>, </a:t>
            </a:r>
            <a:r>
              <a:rPr lang="en-US" sz="1700" dirty="0" err="1"/>
              <a:t>usługi</a:t>
            </a:r>
            <a:r>
              <a:rPr lang="en-US" sz="1700" dirty="0"/>
              <a:t> </a:t>
            </a:r>
            <a:r>
              <a:rPr lang="en-US" sz="1700" dirty="0" err="1"/>
              <a:t>polegające</a:t>
            </a:r>
            <a:r>
              <a:rPr lang="en-US" sz="1700" dirty="0"/>
              <a:t> na </a:t>
            </a:r>
            <a:r>
              <a:rPr lang="en-US" sz="1700" dirty="0" err="1"/>
              <a:t>edukacji</a:t>
            </a:r>
            <a:r>
              <a:rPr lang="en-US" sz="1700" dirty="0"/>
              <a:t> </a:t>
            </a:r>
            <a:r>
              <a:rPr lang="en-US" sz="1700" dirty="0" err="1"/>
              <a:t>więźniów</a:t>
            </a:r>
            <a:r>
              <a:rPr lang="en-US" sz="1700" dirty="0"/>
              <a:t>, </a:t>
            </a:r>
            <a:r>
              <a:rPr lang="en-US" sz="1700" dirty="0" err="1"/>
              <a:t>opiekę</a:t>
            </a:r>
            <a:r>
              <a:rPr lang="en-US" sz="1700" dirty="0"/>
              <a:t> </a:t>
            </a:r>
            <a:r>
              <a:rPr lang="en-US" sz="1700" dirty="0" err="1"/>
              <a:t>medyczną</a:t>
            </a:r>
            <a:r>
              <a:rPr lang="en-US" sz="1700" dirty="0"/>
              <a:t> 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C13237C8-E62C-4F0D-A318-BD6FB6C2D1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0697670" y="0"/>
            <a:ext cx="149433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19C9EAEA-39D0-4B0E-A0EB-51E7B26740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85810" y="513853"/>
            <a:ext cx="6009366" cy="583457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Symbol zastępczy zawartości 5" descr="Obraz zawierający budynek, zewnętrzne, duży, statek&#10;&#10;Opis wygenerowany automatycznie">
            <a:extLst>
              <a:ext uri="{FF2B5EF4-FFF2-40B4-BE49-F238E27FC236}">
                <a16:creationId xmlns:a16="http://schemas.microsoft.com/office/drawing/2014/main" id="{517F4108-399A-4E50-BFB6-C30125B4EAA8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110" r="41685" b="-1"/>
          <a:stretch/>
        </p:blipFill>
        <p:spPr>
          <a:xfrm>
            <a:off x="5977788" y="799352"/>
            <a:ext cx="5425410" cy="5259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959906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9" name="Rectangle 28">
            <a:extLst>
              <a:ext uri="{FF2B5EF4-FFF2-40B4-BE49-F238E27FC236}">
                <a16:creationId xmlns:a16="http://schemas.microsoft.com/office/drawing/2014/main" id="{201CC55D-ED54-4C5C-95E6-10947BD110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E1FB4D24-E39B-4CD2-99D6-3C89EFDAD8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9560" y="856180"/>
            <a:ext cx="4560584" cy="1128068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000" dirty="0"/>
              <a:t>Modele PPP </a:t>
            </a:r>
          </a:p>
        </p:txBody>
      </p:sp>
      <p:grpSp>
        <p:nvGrpSpPr>
          <p:cNvPr id="31" name="Group 30">
            <a:extLst>
              <a:ext uri="{FF2B5EF4-FFF2-40B4-BE49-F238E27FC236}">
                <a16:creationId xmlns:a16="http://schemas.microsoft.com/office/drawing/2014/main" id="{1DE889C7-FAD6-4397-98E2-05D5034844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1083484"/>
            <a:ext cx="355196" cy="673460"/>
            <a:chOff x="0" y="823811"/>
            <a:chExt cx="355196" cy="673460"/>
          </a:xfrm>
        </p:grpSpPr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F399A70F-F8CD-4992-9EF5-6CF15472E7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823811"/>
              <a:ext cx="87363" cy="67346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48F4FEDC-6D80-458C-A665-075D9B9500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59341" y="823811"/>
              <a:ext cx="195855" cy="67346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5" name="Rectangle 34">
            <a:extLst>
              <a:ext uri="{FF2B5EF4-FFF2-40B4-BE49-F238E27FC236}">
                <a16:creationId xmlns:a16="http://schemas.microsoft.com/office/drawing/2014/main" id="{3873B707-463F-40B0-8227-E8CC6C67EB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65085" y="2090569"/>
            <a:ext cx="4297680" cy="2743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CB8A2403-1FD4-44A8-835B-D1237FA5E04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90719" y="2330505"/>
            <a:ext cx="4559425" cy="3979585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2000" dirty="0"/>
              <a:t>Build - </a:t>
            </a:r>
            <a:r>
              <a:rPr lang="en-US" sz="2000" dirty="0" err="1"/>
              <a:t>Budowa</a:t>
            </a:r>
            <a:endParaRPr lang="en-US" sz="2000" dirty="0"/>
          </a:p>
          <a:p>
            <a:r>
              <a:rPr lang="en-US" sz="2000" dirty="0"/>
              <a:t>Operate – </a:t>
            </a:r>
            <a:r>
              <a:rPr lang="en-US" sz="2000" dirty="0" err="1"/>
              <a:t>Zarządzanie</a:t>
            </a:r>
            <a:r>
              <a:rPr lang="en-US" sz="2000" dirty="0"/>
              <a:t> </a:t>
            </a:r>
          </a:p>
          <a:p>
            <a:r>
              <a:rPr lang="en-US" sz="2000" dirty="0"/>
              <a:t>Maintain - </a:t>
            </a:r>
            <a:r>
              <a:rPr lang="en-US" sz="2000" dirty="0" err="1"/>
              <a:t>Utrzymanie</a:t>
            </a:r>
            <a:endParaRPr lang="en-US" sz="2000" dirty="0"/>
          </a:p>
          <a:p>
            <a:r>
              <a:rPr lang="en-US" sz="2000" dirty="0"/>
              <a:t>Design – </a:t>
            </a:r>
            <a:r>
              <a:rPr lang="en-US" sz="2000" dirty="0" err="1"/>
              <a:t>Zaprojektowanie</a:t>
            </a:r>
            <a:r>
              <a:rPr lang="en-US" sz="2000" dirty="0"/>
              <a:t> </a:t>
            </a:r>
          </a:p>
          <a:p>
            <a:r>
              <a:rPr lang="en-US" sz="2000" dirty="0"/>
              <a:t>Finance – </a:t>
            </a:r>
            <a:r>
              <a:rPr lang="en-US" sz="2000" dirty="0" err="1"/>
              <a:t>Sfinansowanie</a:t>
            </a:r>
            <a:r>
              <a:rPr lang="en-US" sz="2000" dirty="0"/>
              <a:t> </a:t>
            </a:r>
          </a:p>
          <a:p>
            <a:r>
              <a:rPr lang="en-US" sz="2000" dirty="0"/>
              <a:t>Transfer – </a:t>
            </a:r>
            <a:r>
              <a:rPr lang="en-US" sz="2000" dirty="0" err="1"/>
              <a:t>Przekazanie</a:t>
            </a:r>
            <a:r>
              <a:rPr lang="en-US" sz="2000" dirty="0"/>
              <a:t> </a:t>
            </a: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C13237C8-E62C-4F0D-A318-BD6FB6C2D1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0697670" y="0"/>
            <a:ext cx="149433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19C9EAEA-39D0-4B0E-A0EB-51E7B26740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85810" y="513853"/>
            <a:ext cx="6009366" cy="583457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Symbol zastępczy zawartości 8" descr="Obraz zawierający ławka, park, zewnętrzne, drewniane&#10;&#10;Opis wygenerowany automatycznie">
            <a:extLst>
              <a:ext uri="{FF2B5EF4-FFF2-40B4-BE49-F238E27FC236}">
                <a16:creationId xmlns:a16="http://schemas.microsoft.com/office/drawing/2014/main" id="{86B3181C-2885-42B3-9165-FC9F1D2967A2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734" r="18408" b="1"/>
          <a:stretch/>
        </p:blipFill>
        <p:spPr>
          <a:xfrm>
            <a:off x="5977788" y="799352"/>
            <a:ext cx="5425410" cy="5259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30246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201CC55D-ED54-4C5C-95E6-10947BD110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8D591931-B731-4448-BF28-D5B0E0E5BC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9560" y="856180"/>
            <a:ext cx="4560584" cy="1128068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000" dirty="0"/>
              <a:t>Modele PPP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1DE889C7-FAD6-4397-98E2-05D5034844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1083484"/>
            <a:ext cx="355196" cy="673460"/>
            <a:chOff x="0" y="823811"/>
            <a:chExt cx="355196" cy="673460"/>
          </a:xfrm>
        </p:grpSpPr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F399A70F-F8CD-4992-9EF5-6CF15472E7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823811"/>
              <a:ext cx="87363" cy="67346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48F4FEDC-6D80-458C-A665-075D9B9500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59341" y="823811"/>
              <a:ext cx="195855" cy="67346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7" name="Rectangle 16">
            <a:extLst>
              <a:ext uri="{FF2B5EF4-FFF2-40B4-BE49-F238E27FC236}">
                <a16:creationId xmlns:a16="http://schemas.microsoft.com/office/drawing/2014/main" id="{3873B707-463F-40B0-8227-E8CC6C67EB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65085" y="2090569"/>
            <a:ext cx="4297680" cy="2743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F5BA77FA-A940-49BB-A4CA-B2692311EEE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90719" y="2330505"/>
            <a:ext cx="4559425" cy="397958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just"/>
            <a:r>
              <a:rPr lang="en-US" sz="1700" dirty="0"/>
              <a:t>Build-Operate-Transfer – </a:t>
            </a:r>
            <a:r>
              <a:rPr lang="en-US" sz="1700" dirty="0" err="1"/>
              <a:t>uznawany</a:t>
            </a:r>
            <a:r>
              <a:rPr lang="en-US" sz="1700" dirty="0"/>
              <a:t> jest za </a:t>
            </a:r>
            <a:r>
              <a:rPr lang="en-US" sz="1700" dirty="0" err="1"/>
              <a:t>podstawowy</a:t>
            </a:r>
            <a:r>
              <a:rPr lang="en-US" sz="1700" dirty="0"/>
              <a:t> </a:t>
            </a:r>
            <a:r>
              <a:rPr lang="en-US" sz="1700" dirty="0" err="1"/>
              <a:t>typ</a:t>
            </a:r>
            <a:r>
              <a:rPr lang="en-US" sz="1700" dirty="0"/>
              <a:t> PPP. Co do </a:t>
            </a:r>
            <a:r>
              <a:rPr lang="en-US" sz="1700" dirty="0" err="1"/>
              <a:t>zasady</a:t>
            </a:r>
            <a:r>
              <a:rPr lang="en-US" sz="1700" dirty="0"/>
              <a:t> </a:t>
            </a:r>
            <a:r>
              <a:rPr lang="en-US" sz="1700" dirty="0" err="1"/>
              <a:t>wskazana</a:t>
            </a:r>
            <a:r>
              <a:rPr lang="en-US" sz="1700" dirty="0"/>
              <a:t> forma </a:t>
            </a:r>
            <a:r>
              <a:rPr lang="en-US" sz="1700" dirty="0" err="1"/>
              <a:t>wydaje</a:t>
            </a:r>
            <a:r>
              <a:rPr lang="en-US" sz="1700" dirty="0"/>
              <a:t> </a:t>
            </a:r>
            <a:r>
              <a:rPr lang="en-US" sz="1700" dirty="0" err="1"/>
              <a:t>się</a:t>
            </a:r>
            <a:r>
              <a:rPr lang="en-US" sz="1700" dirty="0"/>
              <a:t> </a:t>
            </a:r>
            <a:r>
              <a:rPr lang="en-US" sz="1700" dirty="0" err="1"/>
              <a:t>najlepiej</a:t>
            </a:r>
            <a:r>
              <a:rPr lang="en-US" sz="1700" dirty="0"/>
              <a:t> </a:t>
            </a:r>
            <a:r>
              <a:rPr lang="en-US" sz="1700" dirty="0" err="1"/>
              <a:t>służyć</a:t>
            </a:r>
            <a:r>
              <a:rPr lang="en-US" sz="1700" dirty="0"/>
              <a:t> </a:t>
            </a:r>
            <a:r>
              <a:rPr lang="en-US" sz="1700" dirty="0" err="1"/>
              <a:t>większości</a:t>
            </a:r>
            <a:r>
              <a:rPr lang="en-US" sz="1700" dirty="0"/>
              <a:t> </a:t>
            </a:r>
            <a:r>
              <a:rPr lang="en-US" sz="1700" dirty="0" err="1"/>
              <a:t>inwestycji</a:t>
            </a:r>
            <a:r>
              <a:rPr lang="en-US" sz="1700" dirty="0"/>
              <a:t> </a:t>
            </a:r>
            <a:r>
              <a:rPr lang="en-US" sz="1700" dirty="0" err="1"/>
              <a:t>związanych</a:t>
            </a:r>
            <a:r>
              <a:rPr lang="en-US" sz="1700" dirty="0"/>
              <a:t> z </a:t>
            </a:r>
            <a:r>
              <a:rPr lang="en-US" sz="1700" dirty="0" err="1"/>
              <a:t>zaspokajaniem</a:t>
            </a:r>
            <a:r>
              <a:rPr lang="en-US" sz="1700" dirty="0"/>
              <a:t> </a:t>
            </a:r>
            <a:r>
              <a:rPr lang="en-US" sz="1700" dirty="0" err="1"/>
              <a:t>zbiorowych</a:t>
            </a:r>
            <a:r>
              <a:rPr lang="en-US" sz="1700" dirty="0"/>
              <a:t> </a:t>
            </a:r>
            <a:r>
              <a:rPr lang="en-US" sz="1700" dirty="0" err="1"/>
              <a:t>potrzeb</a:t>
            </a:r>
            <a:r>
              <a:rPr lang="en-US" sz="1700" dirty="0"/>
              <a:t> </a:t>
            </a:r>
            <a:r>
              <a:rPr lang="en-US" sz="1700" dirty="0" err="1"/>
              <a:t>ludności</a:t>
            </a:r>
            <a:r>
              <a:rPr lang="en-US" sz="1700" dirty="0"/>
              <a:t>. </a:t>
            </a:r>
            <a:r>
              <a:rPr lang="en-US" sz="1700" dirty="0" err="1"/>
              <a:t>Inne</a:t>
            </a:r>
            <a:r>
              <a:rPr lang="en-US" sz="1700" dirty="0"/>
              <a:t> </a:t>
            </a:r>
            <a:r>
              <a:rPr lang="en-US" sz="1700" dirty="0" err="1"/>
              <a:t>tryby</a:t>
            </a:r>
            <a:r>
              <a:rPr lang="en-US" sz="1700" dirty="0"/>
              <a:t> </a:t>
            </a:r>
            <a:r>
              <a:rPr lang="en-US" sz="1700" dirty="0" err="1"/>
              <a:t>partnerstwa</a:t>
            </a:r>
            <a:r>
              <a:rPr lang="en-US" sz="1700" dirty="0"/>
              <a:t> </a:t>
            </a:r>
            <a:r>
              <a:rPr lang="en-US" sz="1700" dirty="0" err="1"/>
              <a:t>stanowią</a:t>
            </a:r>
            <a:r>
              <a:rPr lang="en-US" sz="1700" dirty="0"/>
              <a:t> </a:t>
            </a:r>
            <a:r>
              <a:rPr lang="en-US" sz="1700" dirty="0" err="1"/>
              <a:t>niejako</a:t>
            </a:r>
            <a:r>
              <a:rPr lang="en-US" sz="1700" dirty="0"/>
              <a:t> </a:t>
            </a:r>
            <a:r>
              <a:rPr lang="en-US" sz="1700" dirty="0" err="1"/>
              <a:t>wariacje</a:t>
            </a:r>
            <a:r>
              <a:rPr lang="en-US" sz="1700" dirty="0"/>
              <a:t> </a:t>
            </a:r>
            <a:r>
              <a:rPr lang="en-US" sz="1700" dirty="0" err="1"/>
              <a:t>trybu</a:t>
            </a:r>
            <a:r>
              <a:rPr lang="en-US" sz="1700" dirty="0"/>
              <a:t> </a:t>
            </a:r>
            <a:r>
              <a:rPr lang="en-US" sz="1700" dirty="0" err="1"/>
              <a:t>podstawowego</a:t>
            </a:r>
            <a:r>
              <a:rPr lang="en-US" sz="1700" dirty="0"/>
              <a:t>. W </a:t>
            </a:r>
            <a:r>
              <a:rPr lang="en-US" sz="1700" dirty="0" err="1"/>
              <a:t>przypadku</a:t>
            </a:r>
            <a:r>
              <a:rPr lang="en-US" sz="1700" dirty="0"/>
              <a:t> </a:t>
            </a:r>
            <a:r>
              <a:rPr lang="en-US" sz="1700" dirty="0" err="1"/>
              <a:t>wskazanego</a:t>
            </a:r>
            <a:r>
              <a:rPr lang="en-US" sz="1700" dirty="0"/>
              <a:t> </a:t>
            </a:r>
            <a:r>
              <a:rPr lang="en-US" sz="1700" dirty="0" err="1"/>
              <a:t>trybu</a:t>
            </a:r>
            <a:r>
              <a:rPr lang="en-US" sz="1700" dirty="0"/>
              <a:t> </a:t>
            </a:r>
            <a:r>
              <a:rPr lang="en-US" sz="1700" dirty="0" err="1"/>
              <a:t>zawierana</a:t>
            </a:r>
            <a:r>
              <a:rPr lang="en-US" sz="1700" dirty="0"/>
              <a:t> jest </a:t>
            </a:r>
            <a:r>
              <a:rPr lang="en-US" sz="1700" dirty="0" err="1"/>
              <a:t>umowa</a:t>
            </a:r>
            <a:r>
              <a:rPr lang="en-US" sz="1700" dirty="0"/>
              <a:t> </a:t>
            </a:r>
            <a:r>
              <a:rPr lang="en-US" sz="1700" dirty="0" err="1"/>
              <a:t>bądź</a:t>
            </a:r>
            <a:r>
              <a:rPr lang="en-US" sz="1700" dirty="0"/>
              <a:t> ich </a:t>
            </a:r>
            <a:r>
              <a:rPr lang="en-US" sz="1700" dirty="0" err="1"/>
              <a:t>większa</a:t>
            </a:r>
            <a:r>
              <a:rPr lang="en-US" sz="1700" dirty="0"/>
              <a:t> </a:t>
            </a:r>
            <a:r>
              <a:rPr lang="en-US" sz="1700" dirty="0" err="1"/>
              <a:t>ilość</a:t>
            </a:r>
            <a:r>
              <a:rPr lang="en-US" sz="1700" dirty="0"/>
              <a:t>, na </a:t>
            </a:r>
            <a:r>
              <a:rPr lang="en-US" sz="1700" dirty="0" err="1"/>
              <a:t>podstawie</a:t>
            </a:r>
            <a:r>
              <a:rPr lang="en-US" sz="1700" dirty="0"/>
              <a:t> </a:t>
            </a:r>
            <a:r>
              <a:rPr lang="en-US" sz="1700" dirty="0" err="1"/>
              <a:t>których</a:t>
            </a:r>
            <a:r>
              <a:rPr lang="en-US" sz="1700" dirty="0"/>
              <a:t> partner </a:t>
            </a:r>
            <a:r>
              <a:rPr lang="en-US" sz="1700" dirty="0" err="1"/>
              <a:t>prywatny</a:t>
            </a:r>
            <a:r>
              <a:rPr lang="en-US" sz="1700" dirty="0"/>
              <a:t> </a:t>
            </a:r>
            <a:r>
              <a:rPr lang="en-US" sz="1700" dirty="0" err="1"/>
              <a:t>zobowiązuje</a:t>
            </a:r>
            <a:r>
              <a:rPr lang="en-US" sz="1700" dirty="0"/>
              <a:t> </a:t>
            </a:r>
            <a:r>
              <a:rPr lang="en-US" sz="1700" dirty="0" err="1"/>
              <a:t>się</a:t>
            </a:r>
            <a:r>
              <a:rPr lang="en-US" sz="1700" dirty="0"/>
              <a:t> do </a:t>
            </a:r>
            <a:r>
              <a:rPr lang="en-US" sz="1700" dirty="0" err="1"/>
              <a:t>sfinansowania</a:t>
            </a:r>
            <a:r>
              <a:rPr lang="en-US" sz="1700" dirty="0"/>
              <a:t> </a:t>
            </a:r>
            <a:r>
              <a:rPr lang="en-US" sz="1700" dirty="0" err="1"/>
              <a:t>realizowanej</a:t>
            </a:r>
            <a:r>
              <a:rPr lang="en-US" sz="1700" dirty="0"/>
              <a:t> </a:t>
            </a:r>
            <a:r>
              <a:rPr lang="en-US" sz="1700" dirty="0" err="1"/>
              <a:t>przez</a:t>
            </a:r>
            <a:r>
              <a:rPr lang="en-US" sz="1700" dirty="0"/>
              <a:t> </a:t>
            </a:r>
            <a:r>
              <a:rPr lang="en-US" sz="1700" dirty="0" err="1"/>
              <a:t>siebie</a:t>
            </a:r>
            <a:r>
              <a:rPr lang="en-US" sz="1700" dirty="0"/>
              <a:t> </a:t>
            </a:r>
            <a:r>
              <a:rPr lang="en-US" sz="1700" dirty="0" err="1"/>
              <a:t>inwestycji</a:t>
            </a:r>
            <a:r>
              <a:rPr lang="en-US" sz="1700" dirty="0"/>
              <a:t> </a:t>
            </a:r>
            <a:r>
              <a:rPr lang="en-US" sz="1700" dirty="0" err="1"/>
              <a:t>infrastrukturalnej</a:t>
            </a:r>
            <a:r>
              <a:rPr lang="en-US" sz="1700" dirty="0"/>
              <a:t>. </a:t>
            </a:r>
            <a:r>
              <a:rPr lang="en-US" sz="1700" dirty="0" err="1"/>
              <a:t>Główny</a:t>
            </a:r>
            <a:r>
              <a:rPr lang="en-US" sz="1700" dirty="0"/>
              <a:t> </a:t>
            </a:r>
            <a:r>
              <a:rPr lang="en-US" sz="1700" dirty="0" err="1"/>
              <a:t>ciężar</a:t>
            </a:r>
            <a:r>
              <a:rPr lang="en-US" sz="1700" dirty="0"/>
              <a:t> </a:t>
            </a:r>
            <a:r>
              <a:rPr lang="en-US" sz="1700" dirty="0" err="1"/>
              <a:t>finansowania</a:t>
            </a:r>
            <a:r>
              <a:rPr lang="en-US" sz="1700" dirty="0"/>
              <a:t> </a:t>
            </a:r>
            <a:r>
              <a:rPr lang="en-US" sz="1700" dirty="0" err="1"/>
              <a:t>inwestycji</a:t>
            </a:r>
            <a:r>
              <a:rPr lang="en-US" sz="1700" dirty="0"/>
              <a:t> </a:t>
            </a:r>
            <a:r>
              <a:rPr lang="en-US" sz="1700" dirty="0" err="1"/>
              <a:t>ciąży</a:t>
            </a:r>
            <a:r>
              <a:rPr lang="en-US" sz="1700" dirty="0"/>
              <a:t> na </a:t>
            </a:r>
            <a:r>
              <a:rPr lang="en-US" sz="1700" dirty="0" err="1"/>
              <a:t>partnerze</a:t>
            </a:r>
            <a:r>
              <a:rPr lang="en-US" sz="1700" dirty="0"/>
              <a:t> </a:t>
            </a:r>
            <a:r>
              <a:rPr lang="en-US" sz="1700" dirty="0" err="1"/>
              <a:t>prywatnym</a:t>
            </a:r>
            <a:r>
              <a:rPr lang="en-US" sz="1700" dirty="0"/>
              <a:t>. 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C13237C8-E62C-4F0D-A318-BD6FB6C2D1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0697670" y="0"/>
            <a:ext cx="149433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19C9EAEA-39D0-4B0E-A0EB-51E7B26740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85810" y="513853"/>
            <a:ext cx="6009366" cy="583457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Symbol zastępczy zawartości 5" descr="Obraz zawierający wieża&#10;&#10;Opis wygenerowany automatycznie">
            <a:extLst>
              <a:ext uri="{FF2B5EF4-FFF2-40B4-BE49-F238E27FC236}">
                <a16:creationId xmlns:a16="http://schemas.microsoft.com/office/drawing/2014/main" id="{77D8B32E-93EE-4870-AD91-5839DA89C1B9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989" r="33495" b="-1"/>
          <a:stretch/>
        </p:blipFill>
        <p:spPr>
          <a:xfrm>
            <a:off x="5977788" y="799352"/>
            <a:ext cx="5425410" cy="5259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588126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201CC55D-ED54-4C5C-95E6-10947BD110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C09AD983-F217-4402-9BB8-A0E7117446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9560" y="856180"/>
            <a:ext cx="4560584" cy="1128068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000" dirty="0"/>
              <a:t>Modele PPP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1DE889C7-FAD6-4397-98E2-05D5034844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1083484"/>
            <a:ext cx="355196" cy="673460"/>
            <a:chOff x="0" y="823811"/>
            <a:chExt cx="355196" cy="673460"/>
          </a:xfrm>
        </p:grpSpPr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F399A70F-F8CD-4992-9EF5-6CF15472E7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823811"/>
              <a:ext cx="87363" cy="67346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48F4FEDC-6D80-458C-A665-075D9B9500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59341" y="823811"/>
              <a:ext cx="195855" cy="67346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7" name="Rectangle 16">
            <a:extLst>
              <a:ext uri="{FF2B5EF4-FFF2-40B4-BE49-F238E27FC236}">
                <a16:creationId xmlns:a16="http://schemas.microsoft.com/office/drawing/2014/main" id="{3873B707-463F-40B0-8227-E8CC6C67EB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65085" y="2090569"/>
            <a:ext cx="4297680" cy="2743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DA9D8FD2-EF0C-4802-88F7-267042AFC49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90719" y="2330505"/>
            <a:ext cx="4559425" cy="397958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just"/>
            <a:r>
              <a:rPr lang="en-US" sz="1400" dirty="0"/>
              <a:t>Operate and Maintenance – w tym </a:t>
            </a:r>
            <a:r>
              <a:rPr lang="en-US" sz="1400" dirty="0" err="1"/>
              <a:t>rodzaju</a:t>
            </a:r>
            <a:r>
              <a:rPr lang="en-US" sz="1400" dirty="0"/>
              <a:t> PPP </a:t>
            </a:r>
            <a:r>
              <a:rPr lang="en-US" sz="1400" dirty="0" err="1"/>
              <a:t>podmiot</a:t>
            </a:r>
            <a:r>
              <a:rPr lang="en-US" sz="1400" dirty="0"/>
              <a:t> </a:t>
            </a:r>
            <a:r>
              <a:rPr lang="en-US" sz="1400" dirty="0" err="1"/>
              <a:t>publiczny</a:t>
            </a:r>
            <a:r>
              <a:rPr lang="en-US" sz="1400" dirty="0"/>
              <a:t> </a:t>
            </a:r>
            <a:r>
              <a:rPr lang="en-US" sz="1400" dirty="0" err="1"/>
              <a:t>zawiera</a:t>
            </a:r>
            <a:r>
              <a:rPr lang="en-US" sz="1400" dirty="0"/>
              <a:t> z </a:t>
            </a:r>
            <a:r>
              <a:rPr lang="en-US" sz="1400" dirty="0" err="1"/>
              <a:t>podmiotem</a:t>
            </a:r>
            <a:r>
              <a:rPr lang="en-US" sz="1400" dirty="0"/>
              <a:t> </a:t>
            </a:r>
            <a:r>
              <a:rPr lang="en-US" sz="1400" dirty="0" err="1"/>
              <a:t>prywatnym</a:t>
            </a:r>
            <a:r>
              <a:rPr lang="en-US" sz="1400" dirty="0"/>
              <a:t> </a:t>
            </a:r>
            <a:r>
              <a:rPr lang="en-US" sz="1400" dirty="0" err="1"/>
              <a:t>umowę</a:t>
            </a:r>
            <a:r>
              <a:rPr lang="en-US" sz="1400" dirty="0"/>
              <a:t>, na </a:t>
            </a:r>
            <a:r>
              <a:rPr lang="en-US" sz="1400" dirty="0" err="1"/>
              <a:t>mocy</a:t>
            </a:r>
            <a:r>
              <a:rPr lang="en-US" sz="1400" dirty="0"/>
              <a:t> której </a:t>
            </a:r>
            <a:r>
              <a:rPr lang="en-US" sz="1400" dirty="0" err="1"/>
              <a:t>podmiot</a:t>
            </a:r>
            <a:r>
              <a:rPr lang="en-US" sz="1400" dirty="0"/>
              <a:t> </a:t>
            </a:r>
            <a:r>
              <a:rPr lang="en-US" sz="1400" dirty="0" err="1"/>
              <a:t>prywatny</a:t>
            </a:r>
            <a:r>
              <a:rPr lang="en-US" sz="1400" dirty="0"/>
              <a:t> zajmuje </a:t>
            </a:r>
            <a:r>
              <a:rPr lang="en-US" sz="1400" dirty="0" err="1"/>
              <a:t>się</a:t>
            </a:r>
            <a:r>
              <a:rPr lang="en-US" sz="1400" dirty="0"/>
              <a:t> </a:t>
            </a:r>
            <a:r>
              <a:rPr lang="en-US" sz="1400" dirty="0" err="1"/>
              <a:t>utrzymaniem</a:t>
            </a:r>
            <a:r>
              <a:rPr lang="en-US" sz="1400" dirty="0"/>
              <a:t> oraz </a:t>
            </a:r>
            <a:r>
              <a:rPr lang="en-US" sz="1400" dirty="0" err="1"/>
              <a:t>bieżącą</a:t>
            </a:r>
            <a:r>
              <a:rPr lang="en-US" sz="1400" dirty="0"/>
              <a:t> </a:t>
            </a:r>
            <a:r>
              <a:rPr lang="en-US" sz="1400" dirty="0" err="1"/>
              <a:t>eksploatacją</a:t>
            </a:r>
            <a:r>
              <a:rPr lang="en-US" sz="1400" dirty="0"/>
              <a:t> </a:t>
            </a:r>
            <a:r>
              <a:rPr lang="en-US" sz="1400" dirty="0" err="1"/>
              <a:t>określonych</a:t>
            </a:r>
            <a:r>
              <a:rPr lang="en-US" sz="1400" dirty="0"/>
              <a:t> </a:t>
            </a:r>
            <a:r>
              <a:rPr lang="en-US" sz="1400" dirty="0" err="1"/>
              <a:t>składników</a:t>
            </a:r>
            <a:r>
              <a:rPr lang="en-US" sz="1400" dirty="0"/>
              <a:t> </a:t>
            </a:r>
            <a:r>
              <a:rPr lang="en-US" sz="1400" dirty="0" err="1"/>
              <a:t>infrastruktury</a:t>
            </a:r>
            <a:r>
              <a:rPr lang="en-US" sz="1400" dirty="0"/>
              <a:t> </a:t>
            </a:r>
            <a:r>
              <a:rPr lang="en-US" sz="1400" dirty="0" err="1"/>
              <a:t>publicznej</a:t>
            </a:r>
            <a:r>
              <a:rPr lang="en-US" sz="1400" dirty="0"/>
              <a:t>. </a:t>
            </a:r>
            <a:r>
              <a:rPr lang="en-US" sz="1400" dirty="0" err="1"/>
              <a:t>Własność</a:t>
            </a:r>
            <a:r>
              <a:rPr lang="en-US" sz="1400" dirty="0"/>
              <a:t> </a:t>
            </a:r>
            <a:r>
              <a:rPr lang="en-US" sz="1400" dirty="0" err="1"/>
              <a:t>infrastruktury</a:t>
            </a:r>
            <a:r>
              <a:rPr lang="en-US" sz="1400" dirty="0"/>
              <a:t> </a:t>
            </a:r>
            <a:r>
              <a:rPr lang="en-US" sz="1400" dirty="0" err="1"/>
              <a:t>pozostaje</a:t>
            </a:r>
            <a:r>
              <a:rPr lang="en-US" sz="1400" dirty="0"/>
              <a:t> </a:t>
            </a:r>
            <a:r>
              <a:rPr lang="en-US" sz="1400" dirty="0" err="1"/>
              <a:t>najczęściej</a:t>
            </a:r>
            <a:r>
              <a:rPr lang="en-US" sz="1400" dirty="0"/>
              <a:t> w </a:t>
            </a:r>
            <a:r>
              <a:rPr lang="en-US" sz="1400" dirty="0" err="1"/>
              <a:t>rękach</a:t>
            </a:r>
            <a:r>
              <a:rPr lang="en-US" sz="1400" dirty="0"/>
              <a:t> </a:t>
            </a:r>
            <a:r>
              <a:rPr lang="en-US" sz="1400" dirty="0" err="1"/>
              <a:t>podmiotu</a:t>
            </a:r>
            <a:r>
              <a:rPr lang="en-US" sz="1400" dirty="0"/>
              <a:t> </a:t>
            </a:r>
            <a:r>
              <a:rPr lang="en-US" sz="1400" dirty="0" err="1"/>
              <a:t>publicznego</a:t>
            </a:r>
            <a:r>
              <a:rPr lang="en-US" sz="1400" dirty="0"/>
              <a:t>, a partner </a:t>
            </a:r>
            <a:r>
              <a:rPr lang="en-US" sz="1400" dirty="0" err="1"/>
              <a:t>prywatny</a:t>
            </a:r>
            <a:r>
              <a:rPr lang="en-US" sz="1400" dirty="0"/>
              <a:t> </a:t>
            </a:r>
            <a:r>
              <a:rPr lang="en-US" sz="1400" dirty="0" err="1"/>
              <a:t>zapewnia</a:t>
            </a:r>
            <a:r>
              <a:rPr lang="en-US" sz="1400" dirty="0"/>
              <a:t> </a:t>
            </a:r>
            <a:r>
              <a:rPr lang="en-US" sz="1400" dirty="0" err="1"/>
              <a:t>jego</a:t>
            </a:r>
            <a:r>
              <a:rPr lang="en-US" sz="1400" dirty="0"/>
              <a:t> </a:t>
            </a:r>
            <a:r>
              <a:rPr lang="en-US" sz="1400" dirty="0" err="1"/>
              <a:t>obsługę</a:t>
            </a:r>
            <a:r>
              <a:rPr lang="en-US" sz="1400" dirty="0"/>
              <a:t>. </a:t>
            </a:r>
            <a:r>
              <a:rPr lang="en-US" sz="1400" dirty="0" err="1"/>
              <a:t>Istotnym</a:t>
            </a:r>
            <a:r>
              <a:rPr lang="en-US" sz="1400" dirty="0"/>
              <a:t> jest </a:t>
            </a:r>
            <a:r>
              <a:rPr lang="en-US" sz="1400" dirty="0" err="1"/>
              <a:t>również</a:t>
            </a:r>
            <a:r>
              <a:rPr lang="en-US" sz="1400" dirty="0"/>
              <a:t>, iż partner </a:t>
            </a:r>
            <a:r>
              <a:rPr lang="en-US" sz="1400" dirty="0" err="1"/>
              <a:t>prywatny</a:t>
            </a:r>
            <a:r>
              <a:rPr lang="en-US" sz="1400" dirty="0"/>
              <a:t> </a:t>
            </a:r>
            <a:r>
              <a:rPr lang="en-US" sz="1400" dirty="0" err="1"/>
              <a:t>pokrywa</a:t>
            </a:r>
            <a:r>
              <a:rPr lang="en-US" sz="1400" dirty="0"/>
              <a:t> koszty </a:t>
            </a:r>
            <a:r>
              <a:rPr lang="en-US" sz="1400" dirty="0" err="1"/>
              <a:t>utrzymania</a:t>
            </a:r>
            <a:r>
              <a:rPr lang="en-US" sz="1400" dirty="0"/>
              <a:t> </a:t>
            </a:r>
            <a:r>
              <a:rPr lang="en-US" sz="1400" dirty="0" err="1"/>
              <a:t>infrastruktury</a:t>
            </a:r>
            <a:r>
              <a:rPr lang="en-US" sz="1400" dirty="0"/>
              <a:t>. </a:t>
            </a:r>
            <a:r>
              <a:rPr lang="en-US" sz="1400" dirty="0" err="1"/>
              <a:t>Jednocześnie</a:t>
            </a:r>
            <a:r>
              <a:rPr lang="en-US" sz="1400" dirty="0"/>
              <a:t> </a:t>
            </a:r>
            <a:r>
              <a:rPr lang="en-US" sz="1400" dirty="0" err="1"/>
              <a:t>pobiera</a:t>
            </a:r>
            <a:r>
              <a:rPr lang="en-US" sz="1400" dirty="0"/>
              <a:t> on </a:t>
            </a:r>
            <a:r>
              <a:rPr lang="en-US" sz="1400" dirty="0" err="1"/>
              <a:t>wynagrodzenie</a:t>
            </a:r>
            <a:r>
              <a:rPr lang="en-US" sz="1400" dirty="0"/>
              <a:t> w </a:t>
            </a:r>
            <a:r>
              <a:rPr lang="en-US" sz="1400" dirty="0" err="1"/>
              <a:t>formie</a:t>
            </a:r>
            <a:r>
              <a:rPr lang="en-US" sz="1400" dirty="0"/>
              <a:t> </a:t>
            </a:r>
            <a:r>
              <a:rPr lang="en-US" sz="1400" dirty="0" err="1"/>
              <a:t>bądź</a:t>
            </a:r>
            <a:r>
              <a:rPr lang="en-US" sz="1400" dirty="0"/>
              <a:t> to </a:t>
            </a:r>
            <a:r>
              <a:rPr lang="en-US" sz="1400" dirty="0" err="1"/>
              <a:t>bezpośrednich</a:t>
            </a:r>
            <a:r>
              <a:rPr lang="en-US" sz="1400" dirty="0"/>
              <a:t> </a:t>
            </a:r>
            <a:r>
              <a:rPr lang="en-US" sz="1400" dirty="0" err="1"/>
              <a:t>opłat</a:t>
            </a:r>
            <a:r>
              <a:rPr lang="en-US" sz="1400" dirty="0"/>
              <a:t> od </a:t>
            </a:r>
            <a:r>
              <a:rPr lang="en-US" sz="1400" dirty="0" err="1"/>
              <a:t>beneficjentów</a:t>
            </a:r>
            <a:r>
              <a:rPr lang="en-US" sz="1400" dirty="0"/>
              <a:t>, </a:t>
            </a:r>
            <a:r>
              <a:rPr lang="en-US" sz="1400" dirty="0" err="1"/>
              <a:t>bądź</a:t>
            </a:r>
            <a:r>
              <a:rPr lang="en-US" sz="1400" dirty="0"/>
              <a:t> </a:t>
            </a:r>
            <a:r>
              <a:rPr lang="en-US" sz="1400" dirty="0" err="1"/>
              <a:t>też</a:t>
            </a:r>
            <a:r>
              <a:rPr lang="en-US" sz="1400" dirty="0"/>
              <a:t> w </a:t>
            </a:r>
            <a:r>
              <a:rPr lang="en-US" sz="1400" dirty="0" err="1"/>
              <a:t>drodze</a:t>
            </a:r>
            <a:r>
              <a:rPr lang="en-US" sz="1400" dirty="0"/>
              <a:t> </a:t>
            </a:r>
            <a:r>
              <a:rPr lang="en-US" sz="1400" dirty="0" err="1"/>
              <a:t>transferów</a:t>
            </a:r>
            <a:r>
              <a:rPr lang="en-US" sz="1400" dirty="0"/>
              <a:t> z </a:t>
            </a:r>
            <a:r>
              <a:rPr lang="en-US" sz="1400" dirty="0" err="1"/>
              <a:t>budżetu</a:t>
            </a:r>
            <a:r>
              <a:rPr lang="en-US" sz="1400" dirty="0"/>
              <a:t> </a:t>
            </a:r>
            <a:r>
              <a:rPr lang="en-US" sz="1400" dirty="0" err="1"/>
              <a:t>publicznego</a:t>
            </a:r>
            <a:r>
              <a:rPr lang="en-US" sz="1400" dirty="0"/>
              <a:t>. </a:t>
            </a:r>
            <a:endParaRPr lang="pl-PL" sz="1400" dirty="0"/>
          </a:p>
          <a:p>
            <a:pPr algn="just"/>
            <a:r>
              <a:rPr lang="en-US" sz="1400" dirty="0"/>
              <a:t>Ten </a:t>
            </a:r>
            <a:r>
              <a:rPr lang="en-US" sz="1400" dirty="0" err="1"/>
              <a:t>rodzaj</a:t>
            </a:r>
            <a:r>
              <a:rPr lang="en-US" sz="1400" dirty="0"/>
              <a:t> </a:t>
            </a:r>
            <a:r>
              <a:rPr lang="en-US" sz="1400" dirty="0" err="1"/>
              <a:t>partnerstwa</a:t>
            </a:r>
            <a:r>
              <a:rPr lang="en-US" sz="1400" dirty="0"/>
              <a:t> </a:t>
            </a:r>
            <a:r>
              <a:rPr lang="en-US" sz="1400" dirty="0" err="1"/>
              <a:t>wskazuje</a:t>
            </a:r>
            <a:r>
              <a:rPr lang="en-US" sz="1400" dirty="0"/>
              <a:t> </a:t>
            </a:r>
            <a:r>
              <a:rPr lang="en-US" sz="1400" dirty="0" err="1"/>
              <a:t>się</a:t>
            </a:r>
            <a:r>
              <a:rPr lang="en-US" sz="1400" dirty="0"/>
              <a:t> jako </a:t>
            </a:r>
            <a:r>
              <a:rPr lang="en-US" sz="1400" dirty="0" err="1"/>
              <a:t>odpowiedni</a:t>
            </a:r>
            <a:r>
              <a:rPr lang="en-US" sz="1400" dirty="0"/>
              <a:t> </a:t>
            </a:r>
            <a:r>
              <a:rPr lang="en-US" sz="1400" dirty="0" err="1"/>
              <a:t>dla</a:t>
            </a:r>
            <a:r>
              <a:rPr lang="en-US" sz="1400" dirty="0"/>
              <a:t> </a:t>
            </a:r>
            <a:r>
              <a:rPr lang="en-US" sz="1400" dirty="0" err="1"/>
              <a:t>szerokiej</a:t>
            </a:r>
            <a:r>
              <a:rPr lang="en-US" sz="1400" dirty="0"/>
              <a:t> gamy </a:t>
            </a:r>
            <a:r>
              <a:rPr lang="en-US" sz="1400" dirty="0" err="1"/>
              <a:t>usług</a:t>
            </a:r>
            <a:r>
              <a:rPr lang="en-US" sz="1400" dirty="0"/>
              <a:t>, w tym np. </a:t>
            </a:r>
            <a:r>
              <a:rPr lang="en-US" sz="1400" dirty="0" err="1"/>
              <a:t>utrzymaniu</a:t>
            </a:r>
            <a:r>
              <a:rPr lang="en-US" sz="1400" dirty="0"/>
              <a:t> </a:t>
            </a:r>
            <a:r>
              <a:rPr lang="en-US" sz="1400" dirty="0" err="1"/>
              <a:t>terenów</a:t>
            </a:r>
            <a:r>
              <a:rPr lang="en-US" sz="1400" dirty="0"/>
              <a:t> </a:t>
            </a:r>
            <a:r>
              <a:rPr lang="en-US" sz="1400" dirty="0" err="1"/>
              <a:t>zielonych</a:t>
            </a:r>
            <a:r>
              <a:rPr lang="en-US" sz="1400" dirty="0"/>
              <a:t>, </a:t>
            </a:r>
            <a:r>
              <a:rPr lang="en-US" sz="1400" dirty="0" err="1"/>
              <a:t>budynków</a:t>
            </a:r>
            <a:r>
              <a:rPr lang="en-US" sz="1400" dirty="0"/>
              <a:t> publicznych czy </a:t>
            </a:r>
            <a:r>
              <a:rPr lang="en-US" sz="1400" dirty="0" err="1"/>
              <a:t>też</a:t>
            </a:r>
            <a:r>
              <a:rPr lang="en-US" sz="1400" dirty="0"/>
              <a:t> </a:t>
            </a:r>
            <a:r>
              <a:rPr lang="en-US" sz="1400" dirty="0" err="1"/>
              <a:t>dróg</a:t>
            </a:r>
            <a:r>
              <a:rPr lang="en-US" sz="1400" dirty="0"/>
              <a:t> </a:t>
            </a:r>
            <a:r>
              <a:rPr lang="en-US" sz="1400" dirty="0" err="1"/>
              <a:t>lub</a:t>
            </a:r>
            <a:r>
              <a:rPr lang="en-US" sz="1400" dirty="0"/>
              <a:t> </a:t>
            </a:r>
            <a:r>
              <a:rPr lang="en-US" sz="1400" dirty="0" err="1"/>
              <a:t>parkingów</a:t>
            </a:r>
            <a:r>
              <a:rPr lang="en-US" sz="1400" dirty="0"/>
              <a:t> </a:t>
            </a:r>
            <a:r>
              <a:rPr lang="en-US" sz="1400" dirty="0" err="1"/>
              <a:t>miejskich</a:t>
            </a:r>
            <a:r>
              <a:rPr lang="en-US" sz="1400" dirty="0"/>
              <a:t>. </a:t>
            </a:r>
            <a:r>
              <a:rPr lang="en-US" sz="1400" dirty="0" err="1"/>
              <a:t>Zaletą</a:t>
            </a:r>
            <a:r>
              <a:rPr lang="en-US" sz="1400" dirty="0"/>
              <a:t> tego </a:t>
            </a:r>
            <a:r>
              <a:rPr lang="en-US" sz="1400" dirty="0" err="1"/>
              <a:t>rodzaju</a:t>
            </a:r>
            <a:r>
              <a:rPr lang="en-US" sz="1400" dirty="0"/>
              <a:t> </a:t>
            </a:r>
            <a:r>
              <a:rPr lang="en-US" sz="1400" dirty="0" err="1"/>
              <a:t>partnerstwa</a:t>
            </a:r>
            <a:r>
              <a:rPr lang="en-US" sz="1400" dirty="0"/>
              <a:t> jest </a:t>
            </a:r>
            <a:r>
              <a:rPr lang="en-US" sz="1400" dirty="0" err="1"/>
              <a:t>przede</a:t>
            </a:r>
            <a:r>
              <a:rPr lang="en-US" sz="1400" dirty="0"/>
              <a:t> </a:t>
            </a:r>
            <a:r>
              <a:rPr lang="en-US" sz="1400" dirty="0" err="1"/>
              <a:t>wszystkim</a:t>
            </a:r>
            <a:r>
              <a:rPr lang="en-US" sz="1400" dirty="0"/>
              <a:t> </a:t>
            </a:r>
            <a:r>
              <a:rPr lang="en-US" sz="1400" dirty="0" err="1"/>
              <a:t>polepszenie</a:t>
            </a:r>
            <a:r>
              <a:rPr lang="en-US" sz="1400" dirty="0"/>
              <a:t> </a:t>
            </a:r>
            <a:r>
              <a:rPr lang="en-US" sz="1400" dirty="0" err="1"/>
              <a:t>jakości</a:t>
            </a:r>
            <a:r>
              <a:rPr lang="en-US" sz="1400" dirty="0"/>
              <a:t> i </a:t>
            </a:r>
            <a:r>
              <a:rPr lang="en-US" sz="1400" dirty="0" err="1"/>
              <a:t>wydajności</a:t>
            </a:r>
            <a:r>
              <a:rPr lang="en-US" sz="1400" dirty="0"/>
              <a:t> </a:t>
            </a:r>
            <a:r>
              <a:rPr lang="en-US" sz="1400" dirty="0" err="1"/>
              <a:t>świadczonych</a:t>
            </a:r>
            <a:r>
              <a:rPr lang="en-US" sz="1400" dirty="0"/>
              <a:t> </a:t>
            </a:r>
            <a:r>
              <a:rPr lang="en-US" sz="1400" dirty="0" err="1"/>
              <a:t>usług</a:t>
            </a:r>
            <a:r>
              <a:rPr lang="en-US" sz="1400" dirty="0"/>
              <a:t>, a </a:t>
            </a:r>
            <a:r>
              <a:rPr lang="en-US" sz="1400" dirty="0" err="1"/>
              <a:t>ponadto</a:t>
            </a:r>
            <a:r>
              <a:rPr lang="en-US" sz="1400" dirty="0"/>
              <a:t> </a:t>
            </a:r>
            <a:r>
              <a:rPr lang="en-US" sz="1400" dirty="0" err="1"/>
              <a:t>oszczędność</a:t>
            </a:r>
            <a:r>
              <a:rPr lang="en-US" sz="1400" dirty="0"/>
              <a:t> </a:t>
            </a:r>
            <a:r>
              <a:rPr lang="en-US" sz="1400" dirty="0" err="1"/>
              <a:t>kosztów</a:t>
            </a:r>
            <a:r>
              <a:rPr lang="en-US" sz="1400" dirty="0"/>
              <a:t> </a:t>
            </a:r>
            <a:r>
              <a:rPr lang="en-US" sz="1400" dirty="0" err="1"/>
              <a:t>ponoszonych</a:t>
            </a:r>
            <a:r>
              <a:rPr lang="en-US" sz="1400" dirty="0"/>
              <a:t> </a:t>
            </a:r>
            <a:r>
              <a:rPr lang="en-US" sz="1400" dirty="0" err="1"/>
              <a:t>przez</a:t>
            </a:r>
            <a:r>
              <a:rPr lang="en-US" sz="1400" dirty="0"/>
              <a:t> </a:t>
            </a:r>
            <a:r>
              <a:rPr lang="en-US" sz="1400" dirty="0" err="1"/>
              <a:t>podmiot</a:t>
            </a:r>
            <a:r>
              <a:rPr lang="en-US" sz="1400" dirty="0"/>
              <a:t> </a:t>
            </a:r>
            <a:r>
              <a:rPr lang="en-US" sz="1400" dirty="0" err="1"/>
              <a:t>publiczny</a:t>
            </a:r>
            <a:r>
              <a:rPr lang="en-US" sz="1400" dirty="0"/>
              <a:t>. 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C13237C8-E62C-4F0D-A318-BD6FB6C2D1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0697670" y="0"/>
            <a:ext cx="149433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19C9EAEA-39D0-4B0E-A0EB-51E7B26740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85810" y="513853"/>
            <a:ext cx="6009366" cy="583457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Symbol zastępczy zawartości 5" descr="Obraz zawierający droga, miasto&#10;&#10;Opis wygenerowany automatycznie">
            <a:extLst>
              <a:ext uri="{FF2B5EF4-FFF2-40B4-BE49-F238E27FC236}">
                <a16:creationId xmlns:a16="http://schemas.microsoft.com/office/drawing/2014/main" id="{0A8C9E94-E6C9-4030-96CD-1605FEE93101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430" r="19545" b="2"/>
          <a:stretch/>
        </p:blipFill>
        <p:spPr>
          <a:xfrm>
            <a:off x="5977788" y="799352"/>
            <a:ext cx="5425410" cy="5259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2863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201CC55D-ED54-4C5C-95E6-10947BD110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297B4D23-E3CD-4380-B869-D2AC7D179C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9560" y="856180"/>
            <a:ext cx="4560584" cy="1128068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000" dirty="0"/>
              <a:t>Modele PPP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1DE889C7-FAD6-4397-98E2-05D5034844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1083484"/>
            <a:ext cx="355196" cy="673460"/>
            <a:chOff x="0" y="823811"/>
            <a:chExt cx="355196" cy="673460"/>
          </a:xfrm>
        </p:grpSpPr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F399A70F-F8CD-4992-9EF5-6CF15472E7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823811"/>
              <a:ext cx="87363" cy="67346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48F4FEDC-6D80-458C-A665-075D9B9500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59341" y="823811"/>
              <a:ext cx="195855" cy="67346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7" name="Rectangle 16">
            <a:extLst>
              <a:ext uri="{FF2B5EF4-FFF2-40B4-BE49-F238E27FC236}">
                <a16:creationId xmlns:a16="http://schemas.microsoft.com/office/drawing/2014/main" id="{3873B707-463F-40B0-8227-E8CC6C67EB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65085" y="2090569"/>
            <a:ext cx="4297680" cy="2743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41A43622-2342-4B48-A5DD-8D4D1890060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90719" y="2330505"/>
            <a:ext cx="4559425" cy="397958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just"/>
            <a:r>
              <a:rPr lang="en-US" sz="1600" dirty="0"/>
              <a:t>Warp Around Addition – ten </a:t>
            </a:r>
            <a:r>
              <a:rPr lang="en-US" sz="1600" dirty="0" err="1"/>
              <a:t>rodzaj</a:t>
            </a:r>
            <a:r>
              <a:rPr lang="en-US" sz="1600" dirty="0"/>
              <a:t> </a:t>
            </a:r>
            <a:r>
              <a:rPr lang="en-US" sz="1600" dirty="0" err="1"/>
              <a:t>współpracy</a:t>
            </a:r>
            <a:r>
              <a:rPr lang="en-US" sz="1600" dirty="0"/>
              <a:t> </a:t>
            </a:r>
            <a:r>
              <a:rPr lang="en-US" sz="1600" dirty="0" err="1"/>
              <a:t>przewiduje</a:t>
            </a:r>
            <a:r>
              <a:rPr lang="en-US" sz="1600" dirty="0"/>
              <a:t> </a:t>
            </a:r>
            <a:r>
              <a:rPr lang="en-US" sz="1600" dirty="0" err="1"/>
              <a:t>możliwość</a:t>
            </a:r>
            <a:r>
              <a:rPr lang="en-US" sz="1600" dirty="0"/>
              <a:t> </a:t>
            </a:r>
            <a:r>
              <a:rPr lang="en-US" sz="1600" dirty="0" err="1"/>
              <a:t>ulepszenia</a:t>
            </a:r>
            <a:r>
              <a:rPr lang="en-US" sz="1600" dirty="0"/>
              <a:t> </a:t>
            </a:r>
            <a:r>
              <a:rPr lang="en-US" sz="1600" dirty="0" err="1"/>
              <a:t>już</a:t>
            </a:r>
            <a:r>
              <a:rPr lang="en-US" sz="1600" dirty="0"/>
              <a:t> </a:t>
            </a:r>
            <a:r>
              <a:rPr lang="en-US" sz="1600" dirty="0" err="1"/>
              <a:t>istniejącej</a:t>
            </a:r>
            <a:r>
              <a:rPr lang="en-US" sz="1600" dirty="0"/>
              <a:t> </a:t>
            </a:r>
            <a:r>
              <a:rPr lang="en-US" sz="1600" dirty="0" err="1"/>
              <a:t>infrastruktury</a:t>
            </a:r>
            <a:r>
              <a:rPr lang="en-US" sz="1600" dirty="0"/>
              <a:t> </a:t>
            </a:r>
            <a:r>
              <a:rPr lang="en-US" sz="1600" dirty="0" err="1"/>
              <a:t>technicznej</a:t>
            </a:r>
            <a:r>
              <a:rPr lang="en-US" sz="1600" dirty="0"/>
              <a:t> </a:t>
            </a:r>
            <a:r>
              <a:rPr lang="en-US" sz="1600" dirty="0" err="1"/>
              <a:t>znajdującej</a:t>
            </a:r>
            <a:r>
              <a:rPr lang="en-US" sz="1600" dirty="0"/>
              <a:t> </a:t>
            </a:r>
            <a:r>
              <a:rPr lang="en-US" sz="1600" dirty="0" err="1"/>
              <a:t>się</a:t>
            </a:r>
            <a:r>
              <a:rPr lang="en-US" sz="1600" dirty="0"/>
              <a:t> we </a:t>
            </a:r>
            <a:r>
              <a:rPr lang="en-US" sz="1600" dirty="0" err="1"/>
              <a:t>władaniu</a:t>
            </a:r>
            <a:r>
              <a:rPr lang="en-US" sz="1600" dirty="0"/>
              <a:t> </a:t>
            </a:r>
            <a:r>
              <a:rPr lang="en-US" sz="1600" dirty="0" err="1"/>
              <a:t>podmiotu</a:t>
            </a:r>
            <a:r>
              <a:rPr lang="en-US" sz="1600" dirty="0"/>
              <a:t> </a:t>
            </a:r>
            <a:r>
              <a:rPr lang="en-US" sz="1600" dirty="0" err="1"/>
              <a:t>publicznego</a:t>
            </a:r>
            <a:r>
              <a:rPr lang="en-US" sz="1600" dirty="0"/>
              <a:t>. </a:t>
            </a:r>
            <a:r>
              <a:rPr lang="en-US" sz="1600" dirty="0" err="1"/>
              <a:t>Istnieje</a:t>
            </a:r>
            <a:r>
              <a:rPr lang="en-US" sz="1600" dirty="0"/>
              <a:t> w tym </a:t>
            </a:r>
            <a:r>
              <a:rPr lang="en-US" sz="1600" dirty="0" err="1"/>
              <a:t>wariancie</a:t>
            </a:r>
            <a:r>
              <a:rPr lang="en-US" sz="1600" dirty="0"/>
              <a:t> </a:t>
            </a:r>
            <a:r>
              <a:rPr lang="en-US" sz="1600" dirty="0" err="1"/>
              <a:t>opcja</a:t>
            </a:r>
            <a:r>
              <a:rPr lang="en-US" sz="1600" dirty="0"/>
              <a:t> </a:t>
            </a:r>
            <a:r>
              <a:rPr lang="en-US" sz="1600" dirty="0" err="1"/>
              <a:t>przewidująca</a:t>
            </a:r>
            <a:r>
              <a:rPr lang="en-US" sz="1600" dirty="0"/>
              <a:t> </a:t>
            </a:r>
            <a:r>
              <a:rPr lang="en-US" sz="1600" dirty="0" err="1"/>
              <a:t>zawarcie</a:t>
            </a:r>
            <a:r>
              <a:rPr lang="en-US" sz="1600" dirty="0"/>
              <a:t> </a:t>
            </a:r>
            <a:r>
              <a:rPr lang="en-US" sz="1600" dirty="0" err="1"/>
              <a:t>porozumienia</a:t>
            </a:r>
            <a:r>
              <a:rPr lang="en-US" sz="1600" dirty="0"/>
              <a:t>, na </a:t>
            </a:r>
            <a:r>
              <a:rPr lang="en-US" sz="1600" dirty="0" err="1"/>
              <a:t>mocy</a:t>
            </a:r>
            <a:r>
              <a:rPr lang="en-US" sz="1600" dirty="0"/>
              <a:t> </a:t>
            </a:r>
            <a:r>
              <a:rPr lang="en-US" sz="1600" dirty="0" err="1"/>
              <a:t>którego</a:t>
            </a:r>
            <a:r>
              <a:rPr lang="en-US" sz="1600" dirty="0"/>
              <a:t> partner </a:t>
            </a:r>
            <a:r>
              <a:rPr lang="en-US" sz="1600" dirty="0" err="1"/>
              <a:t>prywatny</a:t>
            </a:r>
            <a:r>
              <a:rPr lang="en-US" sz="1600" dirty="0"/>
              <a:t> </a:t>
            </a:r>
            <a:r>
              <a:rPr lang="en-US" sz="1600" dirty="0" err="1"/>
              <a:t>sfinansuje</a:t>
            </a:r>
            <a:r>
              <a:rPr lang="en-US" sz="1600" dirty="0"/>
              <a:t> i </a:t>
            </a:r>
            <a:r>
              <a:rPr lang="en-US" sz="1600" dirty="0" err="1"/>
              <a:t>wykona</a:t>
            </a:r>
            <a:r>
              <a:rPr lang="en-US" sz="1600" dirty="0"/>
              <a:t> </a:t>
            </a:r>
            <a:r>
              <a:rPr lang="en-US" sz="1600" dirty="0" err="1"/>
              <a:t>określone</a:t>
            </a:r>
            <a:r>
              <a:rPr lang="en-US" sz="1600" dirty="0"/>
              <a:t> </a:t>
            </a:r>
            <a:r>
              <a:rPr lang="en-US" sz="1600" dirty="0" err="1"/>
              <a:t>roboty</a:t>
            </a:r>
            <a:r>
              <a:rPr lang="en-US" sz="1600" dirty="0"/>
              <a:t> </a:t>
            </a:r>
            <a:r>
              <a:rPr lang="en-US" sz="1600" dirty="0" err="1"/>
              <a:t>lub</a:t>
            </a:r>
            <a:r>
              <a:rPr lang="en-US" sz="1600" dirty="0"/>
              <a:t> </a:t>
            </a:r>
            <a:r>
              <a:rPr lang="en-US" sz="1600" dirty="0" err="1"/>
              <a:t>usługi</a:t>
            </a:r>
            <a:r>
              <a:rPr lang="en-US" sz="1600" dirty="0"/>
              <a:t> </a:t>
            </a:r>
            <a:r>
              <a:rPr lang="en-US" sz="1600" dirty="0" err="1"/>
              <a:t>służące</a:t>
            </a:r>
            <a:r>
              <a:rPr lang="en-US" sz="1600" dirty="0"/>
              <a:t> </a:t>
            </a:r>
            <a:r>
              <a:rPr lang="en-US" sz="1600" dirty="0" err="1"/>
              <a:t>polepszeniu</a:t>
            </a:r>
            <a:r>
              <a:rPr lang="en-US" sz="1600" dirty="0"/>
              <a:t> </a:t>
            </a:r>
            <a:r>
              <a:rPr lang="en-US" sz="1600" dirty="0" err="1"/>
              <a:t>istniejącej</a:t>
            </a:r>
            <a:r>
              <a:rPr lang="en-US" sz="1600" dirty="0"/>
              <a:t> </a:t>
            </a:r>
            <a:r>
              <a:rPr lang="en-US" sz="1600" dirty="0" err="1"/>
              <a:t>infrastruktury</a:t>
            </a:r>
            <a:r>
              <a:rPr lang="en-US" sz="1600" dirty="0"/>
              <a:t>. Partner </a:t>
            </a:r>
            <a:r>
              <a:rPr lang="en-US" sz="1600" dirty="0" err="1"/>
              <a:t>prywatny</a:t>
            </a:r>
            <a:r>
              <a:rPr lang="en-US" sz="1600" dirty="0"/>
              <a:t> </a:t>
            </a:r>
            <a:r>
              <a:rPr lang="en-US" sz="1600" dirty="0" err="1"/>
              <a:t>zobowiązuje</a:t>
            </a:r>
            <a:r>
              <a:rPr lang="en-US" sz="1600" dirty="0"/>
              <a:t> </a:t>
            </a:r>
            <a:r>
              <a:rPr lang="en-US" sz="1600" dirty="0" err="1"/>
              <a:t>się</a:t>
            </a:r>
            <a:r>
              <a:rPr lang="en-US" sz="1600" dirty="0"/>
              <a:t> do </a:t>
            </a:r>
            <a:r>
              <a:rPr lang="en-US" sz="1600" dirty="0" err="1"/>
              <a:t>obsługi</a:t>
            </a:r>
            <a:r>
              <a:rPr lang="en-US" sz="1600" dirty="0"/>
              <a:t> </a:t>
            </a:r>
            <a:r>
              <a:rPr lang="en-US" sz="1600" dirty="0" err="1"/>
              <a:t>ulepszeń</a:t>
            </a:r>
            <a:r>
              <a:rPr lang="en-US" sz="1600" dirty="0"/>
              <a:t>, a </a:t>
            </a:r>
            <a:r>
              <a:rPr lang="en-US" sz="1600" dirty="0" err="1"/>
              <a:t>jednocześnie</a:t>
            </a:r>
            <a:r>
              <a:rPr lang="en-US" sz="1600" dirty="0"/>
              <a:t> </a:t>
            </a:r>
            <a:r>
              <a:rPr lang="en-US" sz="1600" dirty="0" err="1"/>
              <a:t>uprawniony</a:t>
            </a:r>
            <a:r>
              <a:rPr lang="en-US" sz="1600" dirty="0"/>
              <a:t> jest do </a:t>
            </a:r>
            <a:r>
              <a:rPr lang="en-US" sz="1600" dirty="0" err="1"/>
              <a:t>czerpania</a:t>
            </a:r>
            <a:r>
              <a:rPr lang="en-US" sz="1600" dirty="0"/>
              <a:t> </a:t>
            </a:r>
            <a:r>
              <a:rPr lang="en-US" sz="1600" dirty="0" err="1"/>
              <a:t>zysków</a:t>
            </a:r>
            <a:r>
              <a:rPr lang="en-US" sz="1600" dirty="0"/>
              <a:t> z </a:t>
            </a:r>
            <a:r>
              <a:rPr lang="en-US" sz="1600" dirty="0" err="1"/>
              <a:t>prowadzonej</a:t>
            </a:r>
            <a:r>
              <a:rPr lang="en-US" sz="1600" dirty="0"/>
              <a:t> </a:t>
            </a:r>
            <a:r>
              <a:rPr lang="en-US" sz="1600" dirty="0" err="1"/>
              <a:t>działalności</a:t>
            </a:r>
            <a:r>
              <a:rPr lang="en-US" sz="1600" dirty="0"/>
              <a:t>. Po </a:t>
            </a:r>
            <a:r>
              <a:rPr lang="en-US" sz="1600" dirty="0" err="1"/>
              <a:t>zakończeniu</a:t>
            </a:r>
            <a:r>
              <a:rPr lang="en-US" sz="1600" dirty="0"/>
              <a:t> </a:t>
            </a:r>
            <a:r>
              <a:rPr lang="en-US" sz="1600" dirty="0" err="1"/>
              <a:t>okresu</a:t>
            </a:r>
            <a:r>
              <a:rPr lang="en-US" sz="1600" dirty="0"/>
              <a:t> </a:t>
            </a:r>
            <a:r>
              <a:rPr lang="en-US" sz="1600" dirty="0" err="1"/>
              <a:t>obowiązywania</a:t>
            </a:r>
            <a:r>
              <a:rPr lang="en-US" sz="1600" dirty="0"/>
              <a:t> </a:t>
            </a:r>
            <a:r>
              <a:rPr lang="en-US" sz="1600" dirty="0" err="1"/>
              <a:t>umowy</a:t>
            </a:r>
            <a:r>
              <a:rPr lang="en-US" sz="1600" dirty="0"/>
              <a:t> </a:t>
            </a:r>
            <a:r>
              <a:rPr lang="en-US" sz="1600" dirty="0" err="1"/>
              <a:t>ulepszenia</a:t>
            </a:r>
            <a:r>
              <a:rPr lang="en-US" sz="1600" dirty="0"/>
              <a:t> </a:t>
            </a:r>
            <a:r>
              <a:rPr lang="en-US" sz="1600" dirty="0" err="1"/>
              <a:t>przechodzą</a:t>
            </a:r>
            <a:r>
              <a:rPr lang="en-US" sz="1600" dirty="0"/>
              <a:t> na </a:t>
            </a:r>
            <a:r>
              <a:rPr lang="en-US" sz="1600" dirty="0" err="1"/>
              <a:t>własność</a:t>
            </a:r>
            <a:r>
              <a:rPr lang="en-US" sz="1600" dirty="0"/>
              <a:t> </a:t>
            </a:r>
            <a:r>
              <a:rPr lang="en-US" sz="1600" dirty="0" err="1"/>
              <a:t>właściciela</a:t>
            </a:r>
            <a:r>
              <a:rPr lang="en-US" sz="1600" dirty="0"/>
              <a:t> </a:t>
            </a:r>
            <a:r>
              <a:rPr lang="en-US" sz="1600" dirty="0" err="1"/>
              <a:t>infrastruktury</a:t>
            </a:r>
            <a:r>
              <a:rPr lang="en-US" sz="1600" dirty="0"/>
              <a:t>. Jako </a:t>
            </a:r>
            <a:r>
              <a:rPr lang="en-US" sz="1600" dirty="0" err="1"/>
              <a:t>zaletę</a:t>
            </a:r>
            <a:r>
              <a:rPr lang="en-US" sz="1600" dirty="0"/>
              <a:t> </a:t>
            </a:r>
            <a:r>
              <a:rPr lang="en-US" sz="1600" dirty="0" err="1"/>
              <a:t>wskazuje</a:t>
            </a:r>
            <a:r>
              <a:rPr lang="en-US" sz="1600" dirty="0"/>
              <a:t> </a:t>
            </a:r>
            <a:r>
              <a:rPr lang="en-US" sz="1600" dirty="0" err="1"/>
              <a:t>się</a:t>
            </a:r>
            <a:r>
              <a:rPr lang="en-US" sz="1600" dirty="0"/>
              <a:t> </a:t>
            </a:r>
            <a:r>
              <a:rPr lang="en-US" sz="1600" dirty="0" err="1"/>
              <a:t>podniesienie</a:t>
            </a:r>
            <a:r>
              <a:rPr lang="en-US" sz="1600" dirty="0"/>
              <a:t> </a:t>
            </a:r>
            <a:r>
              <a:rPr lang="en-US" sz="1600" dirty="0" err="1"/>
              <a:t>standardu</a:t>
            </a:r>
            <a:r>
              <a:rPr lang="en-US" sz="1600" dirty="0"/>
              <a:t> </a:t>
            </a:r>
            <a:r>
              <a:rPr lang="en-US" sz="1600" dirty="0" err="1"/>
              <a:t>świadczonych</a:t>
            </a:r>
            <a:r>
              <a:rPr lang="en-US" sz="1600" dirty="0"/>
              <a:t> </a:t>
            </a:r>
            <a:r>
              <a:rPr lang="en-US" sz="1600" dirty="0" err="1"/>
              <a:t>usług</a:t>
            </a:r>
            <a:r>
              <a:rPr lang="en-US" sz="1600" dirty="0"/>
              <a:t> </a:t>
            </a:r>
            <a:r>
              <a:rPr lang="en-US" sz="1600" dirty="0" err="1"/>
              <a:t>związanych</a:t>
            </a:r>
            <a:r>
              <a:rPr lang="en-US" sz="1600" dirty="0"/>
              <a:t> z </a:t>
            </a:r>
            <a:r>
              <a:rPr lang="en-US" sz="1600" dirty="0" err="1"/>
              <a:t>infrastrukturą</a:t>
            </a:r>
            <a:r>
              <a:rPr lang="en-US" sz="1600" dirty="0"/>
              <a:t>.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C13237C8-E62C-4F0D-A318-BD6FB6C2D1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0697670" y="0"/>
            <a:ext cx="149433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19C9EAEA-39D0-4B0E-A0EB-51E7B26740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85810" y="513853"/>
            <a:ext cx="6009366" cy="583457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Symbol zastępczy zawartości 5" descr="Obraz zawierający klatka, budynek, stół, siedzi&#10;&#10;Opis wygenerowany automatycznie">
            <a:extLst>
              <a:ext uri="{FF2B5EF4-FFF2-40B4-BE49-F238E27FC236}">
                <a16:creationId xmlns:a16="http://schemas.microsoft.com/office/drawing/2014/main" id="{52DF83B7-977C-4155-9D35-7D9191AC5A27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93" r="30285" b="-1"/>
          <a:stretch/>
        </p:blipFill>
        <p:spPr>
          <a:xfrm>
            <a:off x="5977788" y="799352"/>
            <a:ext cx="5425410" cy="5259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54563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3AD318CC-E2A8-4E27-9548-A047A78999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01C79201-D392-49F7-AF4A-F005884C46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5065" y="1463040"/>
            <a:ext cx="3796306" cy="2690949"/>
          </a:xfrm>
        </p:spPr>
        <p:txBody>
          <a:bodyPr anchor="t">
            <a:normAutofit/>
          </a:bodyPr>
          <a:lstStyle/>
          <a:p>
            <a:r>
              <a:rPr lang="pl-PL" sz="4800"/>
              <a:t>Źródła 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B14B560F-9DD7-4302-A60B-EBD3EF59B0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209667" y="4415246"/>
            <a:ext cx="11982332" cy="2087795"/>
            <a:chOff x="143163" y="5763486"/>
            <a:chExt cx="11982332" cy="739555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3A9A4357-BD1D-4622-A4FE-766E6AB8DE8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flipH="1" flipV="1">
              <a:off x="357444" y="5763486"/>
              <a:ext cx="11768051" cy="739555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1" name="Straight Connector 11">
              <a:extLst>
                <a:ext uri="{FF2B5EF4-FFF2-40B4-BE49-F238E27FC236}">
                  <a16:creationId xmlns:a16="http://schemas.microsoft.com/office/drawing/2014/main" id="{C21D6966-343E-49AC-A026-D2497E0C3C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43163" y="5763486"/>
              <a:ext cx="1" cy="739555"/>
            </a:xfrm>
            <a:prstGeom prst="line">
              <a:avLst/>
            </a:prstGeom>
            <a:ln w="1778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4" name="Rectangle 13">
            <a:extLst>
              <a:ext uri="{FF2B5EF4-FFF2-40B4-BE49-F238E27FC236}">
                <a16:creationId xmlns:a16="http://schemas.microsoft.com/office/drawing/2014/main" id="{2C1BBA94-3F40-40AA-8BB9-E69E25E537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33706" y="587829"/>
            <a:ext cx="6505300" cy="568234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9DE9068D-41DB-4BE7-8CC6-4EDCE5C0652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56218" y="1463039"/>
            <a:ext cx="5542387" cy="4300447"/>
          </a:xfrm>
        </p:spPr>
        <p:txBody>
          <a:bodyPr anchor="t">
            <a:normAutofit/>
          </a:bodyPr>
          <a:lstStyle/>
          <a:p>
            <a:r>
              <a:rPr lang="pl-PL" sz="1500"/>
              <a:t>M. Kania, Partnerstwo publiczno-prywatne: komentarz do ustawy po nowelizacji z 5 lipca 2018 r., Warszawa: Difin, 2018.</a:t>
            </a:r>
          </a:p>
          <a:p>
            <a:r>
              <a:rPr lang="pl-PL" sz="1500"/>
              <a:t>M. Kania, Nowelizacja ustawy o partnerstwie publiczno-prywatnym w Polsce w kontekście wzorcowej regulacji Banku Światowego dotyczącej współpracy publiczno-prywatnej, Prawo Zamówień Publicznych. - 2018, nr 2, s. 3-18 2018</a:t>
            </a:r>
          </a:p>
          <a:p>
            <a:r>
              <a:rPr lang="pl-PL" sz="1500"/>
              <a:t>M. Kania: Partnerstwo publiczno-prywatne w: Przedsiębiorca : zagadnienia wybrane. - Katowice : Wydawnictwo Uniwersytetu Śląskiego, 2017. - S. 347-369 2017 </a:t>
            </a:r>
          </a:p>
          <a:p>
            <a:r>
              <a:rPr lang="pl-PL" sz="1500"/>
              <a:t>A. Gajewska-Jedwabny (red.), Partnerstwo publiczno-prywatne. Warszawa 2007.</a:t>
            </a:r>
          </a:p>
          <a:p>
            <a:r>
              <a:rPr lang="pl-PL" sz="1500"/>
              <a:t>M. Kulesza, M. Bitner, A. Kozłowska, Ustawa o partnerstwie publiczno-prywatnym, Dom Wydawniczy ABC, Warszawa 2006.</a:t>
            </a:r>
          </a:p>
          <a:p>
            <a:endParaRPr lang="pl-PL" sz="1500"/>
          </a:p>
        </p:txBody>
      </p:sp>
    </p:spTree>
    <p:extLst>
      <p:ext uri="{BB962C8B-B14F-4D97-AF65-F5344CB8AC3E}">
        <p14:creationId xmlns:p14="http://schemas.microsoft.com/office/powerpoint/2010/main" val="211243037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201CC55D-ED54-4C5C-95E6-10947BD110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07AAE6E8-270F-4DCF-BF23-754AB14EF4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9560" y="856180"/>
            <a:ext cx="4560584" cy="1128068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000" dirty="0"/>
              <a:t>Modele PPP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1DE889C7-FAD6-4397-98E2-05D5034844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1083484"/>
            <a:ext cx="355196" cy="673460"/>
            <a:chOff x="0" y="823811"/>
            <a:chExt cx="355196" cy="673460"/>
          </a:xfrm>
        </p:grpSpPr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F399A70F-F8CD-4992-9EF5-6CF15472E7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823811"/>
              <a:ext cx="87363" cy="67346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48F4FEDC-6D80-458C-A665-075D9B9500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59341" y="823811"/>
              <a:ext cx="195855" cy="67346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7" name="Rectangle 16">
            <a:extLst>
              <a:ext uri="{FF2B5EF4-FFF2-40B4-BE49-F238E27FC236}">
                <a16:creationId xmlns:a16="http://schemas.microsoft.com/office/drawing/2014/main" id="{3873B707-463F-40B0-8227-E8CC6C67EB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65085" y="2090569"/>
            <a:ext cx="4297680" cy="2743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329E24A8-10A1-486C-93CC-08BC292364B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90719" y="2330505"/>
            <a:ext cx="4559425" cy="397958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just"/>
            <a:r>
              <a:rPr lang="en-US" sz="1400" dirty="0"/>
              <a:t>Temporary Privatization – </a:t>
            </a:r>
            <a:r>
              <a:rPr lang="en-US" sz="1400" dirty="0" err="1"/>
              <a:t>polega</a:t>
            </a:r>
            <a:r>
              <a:rPr lang="en-US" sz="1400" dirty="0"/>
              <a:t> na </a:t>
            </a:r>
            <a:r>
              <a:rPr lang="en-US" sz="1400" dirty="0" err="1"/>
              <a:t>przeniesieniu</a:t>
            </a:r>
            <a:r>
              <a:rPr lang="en-US" sz="1400" dirty="0"/>
              <a:t> </a:t>
            </a:r>
            <a:r>
              <a:rPr lang="en-US" sz="1400" dirty="0" err="1"/>
              <a:t>publicznej</a:t>
            </a:r>
            <a:r>
              <a:rPr lang="en-US" sz="1400" dirty="0"/>
              <a:t> </a:t>
            </a:r>
            <a:r>
              <a:rPr lang="en-US" sz="1400" dirty="0" err="1"/>
              <a:t>własności</a:t>
            </a:r>
            <a:r>
              <a:rPr lang="en-US" sz="1400" dirty="0"/>
              <a:t> </a:t>
            </a:r>
            <a:r>
              <a:rPr lang="en-US" sz="1400" dirty="0" err="1"/>
              <a:t>infrastruktury</a:t>
            </a:r>
            <a:r>
              <a:rPr lang="en-US" sz="1400" dirty="0"/>
              <a:t> na </a:t>
            </a:r>
            <a:r>
              <a:rPr lang="en-US" sz="1400" dirty="0" err="1"/>
              <a:t>podmiot</a:t>
            </a:r>
            <a:r>
              <a:rPr lang="en-US" sz="1400" dirty="0"/>
              <a:t> </a:t>
            </a:r>
            <a:r>
              <a:rPr lang="en-US" sz="1400" dirty="0" err="1"/>
              <a:t>prywatny</a:t>
            </a:r>
            <a:r>
              <a:rPr lang="en-US" sz="1400" dirty="0"/>
              <a:t>. </a:t>
            </a:r>
            <a:r>
              <a:rPr lang="en-US" sz="1400" dirty="0" err="1"/>
              <a:t>Celem</a:t>
            </a:r>
            <a:r>
              <a:rPr lang="en-US" sz="1400" dirty="0"/>
              <a:t> </a:t>
            </a:r>
            <a:r>
              <a:rPr lang="en-US" sz="1400" dirty="0" err="1"/>
              <a:t>takiego</a:t>
            </a:r>
            <a:r>
              <a:rPr lang="en-US" sz="1400" dirty="0"/>
              <a:t> </a:t>
            </a:r>
            <a:r>
              <a:rPr lang="en-US" sz="1400" dirty="0" err="1"/>
              <a:t>działania</a:t>
            </a:r>
            <a:r>
              <a:rPr lang="en-US" sz="1400" dirty="0"/>
              <a:t> jest, po </a:t>
            </a:r>
            <a:r>
              <a:rPr lang="en-US" sz="1400" dirty="0" err="1"/>
              <a:t>pierwsze</a:t>
            </a:r>
            <a:r>
              <a:rPr lang="en-US" sz="1400" dirty="0"/>
              <a:t>, </a:t>
            </a:r>
            <a:r>
              <a:rPr lang="en-US" sz="1400" dirty="0" err="1"/>
              <a:t>ulepszenie</a:t>
            </a:r>
            <a:r>
              <a:rPr lang="en-US" sz="1400" dirty="0"/>
              <a:t> oraz </a:t>
            </a:r>
            <a:r>
              <a:rPr lang="en-US" sz="1400" dirty="0" err="1"/>
              <a:t>modernizacja</a:t>
            </a:r>
            <a:r>
              <a:rPr lang="en-US" sz="1400" dirty="0"/>
              <a:t> </a:t>
            </a:r>
            <a:r>
              <a:rPr lang="en-US" sz="1400" dirty="0" err="1"/>
              <a:t>przez</a:t>
            </a:r>
            <a:r>
              <a:rPr lang="en-US" sz="1400" dirty="0"/>
              <a:t> </a:t>
            </a:r>
            <a:r>
              <a:rPr lang="en-US" sz="1400" dirty="0" err="1"/>
              <a:t>partnera</a:t>
            </a:r>
            <a:r>
              <a:rPr lang="en-US" sz="1400" dirty="0"/>
              <a:t> </a:t>
            </a:r>
            <a:r>
              <a:rPr lang="en-US" sz="1400" dirty="0" err="1"/>
              <a:t>prywatnego</a:t>
            </a:r>
            <a:r>
              <a:rPr lang="en-US" sz="1400" dirty="0"/>
              <a:t>, </a:t>
            </a:r>
            <a:r>
              <a:rPr lang="en-US" sz="1400" dirty="0" err="1"/>
              <a:t>tj</a:t>
            </a:r>
            <a:r>
              <a:rPr lang="en-US" sz="1400" dirty="0"/>
              <a:t>. </a:t>
            </a:r>
            <a:r>
              <a:rPr lang="en-US" sz="1400" dirty="0" err="1"/>
              <a:t>nowego</a:t>
            </a:r>
            <a:r>
              <a:rPr lang="en-US" sz="1400" dirty="0"/>
              <a:t> </a:t>
            </a:r>
            <a:r>
              <a:rPr lang="en-US" sz="1400" dirty="0" err="1"/>
              <a:t>właściciela</a:t>
            </a:r>
            <a:r>
              <a:rPr lang="en-US" sz="1400" dirty="0"/>
              <a:t> </a:t>
            </a:r>
            <a:r>
              <a:rPr lang="en-US" sz="1400" dirty="0" err="1"/>
              <a:t>infrastruktury</a:t>
            </a:r>
            <a:r>
              <a:rPr lang="en-US" sz="1400" dirty="0"/>
              <a:t>, </a:t>
            </a:r>
            <a:r>
              <a:rPr lang="en-US" sz="1400" dirty="0" err="1"/>
              <a:t>służącej</a:t>
            </a:r>
            <a:r>
              <a:rPr lang="en-US" sz="1400" dirty="0"/>
              <a:t> </a:t>
            </a:r>
            <a:r>
              <a:rPr lang="en-US" sz="1400" dirty="0" err="1"/>
              <a:t>zaspokajaniu</a:t>
            </a:r>
            <a:r>
              <a:rPr lang="en-US" sz="1400" dirty="0"/>
              <a:t> </a:t>
            </a:r>
            <a:r>
              <a:rPr lang="en-US" sz="1400" dirty="0" err="1"/>
              <a:t>potrzeb</a:t>
            </a:r>
            <a:r>
              <a:rPr lang="en-US" sz="1400" dirty="0"/>
              <a:t> </a:t>
            </a:r>
            <a:r>
              <a:rPr lang="en-US" sz="1400" dirty="0" err="1"/>
              <a:t>mieszkańców</a:t>
            </a:r>
            <a:r>
              <a:rPr lang="en-US" sz="1400" dirty="0"/>
              <a:t>; po </a:t>
            </a:r>
            <a:r>
              <a:rPr lang="en-US" sz="1400" dirty="0" err="1"/>
              <a:t>drugie</a:t>
            </a:r>
            <a:r>
              <a:rPr lang="en-US" sz="1400" dirty="0"/>
              <a:t> </a:t>
            </a:r>
            <a:r>
              <a:rPr lang="en-US" sz="1400" dirty="0" err="1"/>
              <a:t>zaś</a:t>
            </a:r>
            <a:r>
              <a:rPr lang="en-US" sz="1400" dirty="0"/>
              <a:t>, </a:t>
            </a:r>
            <a:r>
              <a:rPr lang="en-US" sz="1400" dirty="0" err="1"/>
              <a:t>wykorzystywanie</a:t>
            </a:r>
            <a:r>
              <a:rPr lang="en-US" sz="1400" dirty="0"/>
              <a:t> </a:t>
            </a:r>
            <a:r>
              <a:rPr lang="en-US" sz="1400" dirty="0" err="1"/>
              <a:t>tejże</a:t>
            </a:r>
            <a:r>
              <a:rPr lang="en-US" sz="1400" dirty="0"/>
              <a:t> </a:t>
            </a:r>
            <a:r>
              <a:rPr lang="en-US" sz="1400" dirty="0" err="1"/>
              <a:t>infrastruktury</a:t>
            </a:r>
            <a:r>
              <a:rPr lang="en-US" sz="1400" dirty="0"/>
              <a:t> do </a:t>
            </a:r>
            <a:r>
              <a:rPr lang="en-US" sz="1400" dirty="0" err="1"/>
              <a:t>celów</a:t>
            </a:r>
            <a:r>
              <a:rPr lang="en-US" sz="1400" dirty="0"/>
              <a:t> </a:t>
            </a:r>
            <a:r>
              <a:rPr lang="en-US" sz="1400" dirty="0" err="1"/>
              <a:t>związanych</a:t>
            </a:r>
            <a:r>
              <a:rPr lang="en-US" sz="1400" dirty="0"/>
              <a:t> z </a:t>
            </a:r>
            <a:r>
              <a:rPr lang="en-US" sz="1400" dirty="0" err="1"/>
              <a:t>realizacją</a:t>
            </a:r>
            <a:r>
              <a:rPr lang="en-US" sz="1400" dirty="0"/>
              <a:t> </a:t>
            </a:r>
            <a:r>
              <a:rPr lang="en-US" sz="1400" dirty="0" err="1"/>
              <a:t>zadania</a:t>
            </a:r>
            <a:r>
              <a:rPr lang="en-US" sz="1400" dirty="0"/>
              <a:t> </a:t>
            </a:r>
            <a:r>
              <a:rPr lang="en-US" sz="1400" dirty="0" err="1"/>
              <a:t>publicznego</a:t>
            </a:r>
            <a:r>
              <a:rPr lang="en-US" sz="1400" dirty="0"/>
              <a:t>. </a:t>
            </a:r>
            <a:endParaRPr lang="pl-PL" sz="1400" dirty="0"/>
          </a:p>
          <a:p>
            <a:pPr algn="just"/>
            <a:r>
              <a:rPr lang="en-US" sz="1400" dirty="0" err="1"/>
              <a:t>Podmiot</a:t>
            </a:r>
            <a:r>
              <a:rPr lang="en-US" sz="1400" dirty="0"/>
              <a:t> </a:t>
            </a:r>
            <a:r>
              <a:rPr lang="en-US" sz="1400" dirty="0" err="1"/>
              <a:t>prywatny</a:t>
            </a:r>
            <a:r>
              <a:rPr lang="en-US" sz="1400" dirty="0"/>
              <a:t> po </a:t>
            </a:r>
            <a:r>
              <a:rPr lang="en-US" sz="1400" dirty="0" err="1"/>
              <a:t>okresie</a:t>
            </a:r>
            <a:r>
              <a:rPr lang="en-US" sz="1400" dirty="0"/>
              <a:t> </a:t>
            </a:r>
            <a:r>
              <a:rPr lang="en-US" sz="1400" dirty="0" err="1"/>
              <a:t>określonym</a:t>
            </a:r>
            <a:r>
              <a:rPr lang="en-US" sz="1400" dirty="0"/>
              <a:t> w </a:t>
            </a:r>
            <a:r>
              <a:rPr lang="en-US" sz="1400" dirty="0" err="1"/>
              <a:t>umowie</a:t>
            </a:r>
            <a:r>
              <a:rPr lang="en-US" sz="1400" dirty="0"/>
              <a:t> </a:t>
            </a:r>
            <a:r>
              <a:rPr lang="en-US" sz="1400" dirty="0" err="1"/>
              <a:t>obowiązany</a:t>
            </a:r>
            <a:r>
              <a:rPr lang="en-US" sz="1400" dirty="0"/>
              <a:t> jest do </a:t>
            </a:r>
            <a:r>
              <a:rPr lang="en-US" sz="1400" dirty="0" err="1"/>
              <a:t>przeniesienia</a:t>
            </a:r>
            <a:r>
              <a:rPr lang="en-US" sz="1400" dirty="0"/>
              <a:t> </a:t>
            </a:r>
            <a:r>
              <a:rPr lang="en-US" sz="1400" dirty="0" err="1"/>
              <a:t>własności</a:t>
            </a:r>
            <a:r>
              <a:rPr lang="en-US" sz="1400" dirty="0"/>
              <a:t> </a:t>
            </a:r>
            <a:r>
              <a:rPr lang="en-US" sz="1400" dirty="0" err="1"/>
              <a:t>infrastruktury</a:t>
            </a:r>
            <a:r>
              <a:rPr lang="en-US" sz="1400" dirty="0"/>
              <a:t> na </a:t>
            </a:r>
            <a:r>
              <a:rPr lang="en-US" sz="1400" dirty="0" err="1"/>
              <a:t>podmiot</a:t>
            </a:r>
            <a:r>
              <a:rPr lang="en-US" sz="1400" dirty="0"/>
              <a:t> </a:t>
            </a:r>
            <a:r>
              <a:rPr lang="en-US" sz="1400" dirty="0" err="1"/>
              <a:t>publiczny</a:t>
            </a:r>
            <a:r>
              <a:rPr lang="en-US" sz="1400" dirty="0"/>
              <a:t>. </a:t>
            </a:r>
            <a:r>
              <a:rPr lang="en-US" sz="1400" dirty="0" err="1"/>
              <a:t>Przeniesienie</a:t>
            </a:r>
            <a:r>
              <a:rPr lang="en-US" sz="1400" dirty="0"/>
              <a:t> </a:t>
            </a:r>
            <a:r>
              <a:rPr lang="en-US" sz="1400" dirty="0" err="1"/>
              <a:t>czasowe</a:t>
            </a:r>
            <a:r>
              <a:rPr lang="en-US" sz="1400" dirty="0"/>
              <a:t> </a:t>
            </a:r>
            <a:r>
              <a:rPr lang="en-US" sz="1400" dirty="0" err="1"/>
              <a:t>własności</a:t>
            </a:r>
            <a:r>
              <a:rPr lang="en-US" sz="1400" dirty="0"/>
              <a:t> </a:t>
            </a:r>
            <a:r>
              <a:rPr lang="en-US" sz="1400" dirty="0" err="1"/>
              <a:t>posiada</a:t>
            </a:r>
            <a:r>
              <a:rPr lang="en-US" sz="1400" dirty="0"/>
              <a:t> </a:t>
            </a:r>
            <a:r>
              <a:rPr lang="en-US" sz="1400" dirty="0" err="1"/>
              <a:t>zaletę</a:t>
            </a:r>
            <a:r>
              <a:rPr lang="en-US" sz="1400" dirty="0"/>
              <a:t> </a:t>
            </a:r>
            <a:r>
              <a:rPr lang="en-US" sz="1400" dirty="0" err="1"/>
              <a:t>polegającą</a:t>
            </a:r>
            <a:r>
              <a:rPr lang="en-US" sz="1400" dirty="0"/>
              <a:t> na </a:t>
            </a:r>
            <a:r>
              <a:rPr lang="en-US" sz="1400" dirty="0" err="1"/>
              <a:t>odciążeniu</a:t>
            </a:r>
            <a:r>
              <a:rPr lang="en-US" sz="1400" dirty="0"/>
              <a:t> </a:t>
            </a:r>
            <a:r>
              <a:rPr lang="en-US" sz="1400" dirty="0" err="1"/>
              <a:t>podmiotu</a:t>
            </a:r>
            <a:r>
              <a:rPr lang="en-US" sz="1400" dirty="0"/>
              <a:t> </a:t>
            </a:r>
            <a:r>
              <a:rPr lang="en-US" sz="1400" dirty="0" err="1"/>
              <a:t>publicznego</a:t>
            </a:r>
            <a:r>
              <a:rPr lang="en-US" sz="1400" dirty="0"/>
              <a:t> w </a:t>
            </a:r>
            <a:r>
              <a:rPr lang="en-US" sz="1400" dirty="0" err="1"/>
              <a:t>sferze</a:t>
            </a:r>
            <a:r>
              <a:rPr lang="en-US" sz="1400" dirty="0"/>
              <a:t> </a:t>
            </a:r>
            <a:r>
              <a:rPr lang="en-US" sz="1400" dirty="0" err="1"/>
              <a:t>uprawnień</a:t>
            </a:r>
            <a:r>
              <a:rPr lang="en-US" sz="1400" dirty="0"/>
              <a:t> </a:t>
            </a:r>
            <a:r>
              <a:rPr lang="en-US" sz="1400" dirty="0" err="1"/>
              <a:t>właścicielskich</a:t>
            </a:r>
            <a:r>
              <a:rPr lang="en-US" sz="1400" dirty="0"/>
              <a:t> </a:t>
            </a:r>
            <a:r>
              <a:rPr lang="en-US" sz="1400" dirty="0" err="1"/>
              <a:t>przy</a:t>
            </a:r>
            <a:r>
              <a:rPr lang="en-US" sz="1400" dirty="0"/>
              <a:t> </a:t>
            </a:r>
            <a:r>
              <a:rPr lang="en-US" sz="1400" dirty="0" err="1"/>
              <a:t>jednoczesnym</a:t>
            </a:r>
            <a:r>
              <a:rPr lang="en-US" sz="1400" dirty="0"/>
              <a:t> </a:t>
            </a:r>
            <a:r>
              <a:rPr lang="en-US" sz="1400" dirty="0" err="1"/>
              <a:t>zapewnieniu</a:t>
            </a:r>
            <a:r>
              <a:rPr lang="en-US" sz="1400" dirty="0"/>
              <a:t> </a:t>
            </a:r>
            <a:r>
              <a:rPr lang="en-US" sz="1400" dirty="0" err="1"/>
              <a:t>poprawy</a:t>
            </a:r>
            <a:r>
              <a:rPr lang="en-US" sz="1400" dirty="0"/>
              <a:t> </a:t>
            </a:r>
            <a:r>
              <a:rPr lang="en-US" sz="1400" dirty="0" err="1"/>
              <a:t>jakości</a:t>
            </a:r>
            <a:r>
              <a:rPr lang="en-US" sz="1400" dirty="0"/>
              <a:t> </a:t>
            </a:r>
            <a:r>
              <a:rPr lang="en-US" sz="1400" dirty="0" err="1"/>
              <a:t>świadczonych</a:t>
            </a:r>
            <a:r>
              <a:rPr lang="en-US" sz="1400" dirty="0"/>
              <a:t> </a:t>
            </a:r>
            <a:r>
              <a:rPr lang="en-US" sz="1400" dirty="0" err="1"/>
              <a:t>usług</a:t>
            </a:r>
            <a:r>
              <a:rPr lang="en-US" sz="1400" dirty="0"/>
              <a:t>. </a:t>
            </a:r>
            <a:r>
              <a:rPr lang="en-US" sz="1400" dirty="0" err="1"/>
              <a:t>Podczas</a:t>
            </a:r>
            <a:r>
              <a:rPr lang="en-US" sz="1400" dirty="0"/>
              <a:t> </a:t>
            </a:r>
            <a:r>
              <a:rPr lang="en-US" sz="1400" dirty="0" err="1"/>
              <a:t>przeniesienia</a:t>
            </a:r>
            <a:r>
              <a:rPr lang="en-US" sz="1400" dirty="0"/>
              <a:t> prawa </a:t>
            </a:r>
            <a:r>
              <a:rPr lang="en-US" sz="1400" dirty="0" err="1"/>
              <a:t>własności</a:t>
            </a:r>
            <a:r>
              <a:rPr lang="en-US" sz="1400" dirty="0"/>
              <a:t> na </a:t>
            </a:r>
            <a:r>
              <a:rPr lang="en-US" sz="1400" dirty="0" err="1"/>
              <a:t>podmiot</a:t>
            </a:r>
            <a:r>
              <a:rPr lang="en-US" sz="1400" dirty="0"/>
              <a:t> </a:t>
            </a:r>
            <a:r>
              <a:rPr lang="en-US" sz="1400" dirty="0" err="1"/>
              <a:t>prywatny</a:t>
            </a:r>
            <a:r>
              <a:rPr lang="en-US" sz="1400" dirty="0"/>
              <a:t> </a:t>
            </a:r>
            <a:r>
              <a:rPr lang="en-US" sz="1400" dirty="0" err="1"/>
              <a:t>ryzyko</a:t>
            </a:r>
            <a:r>
              <a:rPr lang="en-US" sz="1400" dirty="0"/>
              <a:t> </a:t>
            </a:r>
            <a:r>
              <a:rPr lang="en-US" sz="1400" dirty="0" err="1"/>
              <a:t>uszkodzeń</a:t>
            </a:r>
            <a:r>
              <a:rPr lang="en-US" sz="1400" dirty="0"/>
              <a:t> czy </a:t>
            </a:r>
            <a:r>
              <a:rPr lang="en-US" sz="1400" dirty="0" err="1"/>
              <a:t>też</a:t>
            </a:r>
            <a:r>
              <a:rPr lang="en-US" sz="1400" dirty="0"/>
              <a:t> </a:t>
            </a:r>
            <a:r>
              <a:rPr lang="en-US" sz="1400" dirty="0" err="1"/>
              <a:t>utraty</a:t>
            </a:r>
            <a:r>
              <a:rPr lang="en-US" sz="1400" dirty="0"/>
              <a:t> </a:t>
            </a:r>
            <a:r>
              <a:rPr lang="en-US" sz="1400" dirty="0" err="1"/>
              <a:t>spoczywa</a:t>
            </a:r>
            <a:r>
              <a:rPr lang="en-US" sz="1400" dirty="0"/>
              <a:t> na </a:t>
            </a:r>
            <a:r>
              <a:rPr lang="en-US" sz="1400" dirty="0" err="1"/>
              <a:t>podmiocie</a:t>
            </a:r>
            <a:r>
              <a:rPr lang="en-US" sz="1400" dirty="0"/>
              <a:t> </a:t>
            </a:r>
            <a:r>
              <a:rPr lang="en-US" sz="1400" dirty="0" err="1"/>
              <a:t>prywatnym</a:t>
            </a:r>
            <a:endParaRPr lang="en-US" sz="1400" dirty="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C13237C8-E62C-4F0D-A318-BD6FB6C2D1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0697670" y="0"/>
            <a:ext cx="149433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19C9EAEA-39D0-4B0E-A0EB-51E7B26740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85810" y="513853"/>
            <a:ext cx="6009366" cy="583457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Symbol zastępczy zawartości 5" descr="Obraz zawierający zewnętrzne, czarny, biały, budynek&#10;&#10;Opis wygenerowany automatycznie">
            <a:extLst>
              <a:ext uri="{FF2B5EF4-FFF2-40B4-BE49-F238E27FC236}">
                <a16:creationId xmlns:a16="http://schemas.microsoft.com/office/drawing/2014/main" id="{A8E7A6CA-1DB1-4972-AAEA-040C5C57791F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60" r="28483" b="1"/>
          <a:stretch/>
        </p:blipFill>
        <p:spPr>
          <a:xfrm>
            <a:off x="5977788" y="799352"/>
            <a:ext cx="5425410" cy="5259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627520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201CC55D-ED54-4C5C-95E6-10947BD110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D44B669A-5556-4BE3-BE47-B2A86ECE27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9560" y="856180"/>
            <a:ext cx="4560584" cy="1128068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000"/>
              <a:t>Modele PPP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1DE889C7-FAD6-4397-98E2-05D5034844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1083484"/>
            <a:ext cx="355196" cy="673460"/>
            <a:chOff x="0" y="823811"/>
            <a:chExt cx="355196" cy="673460"/>
          </a:xfrm>
        </p:grpSpPr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F399A70F-F8CD-4992-9EF5-6CF15472E7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823811"/>
              <a:ext cx="87363" cy="67346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48F4FEDC-6D80-458C-A665-075D9B9500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59341" y="823811"/>
              <a:ext cx="195855" cy="67346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7" name="Rectangle 16">
            <a:extLst>
              <a:ext uri="{FF2B5EF4-FFF2-40B4-BE49-F238E27FC236}">
                <a16:creationId xmlns:a16="http://schemas.microsoft.com/office/drawing/2014/main" id="{3873B707-463F-40B0-8227-E8CC6C67EB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65085" y="2090569"/>
            <a:ext cx="4297680" cy="2743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07EAF7EF-D5CF-40B0-B8D2-3A4B0E08C13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90719" y="2330505"/>
            <a:ext cx="4559425" cy="397958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just"/>
            <a:r>
              <a:rPr lang="en-US" sz="1600" dirty="0"/>
              <a:t>Lease-Purchase– w tym </a:t>
            </a:r>
            <a:r>
              <a:rPr lang="en-US" sz="1600" dirty="0" err="1"/>
              <a:t>rodzaju</a:t>
            </a:r>
            <a:r>
              <a:rPr lang="en-US" sz="1600" dirty="0"/>
              <a:t> </a:t>
            </a:r>
            <a:r>
              <a:rPr lang="en-US" sz="1600" dirty="0" err="1"/>
              <a:t>partnerstwa</a:t>
            </a:r>
            <a:r>
              <a:rPr lang="en-US" sz="1600" dirty="0"/>
              <a:t> partner </a:t>
            </a:r>
            <a:r>
              <a:rPr lang="en-US" sz="1600" dirty="0" err="1"/>
              <a:t>prywatny</a:t>
            </a:r>
            <a:r>
              <a:rPr lang="en-US" sz="1600" dirty="0"/>
              <a:t> </a:t>
            </a:r>
            <a:r>
              <a:rPr lang="en-US" sz="1600" dirty="0" err="1"/>
              <a:t>projektuje</a:t>
            </a:r>
            <a:r>
              <a:rPr lang="en-US" sz="1600" dirty="0"/>
              <a:t>, </a:t>
            </a:r>
            <a:r>
              <a:rPr lang="en-US" sz="1600" dirty="0" err="1"/>
              <a:t>finansuje</a:t>
            </a:r>
            <a:r>
              <a:rPr lang="en-US" sz="1600" dirty="0"/>
              <a:t> i </a:t>
            </a:r>
            <a:r>
              <a:rPr lang="en-US" sz="1600" dirty="0" err="1"/>
              <a:t>przeprowadza</a:t>
            </a:r>
            <a:r>
              <a:rPr lang="en-US" sz="1600" dirty="0"/>
              <a:t> </a:t>
            </a:r>
            <a:r>
              <a:rPr lang="en-US" sz="1600" dirty="0" err="1"/>
              <a:t>inwestycję</a:t>
            </a:r>
            <a:r>
              <a:rPr lang="en-US" sz="1600" dirty="0"/>
              <a:t>, a </a:t>
            </a:r>
            <a:r>
              <a:rPr lang="en-US" sz="1600" dirty="0" err="1"/>
              <a:t>następnie</a:t>
            </a:r>
            <a:r>
              <a:rPr lang="en-US" sz="1600" dirty="0"/>
              <a:t> </a:t>
            </a:r>
            <a:r>
              <a:rPr lang="en-US" sz="1600" dirty="0" err="1"/>
              <a:t>udostępnia</a:t>
            </a:r>
            <a:r>
              <a:rPr lang="en-US" sz="1600" dirty="0"/>
              <a:t> </a:t>
            </a:r>
            <a:r>
              <a:rPr lang="en-US" sz="1600" dirty="0" err="1"/>
              <a:t>ją</a:t>
            </a:r>
            <a:r>
              <a:rPr lang="en-US" sz="1600" dirty="0"/>
              <a:t>, np. </a:t>
            </a:r>
            <a:r>
              <a:rPr lang="en-US" sz="1600" dirty="0" err="1"/>
              <a:t>przez</a:t>
            </a:r>
            <a:r>
              <a:rPr lang="en-US" sz="1600" dirty="0"/>
              <a:t> </a:t>
            </a:r>
            <a:r>
              <a:rPr lang="en-US" sz="1600" dirty="0" err="1"/>
              <a:t>wydzierżawienie</a:t>
            </a:r>
            <a:r>
              <a:rPr lang="en-US" sz="1600" dirty="0"/>
              <a:t> </a:t>
            </a:r>
            <a:r>
              <a:rPr lang="en-US" sz="1600" dirty="0" err="1"/>
              <a:t>podmiotowi</a:t>
            </a:r>
            <a:r>
              <a:rPr lang="en-US" sz="1600" dirty="0"/>
              <a:t> </a:t>
            </a:r>
            <a:r>
              <a:rPr lang="en-US" sz="1600" dirty="0" err="1"/>
              <a:t>publicznemu</a:t>
            </a:r>
            <a:r>
              <a:rPr lang="en-US" sz="1600" dirty="0"/>
              <a:t>. </a:t>
            </a:r>
            <a:r>
              <a:rPr lang="en-US" sz="1600" dirty="0" err="1"/>
              <a:t>Inwestycja</a:t>
            </a:r>
            <a:r>
              <a:rPr lang="en-US" sz="1600" dirty="0"/>
              <a:t> </a:t>
            </a:r>
            <a:r>
              <a:rPr lang="en-US" sz="1600" dirty="0" err="1"/>
              <a:t>realizowana</a:t>
            </a:r>
            <a:r>
              <a:rPr lang="en-US" sz="1600" dirty="0"/>
              <a:t> jest pod </a:t>
            </a:r>
            <a:r>
              <a:rPr lang="en-US" sz="1600" dirty="0" err="1"/>
              <a:t>ścisłym</a:t>
            </a:r>
            <a:r>
              <a:rPr lang="en-US" sz="1600" dirty="0"/>
              <a:t> </a:t>
            </a:r>
            <a:r>
              <a:rPr lang="en-US" sz="1600" dirty="0" err="1"/>
              <a:t>nadzorem</a:t>
            </a:r>
            <a:r>
              <a:rPr lang="en-US" sz="1600" dirty="0"/>
              <a:t> i </a:t>
            </a:r>
            <a:r>
              <a:rPr lang="en-US" sz="1600" dirty="0" err="1"/>
              <a:t>wskazówkami</a:t>
            </a:r>
            <a:r>
              <a:rPr lang="en-US" sz="1600" dirty="0"/>
              <a:t> </a:t>
            </a:r>
            <a:r>
              <a:rPr lang="en-US" sz="1600" dirty="0" err="1"/>
              <a:t>podmiotu</a:t>
            </a:r>
            <a:r>
              <a:rPr lang="en-US" sz="1600" dirty="0"/>
              <a:t> </a:t>
            </a:r>
            <a:r>
              <a:rPr lang="en-US" sz="1600" dirty="0" err="1"/>
              <a:t>publicznego</a:t>
            </a:r>
            <a:r>
              <a:rPr lang="en-US" sz="1600" dirty="0"/>
              <a:t>. Jako </a:t>
            </a:r>
            <a:r>
              <a:rPr lang="en-US" sz="1600" dirty="0" err="1"/>
              <a:t>zaletę</a:t>
            </a:r>
            <a:r>
              <a:rPr lang="en-US" sz="1600" dirty="0"/>
              <a:t> </a:t>
            </a:r>
            <a:r>
              <a:rPr lang="en-US" sz="1600" dirty="0" err="1"/>
              <a:t>wskazuje</a:t>
            </a:r>
            <a:r>
              <a:rPr lang="en-US" sz="1600" dirty="0"/>
              <a:t> </a:t>
            </a:r>
            <a:r>
              <a:rPr lang="en-US" sz="1600" dirty="0" err="1"/>
              <a:t>się</a:t>
            </a:r>
            <a:r>
              <a:rPr lang="en-US" sz="1600" dirty="0"/>
              <a:t> </a:t>
            </a:r>
            <a:r>
              <a:rPr lang="en-US" sz="1600" dirty="0" err="1"/>
              <a:t>możliwość</a:t>
            </a:r>
            <a:r>
              <a:rPr lang="en-US" sz="1600" dirty="0"/>
              <a:t> </a:t>
            </a:r>
            <a:r>
              <a:rPr lang="en-US" sz="1600" dirty="0" err="1"/>
              <a:t>szybkiego</a:t>
            </a:r>
            <a:r>
              <a:rPr lang="en-US" sz="1600" dirty="0"/>
              <a:t> </a:t>
            </a:r>
            <a:r>
              <a:rPr lang="en-US" sz="1600" dirty="0" err="1"/>
              <a:t>dostępu</a:t>
            </a:r>
            <a:r>
              <a:rPr lang="en-US" sz="1600" dirty="0"/>
              <a:t> do </a:t>
            </a:r>
            <a:r>
              <a:rPr lang="en-US" sz="1600" dirty="0" err="1"/>
              <a:t>określonej</a:t>
            </a:r>
            <a:r>
              <a:rPr lang="en-US" sz="1600" dirty="0"/>
              <a:t> </a:t>
            </a:r>
            <a:r>
              <a:rPr lang="en-US" sz="1600" dirty="0" err="1"/>
              <a:t>infrastruktury</a:t>
            </a:r>
            <a:r>
              <a:rPr lang="en-US" sz="1600" dirty="0"/>
              <a:t>, na </a:t>
            </a:r>
            <a:r>
              <a:rPr lang="en-US" sz="1600" dirty="0" err="1"/>
              <a:t>którą</a:t>
            </a:r>
            <a:r>
              <a:rPr lang="en-US" sz="1600" dirty="0"/>
              <a:t> nie </a:t>
            </a:r>
            <a:r>
              <a:rPr lang="en-US" sz="1600" dirty="0" err="1"/>
              <a:t>stać</a:t>
            </a:r>
            <a:r>
              <a:rPr lang="en-US" sz="1600" dirty="0"/>
              <a:t> w </a:t>
            </a:r>
            <a:r>
              <a:rPr lang="en-US" sz="1600" dirty="0" err="1"/>
              <a:t>normalnych</a:t>
            </a:r>
            <a:r>
              <a:rPr lang="en-US" sz="1600" dirty="0"/>
              <a:t> </a:t>
            </a:r>
            <a:r>
              <a:rPr lang="en-US" sz="1600" dirty="0" err="1"/>
              <a:t>warunkach</a:t>
            </a:r>
            <a:r>
              <a:rPr lang="en-US" sz="1600" dirty="0"/>
              <a:t> </a:t>
            </a:r>
            <a:r>
              <a:rPr lang="en-US" sz="1600" dirty="0" err="1"/>
              <a:t>podmiotu</a:t>
            </a:r>
            <a:r>
              <a:rPr lang="en-US" sz="1600" dirty="0"/>
              <a:t> </a:t>
            </a:r>
            <a:r>
              <a:rPr lang="en-US" sz="1600" dirty="0" err="1"/>
              <a:t>publicznego</a:t>
            </a:r>
            <a:r>
              <a:rPr lang="en-US" sz="1600" dirty="0"/>
              <a:t>. </a:t>
            </a:r>
            <a:endParaRPr lang="pl-PL" sz="1600" dirty="0"/>
          </a:p>
          <a:p>
            <a:pPr algn="just"/>
            <a:r>
              <a:rPr lang="en-US" sz="1600" dirty="0" err="1"/>
              <a:t>Rozwiązanie</a:t>
            </a:r>
            <a:r>
              <a:rPr lang="en-US" sz="1600" dirty="0"/>
              <a:t> to </a:t>
            </a:r>
            <a:r>
              <a:rPr lang="en-US" sz="1600" dirty="0" err="1"/>
              <a:t>może</a:t>
            </a:r>
            <a:r>
              <a:rPr lang="en-US" sz="1600" dirty="0"/>
              <a:t> </a:t>
            </a:r>
            <a:r>
              <a:rPr lang="en-US" sz="1600" dirty="0" err="1"/>
              <a:t>zatem</a:t>
            </a:r>
            <a:r>
              <a:rPr lang="en-US" sz="1600" dirty="0"/>
              <a:t> </a:t>
            </a:r>
            <a:r>
              <a:rPr lang="en-US" sz="1600" dirty="0" err="1"/>
              <a:t>znaleźć</a:t>
            </a:r>
            <a:r>
              <a:rPr lang="en-US" sz="1600" dirty="0"/>
              <a:t> </a:t>
            </a:r>
            <a:r>
              <a:rPr lang="en-US" sz="1600" dirty="0" err="1"/>
              <a:t>zastosowanie</a:t>
            </a:r>
            <a:r>
              <a:rPr lang="en-US" sz="1600" dirty="0"/>
              <a:t> tam, </a:t>
            </a:r>
            <a:r>
              <a:rPr lang="en-US" sz="1600" dirty="0" err="1"/>
              <a:t>gdzie</a:t>
            </a:r>
            <a:r>
              <a:rPr lang="en-US" sz="1600" dirty="0"/>
              <a:t> </a:t>
            </a:r>
            <a:r>
              <a:rPr lang="en-US" sz="1600" dirty="0" err="1"/>
              <a:t>zakup</a:t>
            </a:r>
            <a:r>
              <a:rPr lang="en-US" sz="1600" dirty="0"/>
              <a:t> </a:t>
            </a:r>
            <a:r>
              <a:rPr lang="en-US" sz="1600" dirty="0" err="1"/>
              <a:t>środków</a:t>
            </a:r>
            <a:r>
              <a:rPr lang="en-US" sz="1600" dirty="0"/>
              <a:t> </a:t>
            </a:r>
            <a:r>
              <a:rPr lang="en-US" sz="1600" dirty="0" err="1"/>
              <a:t>trwałych</a:t>
            </a:r>
            <a:r>
              <a:rPr lang="en-US" sz="1600" dirty="0"/>
              <a:t> </a:t>
            </a:r>
            <a:r>
              <a:rPr lang="en-US" sz="1600" dirty="0" err="1"/>
              <a:t>przekracza</a:t>
            </a:r>
            <a:r>
              <a:rPr lang="en-US" sz="1600" dirty="0"/>
              <a:t> </a:t>
            </a:r>
            <a:r>
              <a:rPr lang="en-US" sz="1600" dirty="0" err="1"/>
              <a:t>aktualne</a:t>
            </a:r>
            <a:r>
              <a:rPr lang="en-US" sz="1600" dirty="0"/>
              <a:t> </a:t>
            </a:r>
            <a:r>
              <a:rPr lang="en-US" sz="1600" dirty="0" err="1"/>
              <a:t>możliwości</a:t>
            </a:r>
            <a:r>
              <a:rPr lang="en-US" sz="1600" dirty="0"/>
              <a:t> </a:t>
            </a:r>
            <a:r>
              <a:rPr lang="en-US" sz="1600" dirty="0" err="1"/>
              <a:t>finansowe</a:t>
            </a:r>
            <a:r>
              <a:rPr lang="en-US" sz="1600" dirty="0"/>
              <a:t> </a:t>
            </a:r>
            <a:r>
              <a:rPr lang="en-US" sz="1600" dirty="0" err="1"/>
              <a:t>podmiotu</a:t>
            </a:r>
            <a:r>
              <a:rPr lang="en-US" sz="1600" dirty="0"/>
              <a:t> </a:t>
            </a:r>
            <a:r>
              <a:rPr lang="en-US" sz="1600" dirty="0" err="1"/>
              <a:t>publicznego</a:t>
            </a:r>
            <a:r>
              <a:rPr lang="en-US" sz="1600" dirty="0"/>
              <a:t>. </a:t>
            </a:r>
            <a:r>
              <a:rPr lang="en-US" sz="1600" dirty="0" err="1"/>
              <a:t>Inwestycja</a:t>
            </a:r>
            <a:r>
              <a:rPr lang="en-US" sz="1600" dirty="0"/>
              <a:t> </a:t>
            </a:r>
            <a:r>
              <a:rPr lang="en-US" sz="1600" dirty="0" err="1"/>
              <a:t>gwarantuje</a:t>
            </a:r>
            <a:r>
              <a:rPr lang="en-US" sz="1600" dirty="0"/>
              <a:t> </a:t>
            </a:r>
            <a:r>
              <a:rPr lang="en-US" sz="1600" dirty="0" err="1"/>
              <a:t>szybki</a:t>
            </a:r>
            <a:r>
              <a:rPr lang="en-US" sz="1600" dirty="0"/>
              <a:t> </a:t>
            </a:r>
            <a:r>
              <a:rPr lang="en-US" sz="1600" dirty="0" err="1"/>
              <a:t>dostęp</a:t>
            </a:r>
            <a:r>
              <a:rPr lang="en-US" sz="1600" dirty="0"/>
              <a:t> do </a:t>
            </a:r>
            <a:r>
              <a:rPr lang="en-US" sz="1600" dirty="0" err="1"/>
              <a:t>nowych</a:t>
            </a:r>
            <a:r>
              <a:rPr lang="en-US" sz="1600" dirty="0"/>
              <a:t> </a:t>
            </a:r>
            <a:r>
              <a:rPr lang="en-US" sz="1600" dirty="0" err="1"/>
              <a:t>technologii</a:t>
            </a:r>
            <a:r>
              <a:rPr lang="en-US" sz="1600" dirty="0"/>
              <a:t>. </a:t>
            </a:r>
            <a:r>
              <a:rPr lang="en-US" sz="1600" dirty="0" err="1"/>
              <a:t>Ryzyko</a:t>
            </a:r>
            <a:r>
              <a:rPr lang="en-US" sz="1600" dirty="0"/>
              <a:t> </a:t>
            </a:r>
            <a:r>
              <a:rPr lang="en-US" sz="1600" dirty="0" err="1"/>
              <a:t>związane</a:t>
            </a:r>
            <a:r>
              <a:rPr lang="en-US" sz="1600" dirty="0"/>
              <a:t> z </a:t>
            </a:r>
            <a:r>
              <a:rPr lang="en-US" sz="1600" dirty="0" err="1"/>
              <a:t>bieżącym</a:t>
            </a:r>
            <a:r>
              <a:rPr lang="en-US" sz="1600" dirty="0"/>
              <a:t> </a:t>
            </a:r>
            <a:r>
              <a:rPr lang="en-US" sz="1600" dirty="0" err="1"/>
              <a:t>utrzymaniem</a:t>
            </a:r>
            <a:r>
              <a:rPr lang="en-US" sz="1600" dirty="0"/>
              <a:t> </a:t>
            </a:r>
            <a:r>
              <a:rPr lang="en-US" sz="1600" dirty="0" err="1"/>
              <a:t>wykorzystywanego</a:t>
            </a:r>
            <a:r>
              <a:rPr lang="en-US" sz="1600" dirty="0"/>
              <a:t> </a:t>
            </a:r>
            <a:r>
              <a:rPr lang="en-US" sz="1600" dirty="0" err="1"/>
              <a:t>sprzętu</a:t>
            </a:r>
            <a:r>
              <a:rPr lang="en-US" sz="1600" dirty="0"/>
              <a:t> </a:t>
            </a:r>
            <a:r>
              <a:rPr lang="en-US" sz="1600" dirty="0" err="1"/>
              <a:t>ciąży</a:t>
            </a:r>
            <a:r>
              <a:rPr lang="en-US" sz="1600" dirty="0"/>
              <a:t> na </a:t>
            </a:r>
            <a:r>
              <a:rPr lang="en-US" sz="1600" dirty="0" err="1"/>
              <a:t>podmiocie</a:t>
            </a:r>
            <a:r>
              <a:rPr lang="en-US" sz="1600" dirty="0"/>
              <a:t> </a:t>
            </a:r>
            <a:r>
              <a:rPr lang="en-US" sz="1600" dirty="0" err="1"/>
              <a:t>prywatnym</a:t>
            </a:r>
            <a:endParaRPr lang="en-US" sz="1600" dirty="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C13237C8-E62C-4F0D-A318-BD6FB6C2D1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0697670" y="0"/>
            <a:ext cx="149433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19C9EAEA-39D0-4B0E-A0EB-51E7B26740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85810" y="513853"/>
            <a:ext cx="6009366" cy="583457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Symbol zastępczy zawartości 5" descr="Obraz zawierający budynek, zewnętrzne, zegar, wieża&#10;&#10;Opis wygenerowany automatycznie">
            <a:extLst>
              <a:ext uri="{FF2B5EF4-FFF2-40B4-BE49-F238E27FC236}">
                <a16:creationId xmlns:a16="http://schemas.microsoft.com/office/drawing/2014/main" id="{82DC2E01-844E-4DFC-B550-047C5530E342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597" r="10545" b="1"/>
          <a:stretch/>
        </p:blipFill>
        <p:spPr>
          <a:xfrm>
            <a:off x="5977788" y="799352"/>
            <a:ext cx="5425410" cy="5259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342680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201CC55D-ED54-4C5C-95E6-10947BD110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D71699E5-AF27-47B8-BF85-62526C5C76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9560" y="856180"/>
            <a:ext cx="4560584" cy="1128068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000"/>
              <a:t>Pytania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1DE889C7-FAD6-4397-98E2-05D5034844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1083484"/>
            <a:ext cx="355196" cy="673460"/>
            <a:chOff x="0" y="823811"/>
            <a:chExt cx="355196" cy="673460"/>
          </a:xfrm>
        </p:grpSpPr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F399A70F-F8CD-4992-9EF5-6CF15472E7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823811"/>
              <a:ext cx="87363" cy="67346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48F4FEDC-6D80-458C-A665-075D9B9500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59341" y="823811"/>
              <a:ext cx="195855" cy="67346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7" name="Rectangle 16">
            <a:extLst>
              <a:ext uri="{FF2B5EF4-FFF2-40B4-BE49-F238E27FC236}">
                <a16:creationId xmlns:a16="http://schemas.microsoft.com/office/drawing/2014/main" id="{3873B707-463F-40B0-8227-E8CC6C67EB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65085" y="2090569"/>
            <a:ext cx="4297680" cy="2743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FD0F1881-AA40-4AD3-BCC3-7C7A8584A30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90719" y="2330505"/>
            <a:ext cx="4559425" cy="3979585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2000"/>
              <a:t>Na czym polega PPP?</a:t>
            </a:r>
          </a:p>
          <a:p>
            <a:r>
              <a:rPr lang="en-US" sz="2000"/>
              <a:t>Jaka jest rola sektora publicznego w realizacji zadań publicznych?</a:t>
            </a:r>
          </a:p>
          <a:p>
            <a:r>
              <a:rPr lang="en-US" sz="2000"/>
              <a:t>Dlaczego PPP jest istotne dla współczesnej cywilizacji?</a:t>
            </a:r>
          </a:p>
          <a:p>
            <a:r>
              <a:rPr lang="en-US" sz="2000"/>
              <a:t>Jakie są modele PPP i do jakich inwestycji służą?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C13237C8-E62C-4F0D-A318-BD6FB6C2D1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0697670" y="0"/>
            <a:ext cx="149433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19C9EAEA-39D0-4B0E-A0EB-51E7B26740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85810" y="513853"/>
            <a:ext cx="6009366" cy="583457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Symbol zastępczy zawartości 5" descr="Obraz zawierający osoba, wewnątrz, mężczyzna, siedzi&#10;&#10;Opis wygenerowany automatycznie">
            <a:extLst>
              <a:ext uri="{FF2B5EF4-FFF2-40B4-BE49-F238E27FC236}">
                <a16:creationId xmlns:a16="http://schemas.microsoft.com/office/drawing/2014/main" id="{47FBF034-051A-4C31-8913-8A02A4AD4EDA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17" r="27325" b="1"/>
          <a:stretch/>
        </p:blipFill>
        <p:spPr>
          <a:xfrm>
            <a:off x="5977788" y="799352"/>
            <a:ext cx="5425410" cy="5259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685820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201CC55D-ED54-4C5C-95E6-10947BD110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921F46A4-36E6-4473-854E-F7F0F20C56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9560" y="856180"/>
            <a:ext cx="4560584" cy="1128068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700"/>
              <a:t>Partnerstwo publiczno-prywatne 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1DE889C7-FAD6-4397-98E2-05D5034844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1083484"/>
            <a:ext cx="355196" cy="673460"/>
            <a:chOff x="0" y="823811"/>
            <a:chExt cx="355196" cy="673460"/>
          </a:xfrm>
        </p:grpSpPr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F399A70F-F8CD-4992-9EF5-6CF15472E7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823811"/>
              <a:ext cx="87363" cy="67346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48F4FEDC-6D80-458C-A665-075D9B9500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59341" y="823811"/>
              <a:ext cx="195855" cy="67346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7" name="Rectangle 16">
            <a:extLst>
              <a:ext uri="{FF2B5EF4-FFF2-40B4-BE49-F238E27FC236}">
                <a16:creationId xmlns:a16="http://schemas.microsoft.com/office/drawing/2014/main" id="{3873B707-463F-40B0-8227-E8CC6C67EB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65085" y="2090569"/>
            <a:ext cx="4297680" cy="2743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E023E3EA-BB13-4B83-9DFD-9C266F6ADD7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90719" y="2330505"/>
            <a:ext cx="4559425" cy="397958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just"/>
            <a:r>
              <a:rPr lang="en-US" sz="2000" dirty="0"/>
              <a:t>Forma </a:t>
            </a:r>
            <a:r>
              <a:rPr lang="en-US" sz="2000" dirty="0" err="1"/>
              <a:t>realizacji</a:t>
            </a:r>
            <a:r>
              <a:rPr lang="en-US" sz="2000" dirty="0"/>
              <a:t> </a:t>
            </a:r>
            <a:r>
              <a:rPr lang="en-US" sz="2000" dirty="0" err="1"/>
              <a:t>zadań</a:t>
            </a:r>
            <a:r>
              <a:rPr lang="en-US" sz="2000" dirty="0"/>
              <a:t> publicznych </a:t>
            </a:r>
            <a:r>
              <a:rPr lang="en-US" sz="2000" dirty="0" err="1"/>
              <a:t>uwzględniających</a:t>
            </a:r>
            <a:r>
              <a:rPr lang="en-US" sz="2000" dirty="0"/>
              <a:t> w </a:t>
            </a:r>
            <a:r>
              <a:rPr lang="en-US" sz="2000" dirty="0" err="1"/>
              <a:t>największym</a:t>
            </a:r>
            <a:r>
              <a:rPr lang="en-US" sz="2000" dirty="0"/>
              <a:t> </a:t>
            </a:r>
            <a:r>
              <a:rPr lang="en-US" sz="2000" dirty="0" err="1"/>
              <a:t>możliwym</a:t>
            </a:r>
            <a:r>
              <a:rPr lang="en-US" sz="2000" dirty="0"/>
              <a:t> </a:t>
            </a:r>
            <a:r>
              <a:rPr lang="en-US" sz="2000" dirty="0" err="1"/>
              <a:t>stopniu</a:t>
            </a:r>
            <a:r>
              <a:rPr lang="en-US" sz="2000" dirty="0"/>
              <a:t> poziom </a:t>
            </a:r>
            <a:r>
              <a:rPr lang="en-US" sz="2000" dirty="0" err="1"/>
              <a:t>dostępnej</a:t>
            </a:r>
            <a:r>
              <a:rPr lang="en-US" sz="2000" dirty="0"/>
              <a:t> </a:t>
            </a:r>
            <a:r>
              <a:rPr lang="en-US" sz="2000" dirty="0" err="1"/>
              <a:t>wiedzy</a:t>
            </a:r>
            <a:r>
              <a:rPr lang="en-US" sz="2000" dirty="0"/>
              <a:t> </a:t>
            </a:r>
            <a:r>
              <a:rPr lang="en-US" sz="2000" dirty="0" err="1"/>
              <a:t>technologicznej</a:t>
            </a:r>
            <a:r>
              <a:rPr lang="en-US" sz="2000" dirty="0"/>
              <a:t> </a:t>
            </a:r>
          </a:p>
          <a:p>
            <a:pPr algn="just"/>
            <a:r>
              <a:rPr lang="en-US" sz="2000" dirty="0" err="1"/>
              <a:t>Realizacja</a:t>
            </a:r>
            <a:r>
              <a:rPr lang="en-US" sz="2000" dirty="0"/>
              <a:t> </a:t>
            </a:r>
            <a:r>
              <a:rPr lang="en-US" sz="2000" dirty="0" err="1"/>
              <a:t>zadań</a:t>
            </a:r>
            <a:r>
              <a:rPr lang="en-US" sz="2000" dirty="0"/>
              <a:t> publicznych </a:t>
            </a:r>
            <a:r>
              <a:rPr lang="en-US" sz="2000" dirty="0" err="1"/>
              <a:t>przy</a:t>
            </a:r>
            <a:r>
              <a:rPr lang="en-US" sz="2000" dirty="0"/>
              <a:t> </a:t>
            </a:r>
            <a:r>
              <a:rPr lang="en-US" sz="2000" dirty="0" err="1"/>
              <a:t>uwzględnieniu</a:t>
            </a:r>
            <a:r>
              <a:rPr lang="en-US" sz="2000" dirty="0"/>
              <a:t> </a:t>
            </a:r>
            <a:r>
              <a:rPr lang="en-US" sz="2000" dirty="0" err="1"/>
              <a:t>wyzwań</a:t>
            </a:r>
            <a:r>
              <a:rPr lang="en-US" sz="2000" dirty="0"/>
              <a:t> </a:t>
            </a:r>
            <a:r>
              <a:rPr lang="en-US" sz="2000" dirty="0" err="1"/>
              <a:t>współczesności</a:t>
            </a:r>
            <a:r>
              <a:rPr lang="en-US" sz="2000" dirty="0"/>
              <a:t> 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C13237C8-E62C-4F0D-A318-BD6FB6C2D1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0697670" y="0"/>
            <a:ext cx="149433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19C9EAEA-39D0-4B0E-A0EB-51E7B26740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85810" y="513853"/>
            <a:ext cx="6009366" cy="583457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Symbol zastępczy zawartości 5">
            <a:extLst>
              <a:ext uri="{FF2B5EF4-FFF2-40B4-BE49-F238E27FC236}">
                <a16:creationId xmlns:a16="http://schemas.microsoft.com/office/drawing/2014/main" id="{28EA98F4-D562-44DA-BBB7-D6EE8C90E71B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043" r="19100" b="1"/>
          <a:stretch/>
        </p:blipFill>
        <p:spPr>
          <a:xfrm>
            <a:off x="5977788" y="799352"/>
            <a:ext cx="5425410" cy="5259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503309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201CC55D-ED54-4C5C-95E6-10947BD110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FA34BF47-D2BD-4E82-8CF8-82645D13F3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9560" y="856180"/>
            <a:ext cx="4560584" cy="1128068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700" dirty="0"/>
              <a:t>Partnerstwo </a:t>
            </a:r>
            <a:r>
              <a:rPr lang="en-US" sz="3700"/>
              <a:t>publiczno-prywatne</a:t>
            </a:r>
            <a:endParaRPr lang="en-US" sz="3700" dirty="0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1DE889C7-FAD6-4397-98E2-05D5034844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1083484"/>
            <a:ext cx="355196" cy="673460"/>
            <a:chOff x="0" y="823811"/>
            <a:chExt cx="355196" cy="673460"/>
          </a:xfrm>
        </p:grpSpPr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F399A70F-F8CD-4992-9EF5-6CF15472E7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823811"/>
              <a:ext cx="87363" cy="67346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14">
              <a:extLst>
                <a:ext uri="{FF2B5EF4-FFF2-40B4-BE49-F238E27FC236}">
                  <a16:creationId xmlns:a16="http://schemas.microsoft.com/office/drawing/2014/main" id="{48F4FEDC-6D80-458C-A665-075D9B9500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59341" y="823811"/>
              <a:ext cx="195855" cy="67346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7" name="Rectangle 16">
            <a:extLst>
              <a:ext uri="{FF2B5EF4-FFF2-40B4-BE49-F238E27FC236}">
                <a16:creationId xmlns:a16="http://schemas.microsoft.com/office/drawing/2014/main" id="{3873B707-463F-40B0-8227-E8CC6C67EB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65085" y="2090569"/>
            <a:ext cx="4297680" cy="2743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C18EDF3C-5B69-4B36-84BE-91ED846D177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90719" y="2330505"/>
            <a:ext cx="4559425" cy="397958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just"/>
            <a:r>
              <a:rPr lang="en-US" sz="2000" dirty="0" err="1"/>
              <a:t>Złożony</a:t>
            </a:r>
            <a:r>
              <a:rPr lang="en-US" sz="2000" dirty="0"/>
              <a:t> </a:t>
            </a:r>
            <a:r>
              <a:rPr lang="en-US" sz="2000" dirty="0" err="1"/>
              <a:t>proces</a:t>
            </a:r>
            <a:r>
              <a:rPr lang="en-US" sz="2000" dirty="0"/>
              <a:t>, </a:t>
            </a:r>
            <a:r>
              <a:rPr lang="en-US" sz="2000" dirty="0" err="1"/>
              <a:t>obejmujący</a:t>
            </a:r>
            <a:r>
              <a:rPr lang="en-US" sz="2000" dirty="0"/>
              <a:t> </a:t>
            </a:r>
            <a:r>
              <a:rPr lang="en-US" sz="2000" dirty="0" err="1"/>
              <a:t>całokształt</a:t>
            </a:r>
            <a:r>
              <a:rPr lang="en-US" sz="2000" dirty="0"/>
              <a:t> </a:t>
            </a:r>
            <a:r>
              <a:rPr lang="en-US" sz="2000" dirty="0" err="1"/>
              <a:t>działań</a:t>
            </a:r>
            <a:r>
              <a:rPr lang="en-US" sz="2000" dirty="0"/>
              <a:t> </a:t>
            </a:r>
            <a:r>
              <a:rPr lang="en-US" sz="2000" dirty="0" err="1"/>
              <a:t>organizacyjnych</a:t>
            </a:r>
            <a:r>
              <a:rPr lang="en-US" sz="2000" dirty="0"/>
              <a:t>, </a:t>
            </a:r>
            <a:r>
              <a:rPr lang="en-US" sz="2000" dirty="0" err="1"/>
              <a:t>począwszy</a:t>
            </a:r>
            <a:r>
              <a:rPr lang="en-US" sz="2000" dirty="0"/>
              <a:t> od </a:t>
            </a:r>
            <a:r>
              <a:rPr lang="en-US" sz="2000" dirty="0" err="1"/>
              <a:t>sporządzania</a:t>
            </a:r>
            <a:r>
              <a:rPr lang="en-US" sz="2000" dirty="0"/>
              <a:t> </a:t>
            </a:r>
            <a:r>
              <a:rPr lang="en-US" sz="2000" dirty="0" err="1"/>
              <a:t>analiz</a:t>
            </a:r>
            <a:r>
              <a:rPr lang="en-US" sz="2000" dirty="0"/>
              <a:t>, w tym </a:t>
            </a:r>
            <a:r>
              <a:rPr lang="en-US" sz="2000" dirty="0" err="1"/>
              <a:t>ekonomiczno-finansowych</a:t>
            </a:r>
            <a:r>
              <a:rPr lang="en-US" sz="2000" dirty="0"/>
              <a:t>, </a:t>
            </a:r>
            <a:r>
              <a:rPr lang="en-US" sz="2000" dirty="0" err="1"/>
              <a:t>aż</a:t>
            </a:r>
            <a:r>
              <a:rPr lang="en-US" sz="2000" dirty="0"/>
              <a:t> do </a:t>
            </a:r>
            <a:r>
              <a:rPr lang="en-US" sz="2000" dirty="0" err="1"/>
              <a:t>zawarcia</a:t>
            </a:r>
            <a:r>
              <a:rPr lang="en-US" sz="2000" dirty="0"/>
              <a:t> </a:t>
            </a:r>
            <a:r>
              <a:rPr lang="en-US" sz="2000" dirty="0" err="1"/>
              <a:t>umowy</a:t>
            </a:r>
            <a:r>
              <a:rPr lang="en-US" sz="2000" dirty="0"/>
              <a:t> o </a:t>
            </a:r>
            <a:r>
              <a:rPr lang="en-US" sz="2000" dirty="0" err="1"/>
              <a:t>partnerstwie</a:t>
            </a:r>
            <a:r>
              <a:rPr lang="en-US" sz="2000" dirty="0"/>
              <a:t> </a:t>
            </a:r>
            <a:r>
              <a:rPr lang="en-US" sz="2000" dirty="0" err="1"/>
              <a:t>publiczno-prywatnym</a:t>
            </a:r>
            <a:r>
              <a:rPr lang="en-US" sz="2000" dirty="0"/>
              <a:t> i </a:t>
            </a:r>
            <a:r>
              <a:rPr lang="en-US" sz="2000" dirty="0" err="1"/>
              <a:t>następnie</a:t>
            </a:r>
            <a:r>
              <a:rPr lang="en-US" sz="2000" dirty="0"/>
              <a:t> </a:t>
            </a:r>
            <a:r>
              <a:rPr lang="en-US" sz="2000" dirty="0" err="1"/>
              <a:t>wspólnego</a:t>
            </a:r>
            <a:r>
              <a:rPr lang="en-US" sz="2000" dirty="0"/>
              <a:t> </a:t>
            </a:r>
            <a:r>
              <a:rPr lang="en-US" sz="2000" dirty="0" err="1"/>
              <a:t>faktycznego</a:t>
            </a:r>
            <a:r>
              <a:rPr lang="en-US" sz="2000" dirty="0"/>
              <a:t> </a:t>
            </a:r>
            <a:r>
              <a:rPr lang="en-US" sz="2000" dirty="0" err="1"/>
              <a:t>realizowania</a:t>
            </a:r>
            <a:r>
              <a:rPr lang="en-US" sz="2000" dirty="0"/>
              <a:t> </a:t>
            </a:r>
            <a:r>
              <a:rPr lang="en-US" sz="2000" dirty="0" err="1"/>
              <a:t>przedsięwzięcia</a:t>
            </a:r>
            <a:r>
              <a:rPr lang="en-US" sz="2000" dirty="0"/>
              <a:t> 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C13237C8-E62C-4F0D-A318-BD6FB6C2D1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0697670" y="0"/>
            <a:ext cx="149433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19C9EAEA-39D0-4B0E-A0EB-51E7B26740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85810" y="513853"/>
            <a:ext cx="6009366" cy="583457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Symbol zastępczy zawartości 5" descr="Obraz zawierający obwód, komputer&#10;&#10;Opis wygenerowany automatycznie">
            <a:extLst>
              <a:ext uri="{FF2B5EF4-FFF2-40B4-BE49-F238E27FC236}">
                <a16:creationId xmlns:a16="http://schemas.microsoft.com/office/drawing/2014/main" id="{5FECCA7E-758F-4A19-92F0-4F66EB065CA4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831" r="18143" b="2"/>
          <a:stretch/>
        </p:blipFill>
        <p:spPr>
          <a:xfrm>
            <a:off x="5977788" y="799352"/>
            <a:ext cx="5425410" cy="5259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512703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201CC55D-ED54-4C5C-95E6-10947BD110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36453A8E-4517-4AE0-9392-84D8D5C25F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9560" y="856180"/>
            <a:ext cx="4560584" cy="1128068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700" dirty="0"/>
              <a:t>Partnerstwo </a:t>
            </a:r>
            <a:r>
              <a:rPr lang="en-US" sz="3700" dirty="0" err="1"/>
              <a:t>publiczno-prywatne</a:t>
            </a:r>
            <a:endParaRPr lang="en-US" sz="3700" dirty="0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1DE889C7-FAD6-4397-98E2-05D5034844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1083484"/>
            <a:ext cx="355196" cy="673460"/>
            <a:chOff x="0" y="823811"/>
            <a:chExt cx="355196" cy="673460"/>
          </a:xfrm>
        </p:grpSpPr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F399A70F-F8CD-4992-9EF5-6CF15472E7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823811"/>
              <a:ext cx="87363" cy="67346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48F4FEDC-6D80-458C-A665-075D9B9500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59341" y="823811"/>
              <a:ext cx="195855" cy="67346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7" name="Rectangle 16">
            <a:extLst>
              <a:ext uri="{FF2B5EF4-FFF2-40B4-BE49-F238E27FC236}">
                <a16:creationId xmlns:a16="http://schemas.microsoft.com/office/drawing/2014/main" id="{3873B707-463F-40B0-8227-E8CC6C67EB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65085" y="2090569"/>
            <a:ext cx="4297680" cy="2743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8AC5E694-365F-4A4D-A7B3-223CDD8BF9F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90719" y="2330505"/>
            <a:ext cx="4559425" cy="3979585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2000" dirty="0"/>
              <a:t>PPP </a:t>
            </a:r>
            <a:r>
              <a:rPr lang="en-US" sz="2000" dirty="0" err="1"/>
              <a:t>bazuje</a:t>
            </a:r>
            <a:r>
              <a:rPr lang="en-US" sz="2000" dirty="0"/>
              <a:t> na </a:t>
            </a:r>
            <a:r>
              <a:rPr lang="en-US" sz="2000" dirty="0" err="1"/>
              <a:t>partnerstwie</a:t>
            </a:r>
            <a:r>
              <a:rPr lang="en-US" sz="2000" dirty="0"/>
              <a:t>, </a:t>
            </a:r>
            <a:r>
              <a:rPr lang="en-US" sz="2000" dirty="0" err="1"/>
              <a:t>które</a:t>
            </a:r>
            <a:r>
              <a:rPr lang="en-US" sz="2000" dirty="0"/>
              <a:t> </a:t>
            </a:r>
            <a:r>
              <a:rPr lang="en-US" sz="2000" dirty="0" err="1"/>
              <a:t>zakłada</a:t>
            </a:r>
            <a:r>
              <a:rPr lang="en-US" sz="2000" dirty="0"/>
              <a:t> </a:t>
            </a:r>
            <a:r>
              <a:rPr lang="en-US" sz="2000" dirty="0" err="1"/>
              <a:t>realizację</a:t>
            </a:r>
            <a:r>
              <a:rPr lang="en-US" sz="2000" dirty="0"/>
              <a:t> </a:t>
            </a:r>
            <a:r>
              <a:rPr lang="en-US" sz="2000" dirty="0" err="1"/>
              <a:t>zasady</a:t>
            </a:r>
            <a:r>
              <a:rPr lang="en-US" sz="2000" dirty="0"/>
              <a:t> win-win, a </a:t>
            </a:r>
            <a:r>
              <a:rPr lang="en-US" sz="2000" dirty="0" err="1"/>
              <a:t>zatem</a:t>
            </a:r>
            <a:r>
              <a:rPr lang="en-US" sz="2000" dirty="0"/>
              <a:t> </a:t>
            </a:r>
            <a:r>
              <a:rPr lang="en-US" sz="2000" dirty="0" err="1"/>
              <a:t>zagwarantowania</a:t>
            </a:r>
            <a:r>
              <a:rPr lang="en-US" sz="2000" dirty="0"/>
              <a:t> </a:t>
            </a:r>
            <a:r>
              <a:rPr lang="en-US" sz="2000" dirty="0" err="1"/>
              <a:t>korzyści</a:t>
            </a:r>
            <a:r>
              <a:rPr lang="en-US" sz="2000" dirty="0"/>
              <a:t> </a:t>
            </a:r>
            <a:r>
              <a:rPr lang="en-US" sz="2000" dirty="0" err="1"/>
              <a:t>dla</a:t>
            </a:r>
            <a:r>
              <a:rPr lang="en-US" sz="2000" dirty="0"/>
              <a:t> </a:t>
            </a:r>
            <a:r>
              <a:rPr lang="en-US" sz="2000" dirty="0" err="1"/>
              <a:t>obu</a:t>
            </a:r>
            <a:r>
              <a:rPr lang="en-US" sz="2000" dirty="0"/>
              <a:t> </a:t>
            </a:r>
            <a:r>
              <a:rPr lang="en-US" sz="2000" dirty="0" err="1"/>
              <a:t>stron</a:t>
            </a:r>
            <a:r>
              <a:rPr lang="en-US" sz="2000" dirty="0"/>
              <a:t> </a:t>
            </a:r>
            <a:r>
              <a:rPr lang="en-US" sz="2000" dirty="0" err="1"/>
              <a:t>umowy</a:t>
            </a:r>
            <a:r>
              <a:rPr lang="en-US" sz="2000" dirty="0"/>
              <a:t>. </a:t>
            </a:r>
          </a:p>
          <a:p>
            <a:r>
              <a:rPr lang="en-US" sz="2000" dirty="0"/>
              <a:t> </a:t>
            </a:r>
            <a:r>
              <a:rPr lang="en-US" sz="2000" dirty="0" err="1"/>
              <a:t>Każdy</a:t>
            </a:r>
            <a:r>
              <a:rPr lang="en-US" sz="2000" dirty="0"/>
              <a:t> </a:t>
            </a:r>
            <a:r>
              <a:rPr lang="en-US" sz="2000" dirty="0" err="1"/>
              <a:t>projekt</a:t>
            </a:r>
            <a:r>
              <a:rPr lang="en-US" sz="2000" dirty="0"/>
              <a:t> PPP </a:t>
            </a:r>
            <a:r>
              <a:rPr lang="en-US" sz="2000" dirty="0" err="1"/>
              <a:t>łączy</a:t>
            </a:r>
            <a:r>
              <a:rPr lang="en-US" sz="2000" dirty="0"/>
              <a:t> w sobie </a:t>
            </a:r>
            <a:r>
              <a:rPr lang="en-US" sz="2000" dirty="0" err="1"/>
              <a:t>aspekty</a:t>
            </a:r>
            <a:r>
              <a:rPr lang="en-US" sz="2000" dirty="0"/>
              <a:t>: </a:t>
            </a:r>
            <a:r>
              <a:rPr lang="en-US" sz="2000" dirty="0" err="1"/>
              <a:t>techniczne</a:t>
            </a:r>
            <a:r>
              <a:rPr lang="en-US" sz="2000" dirty="0"/>
              <a:t>, </a:t>
            </a:r>
            <a:r>
              <a:rPr lang="en-US" sz="2000" dirty="0" err="1"/>
              <a:t>organizacyjne</a:t>
            </a:r>
            <a:r>
              <a:rPr lang="en-US" sz="2000" dirty="0"/>
              <a:t>, </a:t>
            </a:r>
            <a:r>
              <a:rPr lang="en-US" sz="2000" dirty="0" err="1"/>
              <a:t>finansowo-ekonomiczne</a:t>
            </a:r>
            <a:r>
              <a:rPr lang="en-US" sz="2000" dirty="0"/>
              <a:t> oraz </a:t>
            </a:r>
            <a:r>
              <a:rPr lang="en-US" sz="2000" dirty="0" err="1"/>
              <a:t>prawne</a:t>
            </a:r>
            <a:endParaRPr lang="en-US" sz="2000" dirty="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C13237C8-E62C-4F0D-A318-BD6FB6C2D1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0697670" y="0"/>
            <a:ext cx="149433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19C9EAEA-39D0-4B0E-A0EB-51E7B26740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85810" y="513853"/>
            <a:ext cx="6009366" cy="583457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Symbol zastępczy zawartości 5" descr="Obraz zawierający pociąg, tor, platforma, droga&#10;&#10;Opis wygenerowany automatycznie">
            <a:extLst>
              <a:ext uri="{FF2B5EF4-FFF2-40B4-BE49-F238E27FC236}">
                <a16:creationId xmlns:a16="http://schemas.microsoft.com/office/drawing/2014/main" id="{E8387DBB-715C-4836-8848-BD75395A1A59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894" r="10762" b="-2"/>
          <a:stretch/>
        </p:blipFill>
        <p:spPr>
          <a:xfrm>
            <a:off x="5977788" y="799352"/>
            <a:ext cx="5425410" cy="5259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40675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201CC55D-ED54-4C5C-95E6-10947BD110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891899BF-679D-42D3-9FC6-5A75175A89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9560" y="856180"/>
            <a:ext cx="4560584" cy="1128068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2500"/>
              <a:t>Partnerstwo Publiczno-Prywatne</a:t>
            </a:r>
            <a:br>
              <a:rPr lang="en-US" sz="2500"/>
            </a:br>
            <a:r>
              <a:rPr lang="en-US" sz="2500"/>
              <a:t>Wyzwania współczesności 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1DE889C7-FAD6-4397-98E2-05D5034844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1083484"/>
            <a:ext cx="355196" cy="673460"/>
            <a:chOff x="0" y="823811"/>
            <a:chExt cx="355196" cy="673460"/>
          </a:xfrm>
        </p:grpSpPr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F399A70F-F8CD-4992-9EF5-6CF15472E7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823811"/>
              <a:ext cx="87363" cy="67346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48F4FEDC-6D80-458C-A665-075D9B9500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59341" y="823811"/>
              <a:ext cx="195855" cy="67346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7" name="Rectangle 16">
            <a:extLst>
              <a:ext uri="{FF2B5EF4-FFF2-40B4-BE49-F238E27FC236}">
                <a16:creationId xmlns:a16="http://schemas.microsoft.com/office/drawing/2014/main" id="{3873B707-463F-40B0-8227-E8CC6C67EB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65085" y="2090569"/>
            <a:ext cx="4297680" cy="2743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F9777A89-F839-482A-8D42-91224259F45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90719" y="2330505"/>
            <a:ext cx="4559425" cy="3979585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2000" dirty="0"/>
              <a:t>Zwalczanie </a:t>
            </a:r>
            <a:r>
              <a:rPr lang="en-US" sz="2000" dirty="0" err="1"/>
              <a:t>pandemii</a:t>
            </a:r>
            <a:r>
              <a:rPr lang="en-US" sz="2000" dirty="0"/>
              <a:t> i </a:t>
            </a:r>
            <a:r>
              <a:rPr lang="en-US" sz="2000" dirty="0" err="1"/>
              <a:t>rozbudowa</a:t>
            </a:r>
            <a:r>
              <a:rPr lang="en-US" sz="2000" dirty="0"/>
              <a:t> </a:t>
            </a:r>
            <a:r>
              <a:rPr lang="en-US" sz="2000" dirty="0" err="1"/>
              <a:t>infrastruktury</a:t>
            </a:r>
            <a:r>
              <a:rPr lang="en-US" sz="2000" dirty="0"/>
              <a:t> </a:t>
            </a:r>
            <a:r>
              <a:rPr lang="en-US" sz="2000" dirty="0" err="1"/>
              <a:t>medycznej</a:t>
            </a:r>
            <a:r>
              <a:rPr lang="pl-PL" sz="2000" dirty="0"/>
              <a:t>!</a:t>
            </a:r>
            <a:endParaRPr lang="en-US" sz="2000" dirty="0"/>
          </a:p>
          <a:p>
            <a:r>
              <a:rPr lang="en-US" sz="2000" dirty="0"/>
              <a:t>Wdrożenie </a:t>
            </a:r>
            <a:r>
              <a:rPr lang="en-US" sz="2000" dirty="0" err="1"/>
              <a:t>wyników</a:t>
            </a:r>
            <a:r>
              <a:rPr lang="en-US" sz="2000" dirty="0"/>
              <a:t> IV </a:t>
            </a:r>
            <a:r>
              <a:rPr lang="en-US" sz="2000" dirty="0" err="1"/>
              <a:t>Rewolucji</a:t>
            </a:r>
            <a:r>
              <a:rPr lang="en-US" sz="2000" dirty="0"/>
              <a:t> </a:t>
            </a:r>
            <a:r>
              <a:rPr lang="en-US" sz="2000" dirty="0" err="1"/>
              <a:t>Przemysłowej</a:t>
            </a:r>
            <a:r>
              <a:rPr lang="en-US" sz="2000" dirty="0"/>
              <a:t> </a:t>
            </a:r>
          </a:p>
          <a:p>
            <a:r>
              <a:rPr lang="en-US" sz="2000" dirty="0"/>
              <a:t>Zapobieganie </a:t>
            </a:r>
            <a:r>
              <a:rPr lang="en-US" sz="2000" dirty="0" err="1"/>
              <a:t>zmianom</a:t>
            </a:r>
            <a:r>
              <a:rPr lang="en-US" sz="2000" dirty="0"/>
              <a:t> </a:t>
            </a:r>
            <a:r>
              <a:rPr lang="en-US" sz="2000" dirty="0" err="1"/>
              <a:t>klimatu</a:t>
            </a:r>
            <a:r>
              <a:rPr lang="en-US" sz="2000" dirty="0"/>
              <a:t> </a:t>
            </a:r>
          </a:p>
          <a:p>
            <a:r>
              <a:rPr lang="en-US" sz="2000" dirty="0"/>
              <a:t>Wspieranie </a:t>
            </a:r>
            <a:r>
              <a:rPr lang="en-US" sz="2000" dirty="0" err="1"/>
              <a:t>innowacyjności</a:t>
            </a:r>
            <a:r>
              <a:rPr lang="en-US" sz="2000" dirty="0"/>
              <a:t> </a:t>
            </a:r>
          </a:p>
          <a:p>
            <a:r>
              <a:rPr lang="en-US" sz="2000" dirty="0"/>
              <a:t>Aspekty </a:t>
            </a:r>
            <a:r>
              <a:rPr lang="en-US" sz="2000" dirty="0" err="1"/>
              <a:t>geostrategiczne</a:t>
            </a:r>
            <a:r>
              <a:rPr lang="en-US" sz="2000" dirty="0"/>
              <a:t> 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C13237C8-E62C-4F0D-A318-BD6FB6C2D1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0697670" y="0"/>
            <a:ext cx="149433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19C9EAEA-39D0-4B0E-A0EB-51E7B26740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85810" y="513853"/>
            <a:ext cx="6009366" cy="583457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Symbol zastępczy zawartości 5" descr="Obraz zawierający niebieski, siedzi, ciemny, czarny&#10;&#10;Opis wygenerowany automatycznie">
            <a:extLst>
              <a:ext uri="{FF2B5EF4-FFF2-40B4-BE49-F238E27FC236}">
                <a16:creationId xmlns:a16="http://schemas.microsoft.com/office/drawing/2014/main" id="{00DE5E6C-2E85-41EE-A135-FB86658882E3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769" r="13206" b="2"/>
          <a:stretch/>
        </p:blipFill>
        <p:spPr>
          <a:xfrm>
            <a:off x="5977788" y="799352"/>
            <a:ext cx="5425410" cy="5259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125522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201CC55D-ED54-4C5C-95E6-10947BD110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91C654D6-8E1F-46B2-90B0-B50FCA364C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9560" y="856180"/>
            <a:ext cx="4560584" cy="1128068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700" dirty="0"/>
              <a:t>IV </a:t>
            </a:r>
            <a:r>
              <a:rPr lang="en-US" sz="3700" dirty="0" err="1"/>
              <a:t>Rewolucja</a:t>
            </a:r>
            <a:r>
              <a:rPr lang="en-US" sz="3700" dirty="0"/>
              <a:t> Przemysłowa 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1DE889C7-FAD6-4397-98E2-05D5034844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1083484"/>
            <a:ext cx="355196" cy="673460"/>
            <a:chOff x="0" y="823811"/>
            <a:chExt cx="355196" cy="673460"/>
          </a:xfrm>
        </p:grpSpPr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F399A70F-F8CD-4992-9EF5-6CF15472E7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823811"/>
              <a:ext cx="87363" cy="67346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48F4FEDC-6D80-458C-A665-075D9B9500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59341" y="823811"/>
              <a:ext cx="195855" cy="67346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7" name="Rectangle 16">
            <a:extLst>
              <a:ext uri="{FF2B5EF4-FFF2-40B4-BE49-F238E27FC236}">
                <a16:creationId xmlns:a16="http://schemas.microsoft.com/office/drawing/2014/main" id="{3873B707-463F-40B0-8227-E8CC6C67EB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65085" y="2090569"/>
            <a:ext cx="4297680" cy="2743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AD88228E-20DF-4B9D-B742-87A98A1AC9F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90719" y="2330505"/>
            <a:ext cx="4559425" cy="3979585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2000" dirty="0"/>
              <a:t>Pod </a:t>
            </a:r>
            <a:r>
              <a:rPr lang="en-US" sz="2000" dirty="0" err="1"/>
              <a:t>pojęciem</a:t>
            </a:r>
            <a:r>
              <a:rPr lang="en-US" sz="2000" dirty="0"/>
              <a:t> 4. </a:t>
            </a:r>
            <a:r>
              <a:rPr lang="en-US" sz="2000" dirty="0" err="1"/>
              <a:t>rewolucji</a:t>
            </a:r>
            <a:r>
              <a:rPr lang="en-US" sz="2000" dirty="0"/>
              <a:t> </a:t>
            </a:r>
            <a:r>
              <a:rPr lang="en-US" sz="2000" dirty="0" err="1"/>
              <a:t>przemysłowej</a:t>
            </a:r>
            <a:r>
              <a:rPr lang="en-US" sz="2000" dirty="0"/>
              <a:t> </a:t>
            </a:r>
            <a:r>
              <a:rPr lang="en-US" sz="2000" dirty="0" err="1"/>
              <a:t>rozumie</a:t>
            </a:r>
            <a:r>
              <a:rPr lang="en-US" sz="2000" dirty="0"/>
              <a:t> </a:t>
            </a:r>
            <a:r>
              <a:rPr lang="en-US" sz="2000" dirty="0" err="1"/>
              <a:t>się</a:t>
            </a:r>
            <a:r>
              <a:rPr lang="en-US" sz="2000" dirty="0"/>
              <a:t> </a:t>
            </a:r>
            <a:r>
              <a:rPr lang="en-US" sz="2000" dirty="0" err="1"/>
              <a:t>rozwój</a:t>
            </a:r>
            <a:r>
              <a:rPr lang="en-US" sz="2000" dirty="0"/>
              <a:t> </a:t>
            </a:r>
            <a:r>
              <a:rPr lang="en-US" sz="2000" dirty="0" err="1"/>
              <a:t>nowych</a:t>
            </a:r>
            <a:r>
              <a:rPr lang="en-US" sz="2000" dirty="0"/>
              <a:t> </a:t>
            </a:r>
            <a:r>
              <a:rPr lang="en-US" sz="2000" dirty="0" err="1"/>
              <a:t>technologii</a:t>
            </a:r>
            <a:r>
              <a:rPr lang="en-US" sz="2000" dirty="0"/>
              <a:t> </a:t>
            </a:r>
            <a:r>
              <a:rPr lang="en-US" sz="2000" dirty="0" err="1"/>
              <a:t>informatycznych</a:t>
            </a:r>
            <a:r>
              <a:rPr lang="en-US" sz="2000" dirty="0"/>
              <a:t>, </a:t>
            </a:r>
            <a:r>
              <a:rPr lang="en-US" sz="2000" dirty="0" err="1"/>
              <a:t>takich</a:t>
            </a:r>
            <a:r>
              <a:rPr lang="en-US" sz="2000" dirty="0"/>
              <a:t> jak: </a:t>
            </a:r>
            <a:r>
              <a:rPr lang="en-US" sz="2000" dirty="0" err="1"/>
              <a:t>sztuczna</a:t>
            </a:r>
            <a:r>
              <a:rPr lang="en-US" sz="2000" dirty="0"/>
              <a:t> </a:t>
            </a:r>
            <a:r>
              <a:rPr lang="en-US" sz="2000" dirty="0" err="1"/>
              <a:t>inteligencja</a:t>
            </a:r>
            <a:r>
              <a:rPr lang="en-US" sz="2000" dirty="0"/>
              <a:t>, </a:t>
            </a:r>
            <a:r>
              <a:rPr lang="en-US" sz="2000" dirty="0" err="1"/>
              <a:t>automatyzacja</a:t>
            </a:r>
            <a:r>
              <a:rPr lang="en-US" sz="2000" dirty="0"/>
              <a:t>, </a:t>
            </a:r>
            <a:r>
              <a:rPr lang="en-US" sz="2000" dirty="0" err="1"/>
              <a:t>robotyka</a:t>
            </a:r>
            <a:r>
              <a:rPr lang="en-US" sz="2000" dirty="0"/>
              <a:t>, </a:t>
            </a:r>
            <a:r>
              <a:rPr lang="en-US" sz="2000" dirty="0" err="1"/>
              <a:t>które</a:t>
            </a:r>
            <a:r>
              <a:rPr lang="en-US" sz="2000" dirty="0"/>
              <a:t> to </a:t>
            </a:r>
            <a:r>
              <a:rPr lang="en-US" sz="2000" dirty="0" err="1"/>
              <a:t>technologie</a:t>
            </a:r>
            <a:r>
              <a:rPr lang="en-US" sz="2000" dirty="0"/>
              <a:t> </a:t>
            </a:r>
            <a:r>
              <a:rPr lang="en-US" sz="2000" dirty="0" err="1"/>
              <a:t>posiadają</a:t>
            </a:r>
            <a:r>
              <a:rPr lang="en-US" sz="2000" dirty="0"/>
              <a:t> </a:t>
            </a:r>
            <a:r>
              <a:rPr lang="en-US" sz="2000" dirty="0" err="1"/>
              <a:t>wpływ</a:t>
            </a:r>
            <a:r>
              <a:rPr lang="en-US" sz="2000" dirty="0"/>
              <a:t> na </a:t>
            </a:r>
            <a:r>
              <a:rPr lang="en-US" sz="2000" dirty="0" err="1"/>
              <a:t>konwencjonalne</a:t>
            </a:r>
            <a:r>
              <a:rPr lang="en-US" sz="2000" dirty="0"/>
              <a:t> </a:t>
            </a:r>
            <a:r>
              <a:rPr lang="en-US" sz="2000" dirty="0" err="1"/>
              <a:t>modele</a:t>
            </a:r>
            <a:r>
              <a:rPr lang="en-US" sz="2000" dirty="0"/>
              <a:t> </a:t>
            </a:r>
            <a:r>
              <a:rPr lang="en-US" sz="2000" dirty="0" err="1"/>
              <a:t>ekonomiczne</a:t>
            </a:r>
            <a:endParaRPr lang="en-US" sz="2000" dirty="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C13237C8-E62C-4F0D-A318-BD6FB6C2D1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0697670" y="0"/>
            <a:ext cx="149433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19C9EAEA-39D0-4B0E-A0EB-51E7B26740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85810" y="513853"/>
            <a:ext cx="6009366" cy="583457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Symbol zastępczy zawartości 5" descr="Obraz zawierający rysunek, klatka&#10;&#10;Opis wygenerowany automatycznie">
            <a:extLst>
              <a:ext uri="{FF2B5EF4-FFF2-40B4-BE49-F238E27FC236}">
                <a16:creationId xmlns:a16="http://schemas.microsoft.com/office/drawing/2014/main" id="{C0999EBE-E979-4C0D-B066-C7706C0E53C9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288" r="13727"/>
          <a:stretch/>
        </p:blipFill>
        <p:spPr>
          <a:xfrm>
            <a:off x="5977788" y="799352"/>
            <a:ext cx="5425410" cy="5259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717396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201CC55D-ED54-4C5C-95E6-10947BD110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B3BF77C5-54AD-4010-92AD-406571ED84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9560" y="856180"/>
            <a:ext cx="4560584" cy="1128068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700"/>
              <a:t>IV Rewolucja Przemysłowa 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1DE889C7-FAD6-4397-98E2-05D5034844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1083484"/>
            <a:ext cx="355196" cy="673460"/>
            <a:chOff x="0" y="823811"/>
            <a:chExt cx="355196" cy="673460"/>
          </a:xfrm>
        </p:grpSpPr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F399A70F-F8CD-4992-9EF5-6CF15472E7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823811"/>
              <a:ext cx="87363" cy="67346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48F4FEDC-6D80-458C-A665-075D9B9500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59341" y="823811"/>
              <a:ext cx="195855" cy="67346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7" name="Rectangle 16">
            <a:extLst>
              <a:ext uri="{FF2B5EF4-FFF2-40B4-BE49-F238E27FC236}">
                <a16:creationId xmlns:a16="http://schemas.microsoft.com/office/drawing/2014/main" id="{3873B707-463F-40B0-8227-E8CC6C67EB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65085" y="2090569"/>
            <a:ext cx="4297680" cy="2743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5BBAE534-CA57-4550-A8BE-BBCE78A62A7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90719" y="2330505"/>
            <a:ext cx="4559425" cy="3979585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2000" dirty="0"/>
              <a:t>IV </a:t>
            </a:r>
            <a:r>
              <a:rPr lang="en-US" sz="2000" dirty="0" err="1"/>
              <a:t>Rewolucja</a:t>
            </a:r>
            <a:r>
              <a:rPr lang="en-US" sz="2000" dirty="0"/>
              <a:t> Przemysłowa </a:t>
            </a:r>
            <a:r>
              <a:rPr lang="en-US" sz="2000" dirty="0" err="1"/>
              <a:t>bazuje</a:t>
            </a:r>
            <a:r>
              <a:rPr lang="en-US" sz="2000" dirty="0"/>
              <a:t> na </a:t>
            </a:r>
            <a:r>
              <a:rPr lang="en-US" sz="2000" dirty="0" err="1"/>
              <a:t>wykorzystaniu</a:t>
            </a:r>
            <a:r>
              <a:rPr lang="en-US" sz="2000" dirty="0"/>
              <a:t> i </a:t>
            </a:r>
            <a:r>
              <a:rPr lang="en-US" sz="2000" dirty="0" err="1"/>
              <a:t>wdrożeniu</a:t>
            </a:r>
            <a:r>
              <a:rPr lang="en-US" sz="2000" dirty="0"/>
              <a:t> </a:t>
            </a:r>
            <a:r>
              <a:rPr lang="en-US" sz="2000" dirty="0" err="1"/>
              <a:t>technologii</a:t>
            </a:r>
            <a:r>
              <a:rPr lang="en-US" sz="2000" dirty="0"/>
              <a:t>:</a:t>
            </a:r>
          </a:p>
          <a:p>
            <a:r>
              <a:rPr lang="en-US" sz="2000" dirty="0"/>
              <a:t>5 G</a:t>
            </a:r>
          </a:p>
          <a:p>
            <a:r>
              <a:rPr lang="en-US" sz="2000" dirty="0"/>
              <a:t>Blockchain </a:t>
            </a:r>
          </a:p>
          <a:p>
            <a:pPr marL="0" indent="0">
              <a:buNone/>
            </a:pPr>
            <a:r>
              <a:rPr lang="pl-PL" sz="2000" dirty="0"/>
              <a:t>Posiada</a:t>
            </a:r>
            <a:r>
              <a:rPr lang="en-US" sz="2000" dirty="0"/>
              <a:t> </a:t>
            </a:r>
            <a:r>
              <a:rPr lang="en-US" sz="2000" dirty="0" err="1"/>
              <a:t>szczególne</a:t>
            </a:r>
            <a:r>
              <a:rPr lang="en-US" sz="2000" dirty="0"/>
              <a:t> </a:t>
            </a:r>
            <a:r>
              <a:rPr lang="en-US" sz="2000" dirty="0" err="1"/>
              <a:t>znaczenie</a:t>
            </a:r>
            <a:r>
              <a:rPr lang="en-US" sz="2000" dirty="0"/>
              <a:t> </a:t>
            </a:r>
            <a:r>
              <a:rPr lang="en-US" sz="2000" dirty="0" err="1"/>
              <a:t>dla</a:t>
            </a:r>
            <a:r>
              <a:rPr lang="en-US" sz="2000" dirty="0"/>
              <a:t> </a:t>
            </a:r>
            <a:r>
              <a:rPr lang="en-US" sz="2000" dirty="0" err="1"/>
              <a:t>budowy</a:t>
            </a:r>
            <a:r>
              <a:rPr lang="en-US" sz="2000" dirty="0"/>
              <a:t> </a:t>
            </a:r>
            <a:r>
              <a:rPr lang="pl-PL" sz="2000" dirty="0"/>
              <a:t>koncepcji </a:t>
            </a:r>
            <a:r>
              <a:rPr lang="en-US" sz="2000" dirty="0"/>
              <a:t>Smart City 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C13237C8-E62C-4F0D-A318-BD6FB6C2D1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0697670" y="0"/>
            <a:ext cx="149433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19C9EAEA-39D0-4B0E-A0EB-51E7B26740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85810" y="513853"/>
            <a:ext cx="6009366" cy="583457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Symbol zastępczy zawartości 5" descr="Obraz zawierający miasto, zewnętrzne, budynek, fabryka&#10;&#10;Opis wygenerowany automatycznie">
            <a:extLst>
              <a:ext uri="{FF2B5EF4-FFF2-40B4-BE49-F238E27FC236}">
                <a16:creationId xmlns:a16="http://schemas.microsoft.com/office/drawing/2014/main" id="{D9D08B30-2162-4533-86AA-A1B04B4C01F5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955" r="13798" b="1"/>
          <a:stretch/>
        </p:blipFill>
        <p:spPr>
          <a:xfrm>
            <a:off x="5977788" y="799352"/>
            <a:ext cx="5425410" cy="5259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353610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201CC55D-ED54-4C5C-95E6-10947BD110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FEB16AD0-B650-484F-8985-6C03531433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9560" y="856180"/>
            <a:ext cx="4560584" cy="1128068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000"/>
              <a:t>Zmiany klimatyczne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1DE889C7-FAD6-4397-98E2-05D5034844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1083484"/>
            <a:ext cx="355196" cy="673460"/>
            <a:chOff x="0" y="823811"/>
            <a:chExt cx="355196" cy="673460"/>
          </a:xfrm>
        </p:grpSpPr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F399A70F-F8CD-4992-9EF5-6CF15472E7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823811"/>
              <a:ext cx="87363" cy="67346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48F4FEDC-6D80-458C-A665-075D9B9500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59341" y="823811"/>
              <a:ext cx="195855" cy="67346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7" name="Rectangle 16">
            <a:extLst>
              <a:ext uri="{FF2B5EF4-FFF2-40B4-BE49-F238E27FC236}">
                <a16:creationId xmlns:a16="http://schemas.microsoft.com/office/drawing/2014/main" id="{3873B707-463F-40B0-8227-E8CC6C67EB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65085" y="2090569"/>
            <a:ext cx="4297680" cy="2743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DCDB4A7D-4393-424E-95FB-DE3DB4C2934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90719" y="2330505"/>
            <a:ext cx="4559425" cy="3979585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1900"/>
              <a:t>Przeciwdziałanie zmianom klimatycznym objęte jest międzynarodowym konsensusem wyrażonym w porozumieniu paryskim z 2015 r. </a:t>
            </a:r>
          </a:p>
          <a:p>
            <a:r>
              <a:rPr lang="en-US" sz="1900"/>
              <a:t>W raporcie Międzyrządowego Zespołu ds. Zmiany Klimatu przy ONZ (</a:t>
            </a:r>
            <a:r>
              <a:rPr lang="en-US" sz="1900" i="1"/>
              <a:t>Intergovernmental Panel on Climate Change</a:t>
            </a:r>
            <a:r>
              <a:rPr lang="en-US" sz="1900"/>
              <a:t>) z 2013 r. stwierdza się, że globalne ocieplenie zachodzi i jest powodowane przez emisje gazów cieplarnianych, głównie dwutlenku węgla ze spalania paliw kopalnych, oraz że spowoduje ono katastrofalne skutki dla ziemi. 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C13237C8-E62C-4F0D-A318-BD6FB6C2D1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0697670" y="0"/>
            <a:ext cx="149433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19C9EAEA-39D0-4B0E-A0EB-51E7B26740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85810" y="513853"/>
            <a:ext cx="6009366" cy="583457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Symbol zastępczy zawartości 5" descr="Obraz zawierający trawa, zewnętrzne, maszyna, pole&#10;&#10;Opis wygenerowany automatycznie">
            <a:extLst>
              <a:ext uri="{FF2B5EF4-FFF2-40B4-BE49-F238E27FC236}">
                <a16:creationId xmlns:a16="http://schemas.microsoft.com/office/drawing/2014/main" id="{7F54CFBB-5484-4E2A-919E-EC8912247D90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471" r="24082" b="1"/>
          <a:stretch/>
        </p:blipFill>
        <p:spPr>
          <a:xfrm>
            <a:off x="5977788" y="799352"/>
            <a:ext cx="5425410" cy="5259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8445483"/>
      </p:ext>
    </p:extLst>
  </p:cSld>
  <p:clrMapOvr>
    <a:masterClrMapping/>
  </p:clrMapOvr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1290</Words>
  <Application>Microsoft Office PowerPoint</Application>
  <PresentationFormat>Panoramiczny</PresentationFormat>
  <Paragraphs>74</Paragraphs>
  <Slides>22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3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22</vt:i4>
      </vt:variant>
    </vt:vector>
  </HeadingPairs>
  <TitlesOfParts>
    <vt:vector size="26" baseType="lpstr">
      <vt:lpstr>Arial</vt:lpstr>
      <vt:lpstr>Calibri</vt:lpstr>
      <vt:lpstr>Calibri Light</vt:lpstr>
      <vt:lpstr>Motyw pakietu Office</vt:lpstr>
      <vt:lpstr>Partnerstwo Publiczno-Prywatne Michał Kania  </vt:lpstr>
      <vt:lpstr>Źródła </vt:lpstr>
      <vt:lpstr>Partnerstwo publiczno-prywatne </vt:lpstr>
      <vt:lpstr>Partnerstwo publiczno-prywatne</vt:lpstr>
      <vt:lpstr>Partnerstwo publiczno-prywatne</vt:lpstr>
      <vt:lpstr>Partnerstwo Publiczno-Prywatne Wyzwania współczesności </vt:lpstr>
      <vt:lpstr>IV Rewolucja Przemysłowa </vt:lpstr>
      <vt:lpstr>IV Rewolucja Przemysłowa </vt:lpstr>
      <vt:lpstr>Zmiany klimatyczne</vt:lpstr>
      <vt:lpstr>Innowacyjność </vt:lpstr>
      <vt:lpstr>Innowacyjność </vt:lpstr>
      <vt:lpstr>Geostrategia</vt:lpstr>
      <vt:lpstr>Partnerstwo publiczno-prywatne – wykorzystanie w sektorach </vt:lpstr>
      <vt:lpstr>Partnerstwo publiczno-prywatne – wykorzystanie w sektorach </vt:lpstr>
      <vt:lpstr>Partnerstwo publiczno-prywatne – wykorzystanie w sektorach </vt:lpstr>
      <vt:lpstr>Modele PPP </vt:lpstr>
      <vt:lpstr>Modele PPP</vt:lpstr>
      <vt:lpstr>Modele PPP</vt:lpstr>
      <vt:lpstr>Modele PPP</vt:lpstr>
      <vt:lpstr>Modele PPP</vt:lpstr>
      <vt:lpstr>Modele PPP</vt:lpstr>
      <vt:lpstr>Pytania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Partnerstwo Publiczno-Prywatne Michał Kania</dc:title>
  <dc:creator>Michal Kania</dc:creator>
  <cp:lastModifiedBy>Michal Kania</cp:lastModifiedBy>
  <cp:revision>1</cp:revision>
  <dcterms:created xsi:type="dcterms:W3CDTF">2020-03-15T12:27:38Z</dcterms:created>
  <dcterms:modified xsi:type="dcterms:W3CDTF">2020-03-15T12:30:34Z</dcterms:modified>
</cp:coreProperties>
</file>