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4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68" r:id="rId17"/>
    <p:sldId id="269" r:id="rId18"/>
    <p:sldId id="270" r:id="rId19"/>
    <p:sldId id="276" r:id="rId20"/>
    <p:sldId id="277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ED5F-F525-4E16-9109-F438213C9C7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EFEED-0840-4654-A9B8-39A0F9BB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5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2D4FCA-6C58-4BE2-AB1F-A5CEFC955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64E21CD-A8C1-4313-A51E-640E1A349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D6F407-689B-4C01-8FAA-2496F49B4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FFD-22CF-45A6-9E9B-D17655E04095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2497E5-1A8E-4B5B-8119-6E086DFF5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62EBA0-AFAF-4DAC-8FE2-7E8B7326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6F5B2A-498E-4EA2-A90F-4D315D4D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28A4B0D-245F-40B3-A873-E666A0CE0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6B7B06-F9A8-4711-95DA-FE0F7BDE3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A887-55B2-49E2-9BD1-979B248BF765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E98D8C-115B-4FDA-BA43-41ACD5DB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D7E063-A09D-445F-9969-C461A21A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8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CD2E2B0-2D65-4716-AC3B-8269C4AD81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2C20A35-68FD-4759-910B-52E86ECF3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737303E-09C5-49BB-8F94-2135F3485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9D9A-F8AF-4F73-9512-B8ED6A74E2DB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C6EEE2-6E83-4125-885E-85AAFA2D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20B0F4-71C8-43C2-BFD0-F24D276D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6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DFB3C-ACD9-4507-81D5-C19D8BE6B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04EB14-2161-4BAB-A1A0-B53F180C2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3225C4-56F3-4AB3-A6F0-A99CB961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42D0-08E1-42C7-9913-E516FC13FCF0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5A6B6B-B5C8-43B5-8863-DC524755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4969DB-185F-4FFB-A492-8D56B2504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0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C33B9-8B44-419E-9735-CAA10394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D6B442-9C68-44EF-9C36-1EA58C274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2939BB-1BCF-4A48-A050-113C15326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D4C8-1568-475C-A01A-294317592F72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BEF923-C7B9-46DA-9EEF-9FC60C4E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AD6098-67BF-4D8F-8235-F43BBCDA9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D46B20-9413-4288-9263-895CF768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B9F3BA-78E1-4EF5-AC58-18BFDA6A7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A84C9F-00FD-48C1-942F-F650CD109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5FC39C7-5E8E-4D7E-910D-738A37970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DA5A-F89A-4ACB-8864-782AD66D0A38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1BAA9BB-D78B-4BB6-BD05-19FC640B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5E5C57-83D0-428A-B5EB-2AFB7426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200877-CA99-4BAE-9C44-DB1AA93F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DBA1930-56C3-483C-887E-DD5F1D399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DA8E26F-C343-43CD-A53B-CA67D2D5E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F8CE58A-E3B6-4C7A-87A2-113AA53C0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89C087E-3BED-41AB-BB96-CF5ACD59D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38D602E-C2D2-47CE-B3EA-F57EAA523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0147-6E13-4C89-BFE2-7BB824214887}" type="datetime1">
              <a:rPr lang="en-US" smtClean="0"/>
              <a:t>3/31/2020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73BA162-D08C-450A-9F1F-F2415BB85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A909672-BE90-444E-BA24-363C7F7FE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9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AF3A2A-EABF-4BBD-8407-4BC12DBED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72CC348-A262-41A9-8B4B-43EB85D9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43DB-7FBB-4040-B535-11DBD4721A43}" type="datetime1">
              <a:rPr lang="en-US" smtClean="0"/>
              <a:t>3/31/2020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2B4012-84F3-489B-9D1F-615882C67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953CF4D-0377-4981-9F50-481F0C45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5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B1F3D45-3ADC-4861-ABEA-2C7A0B0B7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B02-6470-4FDE-A443-EBE40E474E95}" type="datetime1">
              <a:rPr lang="en-US" smtClean="0"/>
              <a:t>3/31/2020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90ED45C-B967-4247-BA3A-F5244C1F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DCEA89-EE9B-41A7-8BBC-C3A8B183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4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9759EB-1F42-4EE8-8135-9BCE6802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DD2C77-44C6-4673-8762-09F166276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991DDF4-BF8E-4FD7-A861-09E541608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8909F7-489D-4D7F-B9F5-187B1A10F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7ACA-86F4-47BD-B179-C4C83E3F4AE0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5F05904-408A-4D04-B82F-287408B6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6ACCD4-5A10-4195-8223-0468DCF6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E753BA-C279-4EF4-A9E6-E542EAED7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EDA7AE7-C664-4B3D-BCE7-719A4DC05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51A89B0-06C9-45DF-8DC0-5D03B8CDE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6D75E8-3B43-419E-B061-E5B13D18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8A62-DF55-48D4-B9DB-5E0E3A3BC629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8861F9-2812-4835-AA2A-BB4B8967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7A6B9CB-389F-488F-85EA-6F531BA3D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2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70E8CBF-2A46-4AE6-9BDF-34DF789B5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E79C7E-F674-402A-BE4B-CD2A784A5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A3EE33-E170-4B26-ABE6-8B3942E05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5BD1A-9A54-4B8C-9515-0BFC9FAAFDD1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24B296-4597-45D6-A213-B963363CA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Michał Kania, Art. 15r., 15s., 15t. Ustawy ,,antykryzysowej''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B81D05-1469-4D0B-8F0A-51B872072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5C14-F389-4FAA-8FA8-AF43746F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Symbol zastępczy zawartości 13" descr="Obraz zawierający odzież, kapelusz&#10;&#10;Opis wygenerowany automatycznie">
            <a:extLst>
              <a:ext uri="{FF2B5EF4-FFF2-40B4-BE49-F238E27FC236}">
                <a16:creationId xmlns:a16="http://schemas.microsoft.com/office/drawing/2014/main" id="{28E167F7-3EB8-4D3F-BDA6-41A6A7B89DA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151D48AB-168E-44B2-B02A-022C2DC1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400" dirty="0" err="1">
                <a:solidFill>
                  <a:srgbClr val="FFFFFF"/>
                </a:solidFill>
              </a:rPr>
              <a:t>Regulacje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dotyczące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zmiany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umowy</a:t>
            </a:r>
            <a:r>
              <a:rPr lang="en-US" sz="2400" dirty="0">
                <a:solidFill>
                  <a:srgbClr val="FFFFFF"/>
                </a:solidFill>
              </a:rPr>
              <a:t> w sprawie </a:t>
            </a:r>
            <a:r>
              <a:rPr lang="en-US" sz="2400" dirty="0" err="1">
                <a:solidFill>
                  <a:srgbClr val="FFFFFF"/>
                </a:solidFill>
              </a:rPr>
              <a:t>zamówienia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publicznego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na </a:t>
            </a:r>
            <a:r>
              <a:rPr lang="en-US" sz="2400" dirty="0" err="1">
                <a:solidFill>
                  <a:srgbClr val="FFFFFF"/>
                </a:solidFill>
              </a:rPr>
              <a:t>podstawie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 err="1">
                <a:solidFill>
                  <a:srgbClr val="FFFFFF"/>
                </a:solidFill>
              </a:rPr>
              <a:t>Ustawy</a:t>
            </a:r>
            <a:r>
              <a:rPr lang="en-US" sz="2400" dirty="0">
                <a:solidFill>
                  <a:srgbClr val="FFFFFF"/>
                </a:solidFill>
              </a:rPr>
              <a:t> z dnia </a:t>
            </a:r>
            <a:r>
              <a:rPr lang="pl-PL" sz="2400" dirty="0">
                <a:solidFill>
                  <a:srgbClr val="FFFFFF"/>
                </a:solidFill>
              </a:rPr>
              <a:t>31</a:t>
            </a:r>
            <a:r>
              <a:rPr lang="en-US" sz="2400" dirty="0">
                <a:solidFill>
                  <a:srgbClr val="FFFFFF"/>
                </a:solidFill>
              </a:rPr>
              <a:t> marca o </a:t>
            </a:r>
            <a:r>
              <a:rPr lang="en-US" sz="2400" dirty="0" err="1">
                <a:solidFill>
                  <a:srgbClr val="FFFFFF"/>
                </a:solidFill>
              </a:rPr>
              <a:t>zmianie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ustawy</a:t>
            </a:r>
            <a:r>
              <a:rPr lang="en-US" sz="2400" dirty="0">
                <a:solidFill>
                  <a:srgbClr val="FFFFFF"/>
                </a:solidFill>
              </a:rPr>
              <a:t> o </a:t>
            </a:r>
            <a:r>
              <a:rPr lang="en-US" sz="2400" dirty="0" err="1">
                <a:solidFill>
                  <a:srgbClr val="FFFFFF"/>
                </a:solidFill>
              </a:rPr>
              <a:t>szczególnych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rozwiązaniach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związanych</a:t>
            </a:r>
            <a:r>
              <a:rPr lang="en-US" sz="2400" dirty="0">
                <a:solidFill>
                  <a:srgbClr val="FFFFFF"/>
                </a:solidFill>
              </a:rPr>
              <a:t> z </a:t>
            </a:r>
            <a:r>
              <a:rPr lang="en-US" sz="2400" dirty="0" err="1">
                <a:solidFill>
                  <a:srgbClr val="FFFFFF"/>
                </a:solidFill>
              </a:rPr>
              <a:t>zapobieganiem</a:t>
            </a:r>
            <a:r>
              <a:rPr lang="en-US" sz="2400" dirty="0">
                <a:solidFill>
                  <a:srgbClr val="FFFFFF"/>
                </a:solidFill>
              </a:rPr>
              <a:t>, </a:t>
            </a:r>
            <a:r>
              <a:rPr lang="en-US" sz="2400" dirty="0" err="1">
                <a:solidFill>
                  <a:srgbClr val="FFFFFF"/>
                </a:solidFill>
              </a:rPr>
              <a:t>przeciwdziałaniem</a:t>
            </a:r>
            <a:r>
              <a:rPr lang="en-US" sz="2400" dirty="0">
                <a:solidFill>
                  <a:srgbClr val="FFFFFF"/>
                </a:solidFill>
              </a:rPr>
              <a:t> i </a:t>
            </a:r>
            <a:r>
              <a:rPr lang="en-US" sz="2400" dirty="0" err="1">
                <a:solidFill>
                  <a:srgbClr val="FFFFFF"/>
                </a:solidFill>
              </a:rPr>
              <a:t>zwalczaniem</a:t>
            </a:r>
            <a:r>
              <a:rPr lang="en-US" sz="2400" dirty="0">
                <a:solidFill>
                  <a:srgbClr val="FFFFFF"/>
                </a:solidFill>
              </a:rPr>
              <a:t> COVID-19, </a:t>
            </a:r>
            <a:r>
              <a:rPr lang="en-US" sz="2400" dirty="0" err="1">
                <a:solidFill>
                  <a:srgbClr val="FFFFFF"/>
                </a:solidFill>
              </a:rPr>
              <a:t>innych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chorób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zakaźnych</a:t>
            </a:r>
            <a:r>
              <a:rPr lang="en-US" sz="2400" dirty="0">
                <a:solidFill>
                  <a:srgbClr val="FFFFFF"/>
                </a:solidFill>
              </a:rPr>
              <a:t> oraz </a:t>
            </a:r>
            <a:r>
              <a:rPr lang="en-US" sz="2400" dirty="0" err="1">
                <a:solidFill>
                  <a:srgbClr val="FFFFFF"/>
                </a:solidFill>
              </a:rPr>
              <a:t>wywołanych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nimi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sytuacji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kryzysowych</a:t>
            </a:r>
            <a:r>
              <a:rPr lang="en-US" sz="2400" dirty="0">
                <a:solidFill>
                  <a:srgbClr val="FFFFFF"/>
                </a:solidFill>
              </a:rPr>
              <a:t> oraz </a:t>
            </a:r>
            <a:r>
              <a:rPr lang="en-US" sz="2400" dirty="0" err="1">
                <a:solidFill>
                  <a:srgbClr val="FFFFFF"/>
                </a:solidFill>
              </a:rPr>
              <a:t>niektórych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innych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ustaw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0DDD26-2F0C-4545-AAD4-C069A4AA9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pl-PL" sz="24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FFFFF"/>
                </a:solidFill>
              </a:rPr>
              <a:t>Michał Kania 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8E8599C-2956-4DDC-B3E3-66767F15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Michał Kania, Art. 15r., 15s., 15t. Ustawy ,,antykryzysowej''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51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5F020195-0A93-454A-83E5-0BBD13E70E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3E6FA3-C631-4F46-BFA1-23F16F9E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Oświadczenia lub dokumenty potwierdzające wpływ Covid-19 na należyte wykonanie umowy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EE5867-6070-4528-B667-818D5971D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Art. 15r. </a:t>
            </a:r>
            <a:r>
              <a:rPr lang="en-US" sz="2400" dirty="0" err="1"/>
              <a:t>ust</a:t>
            </a:r>
            <a:r>
              <a:rPr lang="en-US" sz="2400" dirty="0"/>
              <a:t>. 1. </a:t>
            </a:r>
            <a:r>
              <a:rPr lang="en-US" sz="2400" dirty="0" err="1"/>
              <a:t>zd</a:t>
            </a:r>
            <a:r>
              <a:rPr lang="en-US" sz="2400" dirty="0"/>
              <a:t>. 2 </a:t>
            </a:r>
          </a:p>
          <a:p>
            <a:pPr marL="0" indent="0">
              <a:buNone/>
            </a:pPr>
            <a:r>
              <a:rPr lang="en-US" sz="2400" dirty="0" err="1"/>
              <a:t>Strony</a:t>
            </a:r>
            <a:r>
              <a:rPr lang="en-US" sz="2400" dirty="0"/>
              <a:t> </a:t>
            </a:r>
            <a:r>
              <a:rPr lang="en-US" sz="2400" dirty="0" err="1"/>
              <a:t>umowy</a:t>
            </a:r>
            <a:r>
              <a:rPr lang="en-US" sz="2400" dirty="0"/>
              <a:t> </a:t>
            </a:r>
            <a:r>
              <a:rPr lang="en-US" sz="2400" dirty="0" err="1"/>
              <a:t>potwierdzają</a:t>
            </a:r>
            <a:r>
              <a:rPr lang="en-US" sz="2400" dirty="0"/>
              <a:t> ten </a:t>
            </a:r>
            <a:r>
              <a:rPr lang="en-US" sz="2400" dirty="0" err="1"/>
              <a:t>wpływ</a:t>
            </a:r>
            <a:r>
              <a:rPr lang="en-US" sz="2400" dirty="0"/>
              <a:t>, </a:t>
            </a:r>
            <a:r>
              <a:rPr lang="en-US" sz="2400" dirty="0" err="1"/>
              <a:t>dołączając</a:t>
            </a:r>
            <a:r>
              <a:rPr lang="en-US" sz="2400" dirty="0"/>
              <a:t> do </a:t>
            </a:r>
            <a:r>
              <a:rPr lang="en-US" sz="2400" dirty="0" err="1"/>
              <a:t>informacji</a:t>
            </a:r>
            <a:r>
              <a:rPr lang="en-US" sz="2400" dirty="0"/>
              <a:t>, o której </a:t>
            </a:r>
            <a:r>
              <a:rPr lang="en-US" sz="2400" dirty="0" err="1"/>
              <a:t>mowa</a:t>
            </a:r>
            <a:r>
              <a:rPr lang="en-US" sz="2400" dirty="0"/>
              <a:t> w </a:t>
            </a:r>
            <a:r>
              <a:rPr lang="en-US" sz="2400" dirty="0" err="1"/>
              <a:t>zdaniu</a:t>
            </a:r>
            <a:r>
              <a:rPr lang="en-US" sz="2400" dirty="0"/>
              <a:t> </a:t>
            </a:r>
            <a:r>
              <a:rPr lang="en-US" sz="2400" dirty="0" err="1"/>
              <a:t>pierwszym</a:t>
            </a:r>
            <a:r>
              <a:rPr lang="en-US" sz="2400" dirty="0"/>
              <a:t>, </a:t>
            </a:r>
            <a:r>
              <a:rPr lang="en-US" sz="2400" dirty="0" err="1"/>
              <a:t>oświadczenia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dokumenty,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mogą</a:t>
            </a:r>
            <a:r>
              <a:rPr lang="en-US" sz="2400" dirty="0"/>
              <a:t> </a:t>
            </a:r>
            <a:r>
              <a:rPr lang="en-US" sz="2400" dirty="0" err="1"/>
              <a:t>dotyczyć</a:t>
            </a:r>
            <a:r>
              <a:rPr lang="en-US" sz="2400" dirty="0"/>
              <a:t> w </a:t>
            </a:r>
            <a:r>
              <a:rPr lang="en-US" sz="2400" dirty="0" err="1"/>
              <a:t>szczególności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4) </a:t>
            </a:r>
            <a:r>
              <a:rPr lang="en-US" sz="2400" dirty="0" err="1"/>
              <a:t>wstrzymania</a:t>
            </a:r>
            <a:r>
              <a:rPr lang="en-US" sz="2400" dirty="0"/>
              <a:t> </a:t>
            </a:r>
            <a:r>
              <a:rPr lang="en-US" sz="2400" dirty="0" err="1"/>
              <a:t>dostaw</a:t>
            </a:r>
            <a:r>
              <a:rPr lang="en-US" sz="2400" dirty="0"/>
              <a:t> </a:t>
            </a:r>
            <a:r>
              <a:rPr lang="en-US" sz="2400" dirty="0" err="1"/>
              <a:t>produktów</a:t>
            </a:r>
            <a:r>
              <a:rPr lang="en-US" sz="2400" dirty="0"/>
              <a:t>, </a:t>
            </a:r>
            <a:r>
              <a:rPr lang="en-US" sz="2400" dirty="0" err="1"/>
              <a:t>komponentów</a:t>
            </a:r>
            <a:r>
              <a:rPr lang="en-US" sz="2400" dirty="0"/>
              <a:t> </a:t>
            </a:r>
            <a:r>
              <a:rPr lang="en-US" sz="2400" dirty="0" err="1"/>
              <a:t>produktu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materiałów</a:t>
            </a:r>
            <a:r>
              <a:rPr lang="en-US" sz="2400" dirty="0"/>
              <a:t>, </a:t>
            </a:r>
            <a:r>
              <a:rPr lang="en-US" sz="2400" dirty="0" err="1"/>
              <a:t>trudności</a:t>
            </a:r>
            <a:r>
              <a:rPr lang="en-US" sz="2400" dirty="0"/>
              <a:t> w </a:t>
            </a:r>
            <a:r>
              <a:rPr lang="en-US" sz="2400" dirty="0" err="1"/>
              <a:t>dostępie</a:t>
            </a:r>
            <a:r>
              <a:rPr lang="en-US" sz="2400" dirty="0"/>
              <a:t> do </a:t>
            </a:r>
            <a:r>
              <a:rPr lang="en-US" sz="2400" dirty="0" err="1"/>
              <a:t>sprzętu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trudności</a:t>
            </a:r>
            <a:r>
              <a:rPr lang="en-US" sz="2400" dirty="0"/>
              <a:t> w </a:t>
            </a:r>
            <a:r>
              <a:rPr lang="en-US" sz="2400" dirty="0" err="1"/>
              <a:t>realizacji</a:t>
            </a:r>
            <a:r>
              <a:rPr lang="en-US" sz="2400" dirty="0"/>
              <a:t> </a:t>
            </a:r>
            <a:r>
              <a:rPr lang="en-US" sz="2400" dirty="0" err="1"/>
              <a:t>usług</a:t>
            </a:r>
            <a:r>
              <a:rPr lang="en-US" sz="2400" dirty="0"/>
              <a:t> </a:t>
            </a:r>
            <a:r>
              <a:rPr lang="en-US" sz="2400" dirty="0" err="1"/>
              <a:t>transportowych</a:t>
            </a:r>
            <a:r>
              <a:rPr lang="en-US" sz="2400" dirty="0"/>
              <a:t>; 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E64F779F-E302-4FF7-BCAD-0F3AD4FA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125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0E7335E9-DF97-46ED-ABC7-87355AC5431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DB6A1BF-3D06-48F0-801B-CFB12822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Oświadczenia lub dokumenty potwierdzające wpływ Covid-19 na należyte wykonanie umowy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6C018D-48B0-4D72-8328-5B2E5EF59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Art. 15r. </a:t>
            </a:r>
            <a:r>
              <a:rPr lang="en-US" sz="2400" dirty="0" err="1"/>
              <a:t>ust</a:t>
            </a:r>
            <a:r>
              <a:rPr lang="en-US" sz="2400" dirty="0"/>
              <a:t>. 1. </a:t>
            </a:r>
            <a:r>
              <a:rPr lang="en-US" sz="2400" dirty="0" err="1"/>
              <a:t>zd</a:t>
            </a:r>
            <a:r>
              <a:rPr lang="en-US" sz="2400" dirty="0"/>
              <a:t>. 2 </a:t>
            </a:r>
          </a:p>
          <a:p>
            <a:pPr marL="0" indent="0">
              <a:buNone/>
            </a:pPr>
            <a:r>
              <a:rPr lang="en-US" sz="2400" dirty="0" err="1"/>
              <a:t>Strony</a:t>
            </a:r>
            <a:r>
              <a:rPr lang="en-US" sz="2400" dirty="0"/>
              <a:t> </a:t>
            </a:r>
            <a:r>
              <a:rPr lang="en-US" sz="2400" dirty="0" err="1"/>
              <a:t>umowy</a:t>
            </a:r>
            <a:r>
              <a:rPr lang="en-US" sz="2400" dirty="0"/>
              <a:t> </a:t>
            </a:r>
            <a:r>
              <a:rPr lang="en-US" sz="2400" dirty="0" err="1"/>
              <a:t>potwierdzają</a:t>
            </a:r>
            <a:r>
              <a:rPr lang="en-US" sz="2400" dirty="0"/>
              <a:t> ten </a:t>
            </a:r>
            <a:r>
              <a:rPr lang="en-US" sz="2400" dirty="0" err="1"/>
              <a:t>wpływ</a:t>
            </a:r>
            <a:r>
              <a:rPr lang="en-US" sz="2400" dirty="0"/>
              <a:t>, </a:t>
            </a:r>
            <a:r>
              <a:rPr lang="en-US" sz="2400" dirty="0" err="1"/>
              <a:t>dołączając</a:t>
            </a:r>
            <a:r>
              <a:rPr lang="en-US" sz="2400" dirty="0"/>
              <a:t> do </a:t>
            </a:r>
            <a:r>
              <a:rPr lang="en-US" sz="2400" dirty="0" err="1"/>
              <a:t>informacji</a:t>
            </a:r>
            <a:r>
              <a:rPr lang="en-US" sz="2400" dirty="0"/>
              <a:t>, o której </a:t>
            </a:r>
            <a:r>
              <a:rPr lang="en-US" sz="2400" dirty="0" err="1"/>
              <a:t>mowa</a:t>
            </a:r>
            <a:r>
              <a:rPr lang="en-US" sz="2400" dirty="0"/>
              <a:t> w </a:t>
            </a:r>
            <a:r>
              <a:rPr lang="en-US" sz="2400" dirty="0" err="1"/>
              <a:t>zdaniu</a:t>
            </a:r>
            <a:r>
              <a:rPr lang="en-US" sz="2400" dirty="0"/>
              <a:t> </a:t>
            </a:r>
            <a:r>
              <a:rPr lang="en-US" sz="2400" dirty="0" err="1"/>
              <a:t>pierwszym</a:t>
            </a:r>
            <a:r>
              <a:rPr lang="en-US" sz="2400" dirty="0"/>
              <a:t>, </a:t>
            </a:r>
            <a:r>
              <a:rPr lang="en-US" sz="2400" dirty="0" err="1"/>
              <a:t>oświadczenia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dokumenty,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mogą</a:t>
            </a:r>
            <a:r>
              <a:rPr lang="en-US" sz="2400" dirty="0"/>
              <a:t> </a:t>
            </a:r>
            <a:r>
              <a:rPr lang="en-US" sz="2400" dirty="0" err="1"/>
              <a:t>dotyczyć</a:t>
            </a:r>
            <a:r>
              <a:rPr lang="en-US" sz="2400" dirty="0"/>
              <a:t> w </a:t>
            </a:r>
            <a:r>
              <a:rPr lang="en-US" sz="2400" dirty="0" err="1"/>
              <a:t>szczególności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5) </a:t>
            </a:r>
            <a:r>
              <a:rPr lang="en-US" sz="2400" dirty="0" err="1"/>
              <a:t>okoliczności</a:t>
            </a:r>
            <a:r>
              <a:rPr lang="en-US" sz="2400" dirty="0"/>
              <a:t>, o </a:t>
            </a:r>
            <a:r>
              <a:rPr lang="en-US" sz="2400" dirty="0" err="1"/>
              <a:t>których</a:t>
            </a:r>
            <a:r>
              <a:rPr lang="en-US" sz="2400" dirty="0"/>
              <a:t> </a:t>
            </a:r>
            <a:r>
              <a:rPr lang="en-US" sz="2400" dirty="0" err="1"/>
              <a:t>mowa</a:t>
            </a:r>
            <a:r>
              <a:rPr lang="en-US" sz="2400" dirty="0"/>
              <a:t> w pkt 1-4, w </a:t>
            </a:r>
            <a:r>
              <a:rPr lang="en-US" sz="2400" dirty="0" err="1"/>
              <a:t>zakresie</a:t>
            </a:r>
            <a:r>
              <a:rPr lang="en-US" sz="2400" dirty="0"/>
              <a:t> w </a:t>
            </a:r>
            <a:r>
              <a:rPr lang="en-US" sz="2400" dirty="0" err="1"/>
              <a:t>jakim</a:t>
            </a:r>
            <a:r>
              <a:rPr lang="en-US" sz="2400" dirty="0"/>
              <a:t> </a:t>
            </a:r>
            <a:r>
              <a:rPr lang="en-US" sz="2400" dirty="0" err="1"/>
              <a:t>dotyczą</a:t>
            </a:r>
            <a:r>
              <a:rPr lang="en-US" sz="2400" dirty="0"/>
              <a:t> one </a:t>
            </a:r>
            <a:r>
              <a:rPr lang="en-US" sz="2400" dirty="0" err="1"/>
              <a:t>podwykonawcy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dalszego</a:t>
            </a:r>
            <a:r>
              <a:rPr lang="en-US" sz="2400" dirty="0"/>
              <a:t> </a:t>
            </a:r>
            <a:r>
              <a:rPr lang="en-US" sz="2400" dirty="0" err="1"/>
              <a:t>podwykonawcy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47E74EA2-DA44-4CDE-BDFA-C447ECFBB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798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9E6688D-1DED-48EA-8368-FCD09C0B7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848F505-79C8-4FFB-A0F7-2DA11B9B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8528" y="431212"/>
            <a:ext cx="3420305" cy="19063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/>
              <a:t>Obowiązek informacyjny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ED450C-9BAD-4709-89AB-08C499D5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5376" y="431212"/>
            <a:ext cx="5586448" cy="54097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2000" dirty="0"/>
              <a:t>Art. 15r. </a:t>
            </a:r>
            <a:r>
              <a:rPr lang="pl-PL" sz="2000" dirty="0"/>
              <a:t>ust. </a:t>
            </a:r>
            <a:r>
              <a:rPr lang="en-US" sz="2000" dirty="0"/>
              <a:t>2 </a:t>
            </a:r>
            <a:endParaRPr lang="pl-PL" sz="2000" dirty="0"/>
          </a:p>
          <a:p>
            <a:pPr marL="0" indent="0" algn="just">
              <a:buNone/>
            </a:pPr>
            <a:r>
              <a:rPr lang="en-US" sz="2000" dirty="0" err="1"/>
              <a:t>Każda</a:t>
            </a:r>
            <a:r>
              <a:rPr lang="en-US" sz="2000" dirty="0"/>
              <a:t> ze </a:t>
            </a:r>
            <a:r>
              <a:rPr lang="en-US" sz="2000" dirty="0" err="1"/>
              <a:t>stron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, o której </a:t>
            </a:r>
            <a:r>
              <a:rPr lang="en-US" sz="2000" dirty="0" err="1"/>
              <a:t>mowa</a:t>
            </a:r>
            <a:r>
              <a:rPr lang="en-US" sz="2000" dirty="0"/>
              <a:t> w </a:t>
            </a:r>
            <a:r>
              <a:rPr lang="en-US" sz="2000" dirty="0" err="1"/>
              <a:t>ust</a:t>
            </a:r>
            <a:r>
              <a:rPr lang="en-US" sz="2000" dirty="0"/>
              <a:t>. 1, </a:t>
            </a:r>
            <a:r>
              <a:rPr lang="en-US" sz="2000" dirty="0" err="1"/>
              <a:t>może</a:t>
            </a:r>
            <a:r>
              <a:rPr lang="en-US" sz="2000" dirty="0"/>
              <a:t> </a:t>
            </a:r>
            <a:r>
              <a:rPr lang="en-US" sz="2000" dirty="0" err="1"/>
              <a:t>żądać</a:t>
            </a:r>
            <a:r>
              <a:rPr lang="en-US" sz="2000" dirty="0"/>
              <a:t> </a:t>
            </a:r>
            <a:r>
              <a:rPr lang="en-US" sz="2000" dirty="0" err="1"/>
              <a:t>przedstawienia</a:t>
            </a:r>
            <a:r>
              <a:rPr lang="en-US" sz="2000" dirty="0"/>
              <a:t> </a:t>
            </a:r>
            <a:r>
              <a:rPr lang="en-US" sz="2000" dirty="0" err="1"/>
              <a:t>dodatkowych</a:t>
            </a:r>
            <a:r>
              <a:rPr lang="en-US" sz="2000" dirty="0"/>
              <a:t> </a:t>
            </a:r>
            <a:r>
              <a:rPr lang="en-US" sz="2000" dirty="0" err="1"/>
              <a:t>oświadczeń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dokumentów</a:t>
            </a:r>
            <a:r>
              <a:rPr lang="en-US" sz="2000" dirty="0"/>
              <a:t> </a:t>
            </a:r>
            <a:r>
              <a:rPr lang="en-US" sz="2000" dirty="0" err="1"/>
              <a:t>potwierdzających</a:t>
            </a:r>
            <a:r>
              <a:rPr lang="en-US" sz="2000" dirty="0"/>
              <a:t> </a:t>
            </a:r>
            <a:r>
              <a:rPr lang="en-US" sz="2000" dirty="0" err="1"/>
              <a:t>wpływ</a:t>
            </a:r>
            <a:r>
              <a:rPr lang="en-US" sz="2000" dirty="0"/>
              <a:t> </a:t>
            </a:r>
            <a:r>
              <a:rPr lang="en-US" sz="2000" dirty="0" err="1"/>
              <a:t>okoliczności</a:t>
            </a:r>
            <a:r>
              <a:rPr lang="en-US" sz="2000" dirty="0"/>
              <a:t> </a:t>
            </a:r>
            <a:r>
              <a:rPr lang="en-US" sz="2000" dirty="0" err="1"/>
              <a:t>związanych</a:t>
            </a:r>
            <a:r>
              <a:rPr lang="en-US" sz="2000" dirty="0"/>
              <a:t> z </a:t>
            </a:r>
            <a:r>
              <a:rPr lang="en-US" sz="2000" dirty="0" err="1"/>
              <a:t>wystąpieniem</a:t>
            </a:r>
            <a:r>
              <a:rPr lang="en-US" sz="2000" dirty="0"/>
              <a:t> COVID-19 na </a:t>
            </a:r>
            <a:r>
              <a:rPr lang="en-US" sz="2000" dirty="0" err="1"/>
              <a:t>należyte</a:t>
            </a:r>
            <a:r>
              <a:rPr lang="en-US" sz="2000" dirty="0"/>
              <a:t> </a:t>
            </a:r>
            <a:r>
              <a:rPr lang="en-US" sz="2000" dirty="0" err="1"/>
              <a:t>wykonanie</a:t>
            </a:r>
            <a:r>
              <a:rPr lang="en-US" sz="2000" dirty="0"/>
              <a:t> tej </a:t>
            </a:r>
            <a:r>
              <a:rPr lang="en-US" sz="2000" dirty="0" err="1"/>
              <a:t>umowy</a:t>
            </a:r>
            <a:r>
              <a:rPr lang="en-US" sz="2000" dirty="0"/>
              <a:t>.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738D29E8-095E-4E57-880D-8A1BA0FD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74156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Symbol zastępczy zawartości 5" descr="Obraz zawierający pomieszczenie&#10;&#10;Opis wygenerowany automatycznie">
            <a:extLst>
              <a:ext uri="{FF2B5EF4-FFF2-40B4-BE49-F238E27FC236}">
                <a16:creationId xmlns:a16="http://schemas.microsoft.com/office/drawing/2014/main" id="{DF621869-3F89-4722-949B-A0D6C42EDD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8" r="-1" b="-1"/>
          <a:stretch/>
        </p:blipFill>
        <p:spPr>
          <a:xfrm>
            <a:off x="7913716" y="2768743"/>
            <a:ext cx="4278284" cy="4089258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16BD38F4-5888-4B5B-836C-A316C5223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7881712" y="-2"/>
            <a:ext cx="4310288" cy="6858002"/>
            <a:chOff x="0" y="-2"/>
            <a:chExt cx="4310288" cy="685800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A3D150B-ADB5-401D-8304-C7845A109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768743"/>
              <a:ext cx="4310288" cy="64008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CD3AB31-A71C-4414-BA05-CF667CBA3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49283" y="3396995"/>
              <a:ext cx="6858002" cy="64008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3812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40E93D9-F13F-4097-A159-E0A6CEBA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DC9E695-C718-4DD7-8EC0-D57589A7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916" y="444464"/>
            <a:ext cx="3420305" cy="19063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/>
              <a:t>Obowiązek informacyjny </a:t>
            </a:r>
          </a:p>
        </p:txBody>
      </p:sp>
      <p:pic>
        <p:nvPicPr>
          <p:cNvPr id="6" name="Symbol zastępczy zawartości 5" descr="Obraz zawierający pomieszczenie&#10;&#10;Opis wygenerowany automatycznie">
            <a:extLst>
              <a:ext uri="{FF2B5EF4-FFF2-40B4-BE49-F238E27FC236}">
                <a16:creationId xmlns:a16="http://schemas.microsoft.com/office/drawing/2014/main" id="{960845D3-DDB5-4AFC-937E-51D447A6DE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8" r="-1" b="-1"/>
          <a:stretch/>
        </p:blipFill>
        <p:spPr>
          <a:xfrm>
            <a:off x="20" y="2768743"/>
            <a:ext cx="4278264" cy="4089258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BA3D150B-ADB5-401D-8304-C7845A109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68743"/>
            <a:ext cx="4310288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2F6AB7-D121-4C32-BD8F-9E5092D39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1646" y="678955"/>
            <a:ext cx="5586448" cy="54097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Art. 15r. </a:t>
            </a:r>
            <a:r>
              <a:rPr lang="en-US" sz="2000" dirty="0" err="1"/>
              <a:t>ust</a:t>
            </a:r>
            <a:r>
              <a:rPr lang="en-US" sz="2000" dirty="0"/>
              <a:t>. 3 </a:t>
            </a:r>
          </a:p>
          <a:p>
            <a:pPr marL="0" indent="0">
              <a:buNone/>
            </a:pPr>
            <a:r>
              <a:rPr lang="en-US" sz="2000" dirty="0" err="1"/>
              <a:t>Strona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, o której </a:t>
            </a:r>
            <a:r>
              <a:rPr lang="en-US" sz="2000" dirty="0" err="1"/>
              <a:t>mowa</a:t>
            </a:r>
            <a:r>
              <a:rPr lang="en-US" sz="2000" dirty="0"/>
              <a:t> w </a:t>
            </a:r>
            <a:r>
              <a:rPr lang="en-US" sz="2000" dirty="0" err="1"/>
              <a:t>ust</a:t>
            </a:r>
            <a:r>
              <a:rPr lang="en-US" sz="2000" dirty="0"/>
              <a:t>. 1, na </a:t>
            </a:r>
            <a:r>
              <a:rPr lang="en-US" sz="2000" dirty="0" err="1"/>
              <a:t>podstawie</a:t>
            </a:r>
            <a:r>
              <a:rPr lang="en-US" sz="2000" dirty="0"/>
              <a:t> </a:t>
            </a:r>
            <a:r>
              <a:rPr lang="en-US" sz="2000" dirty="0" err="1"/>
              <a:t>otrzymanych</a:t>
            </a:r>
            <a:r>
              <a:rPr lang="en-US" sz="2000" dirty="0"/>
              <a:t> </a:t>
            </a:r>
            <a:r>
              <a:rPr lang="en-US" sz="2000" dirty="0" err="1"/>
              <a:t>oświadczeń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dokumentów</a:t>
            </a:r>
            <a:r>
              <a:rPr lang="en-US" sz="2000" dirty="0"/>
              <a:t>, o </a:t>
            </a:r>
            <a:r>
              <a:rPr lang="en-US" sz="2000" dirty="0" err="1"/>
              <a:t>których</a:t>
            </a:r>
            <a:r>
              <a:rPr lang="en-US" sz="2000" dirty="0"/>
              <a:t> </a:t>
            </a:r>
            <a:r>
              <a:rPr lang="en-US" sz="2000" dirty="0" err="1"/>
              <a:t>mowa</a:t>
            </a:r>
            <a:r>
              <a:rPr lang="en-US" sz="2000" dirty="0"/>
              <a:t> w </a:t>
            </a:r>
            <a:r>
              <a:rPr lang="en-US" sz="2000" dirty="0" err="1"/>
              <a:t>ust</a:t>
            </a:r>
            <a:r>
              <a:rPr lang="en-US" sz="2000" dirty="0"/>
              <a:t>. 1 i 2, w </a:t>
            </a:r>
            <a:r>
              <a:rPr lang="en-US" sz="2000" dirty="0" err="1"/>
              <a:t>terminie</a:t>
            </a:r>
            <a:r>
              <a:rPr lang="en-US" sz="2000" dirty="0"/>
              <a:t> 7 </a:t>
            </a:r>
            <a:r>
              <a:rPr lang="en-US" sz="2000" dirty="0" err="1"/>
              <a:t>dni</a:t>
            </a:r>
            <a:r>
              <a:rPr lang="en-US" sz="2000" dirty="0"/>
              <a:t> od dnia ich </a:t>
            </a:r>
            <a:r>
              <a:rPr lang="en-US" sz="2000" dirty="0" err="1"/>
              <a:t>otrzymania</a:t>
            </a:r>
            <a:r>
              <a:rPr lang="en-US" sz="2000" dirty="0"/>
              <a:t>, </a:t>
            </a:r>
            <a:r>
              <a:rPr lang="en-US" sz="2000" dirty="0" err="1"/>
              <a:t>przekazuje</a:t>
            </a:r>
            <a:r>
              <a:rPr lang="en-US" sz="2000" dirty="0"/>
              <a:t> </a:t>
            </a:r>
            <a:r>
              <a:rPr lang="en-US" sz="2000" dirty="0" err="1"/>
              <a:t>drugiej</a:t>
            </a:r>
            <a:r>
              <a:rPr lang="en-US" sz="2000" dirty="0"/>
              <a:t> </a:t>
            </a:r>
            <a:r>
              <a:rPr lang="en-US" sz="2000" dirty="0" err="1"/>
              <a:t>stronie</a:t>
            </a:r>
            <a:r>
              <a:rPr lang="en-US" sz="2000" dirty="0"/>
              <a:t> </a:t>
            </a:r>
            <a:r>
              <a:rPr lang="en-US" sz="2000" dirty="0" err="1"/>
              <a:t>swoje</a:t>
            </a:r>
            <a:r>
              <a:rPr lang="en-US" sz="2000" dirty="0"/>
              <a:t> </a:t>
            </a:r>
            <a:r>
              <a:rPr lang="en-US" sz="2000" dirty="0" err="1"/>
              <a:t>stanowisko</a:t>
            </a:r>
            <a:r>
              <a:rPr lang="en-US" sz="2000" dirty="0"/>
              <a:t>, </a:t>
            </a:r>
            <a:r>
              <a:rPr lang="en-US" sz="2000" dirty="0" err="1"/>
              <a:t>wraz</a:t>
            </a:r>
            <a:r>
              <a:rPr lang="en-US" sz="2000" dirty="0"/>
              <a:t> z </a:t>
            </a:r>
            <a:r>
              <a:rPr lang="en-US" sz="2000" dirty="0" err="1"/>
              <a:t>uzasadnieniem</a:t>
            </a:r>
            <a:r>
              <a:rPr lang="en-US" sz="2000" dirty="0"/>
              <a:t> </a:t>
            </a:r>
            <a:r>
              <a:rPr lang="en-US" sz="2000" dirty="0" err="1"/>
              <a:t>odnośnie</a:t>
            </a:r>
            <a:r>
              <a:rPr lang="en-US" sz="2000" dirty="0"/>
              <a:t> do </a:t>
            </a:r>
            <a:r>
              <a:rPr lang="en-US" sz="2000" dirty="0" err="1"/>
              <a:t>wpływu</a:t>
            </a:r>
            <a:r>
              <a:rPr lang="en-US" sz="2000" dirty="0"/>
              <a:t> </a:t>
            </a:r>
            <a:r>
              <a:rPr lang="en-US" sz="2000" dirty="0" err="1"/>
              <a:t>okoliczności</a:t>
            </a:r>
            <a:r>
              <a:rPr lang="en-US" sz="2000" dirty="0"/>
              <a:t> </a:t>
            </a:r>
            <a:r>
              <a:rPr lang="en-US" sz="2000" dirty="0" err="1"/>
              <a:t>związanych</a:t>
            </a:r>
            <a:r>
              <a:rPr lang="en-US" sz="2000" dirty="0"/>
              <a:t> z </a:t>
            </a:r>
            <a:r>
              <a:rPr lang="en-US" sz="2000" dirty="0" err="1"/>
              <a:t>wystąpieniem</a:t>
            </a:r>
            <a:r>
              <a:rPr lang="en-US" sz="2000" dirty="0"/>
              <a:t> COVID-19 na </a:t>
            </a:r>
            <a:r>
              <a:rPr lang="en-US" sz="2000" dirty="0" err="1"/>
              <a:t>należyte</a:t>
            </a:r>
            <a:r>
              <a:rPr lang="en-US" sz="2000" dirty="0"/>
              <a:t> </a:t>
            </a:r>
            <a:r>
              <a:rPr lang="en-US" sz="2000" dirty="0" err="1"/>
              <a:t>jej</a:t>
            </a:r>
            <a:r>
              <a:rPr lang="en-US" sz="2000" dirty="0"/>
              <a:t> </a:t>
            </a:r>
            <a:r>
              <a:rPr lang="en-US" sz="2000" dirty="0" err="1"/>
              <a:t>wykonanie</a:t>
            </a:r>
            <a:r>
              <a:rPr lang="en-US" sz="2000" dirty="0"/>
              <a:t>. </a:t>
            </a:r>
            <a:r>
              <a:rPr lang="en-US" sz="2000" dirty="0" err="1"/>
              <a:t>Jeżeli</a:t>
            </a:r>
            <a:r>
              <a:rPr lang="en-US" sz="2000" dirty="0"/>
              <a:t> </a:t>
            </a:r>
            <a:r>
              <a:rPr lang="en-US" sz="2000" dirty="0" err="1"/>
              <a:t>strona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otrzymała</a:t>
            </a:r>
            <a:r>
              <a:rPr lang="en-US" sz="2000" dirty="0"/>
              <a:t> </a:t>
            </a:r>
            <a:r>
              <a:rPr lang="en-US" sz="2000" dirty="0" err="1"/>
              <a:t>kolejne</a:t>
            </a:r>
            <a:r>
              <a:rPr lang="en-US" sz="2000" dirty="0"/>
              <a:t> </a:t>
            </a:r>
            <a:r>
              <a:rPr lang="en-US" sz="2000" dirty="0" err="1"/>
              <a:t>oświadczenia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dokumenty, </a:t>
            </a:r>
            <a:r>
              <a:rPr lang="en-US" sz="2000" dirty="0" err="1"/>
              <a:t>termin</a:t>
            </a:r>
            <a:r>
              <a:rPr lang="en-US" sz="2000" dirty="0"/>
              <a:t> </a:t>
            </a:r>
            <a:r>
              <a:rPr lang="en-US" sz="2000" dirty="0" err="1"/>
              <a:t>liczony</a:t>
            </a:r>
            <a:r>
              <a:rPr lang="en-US" sz="2000" dirty="0"/>
              <a:t> jest od dnia ich </a:t>
            </a:r>
            <a:r>
              <a:rPr lang="en-US" sz="2000" dirty="0" err="1"/>
              <a:t>otrzymania</a:t>
            </a:r>
            <a:r>
              <a:rPr lang="en-US" sz="2000" dirty="0"/>
              <a:t>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CD3AB31-A71C-4414-BA05-CF667CBA3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5909" y="3396995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8F0CC32E-DC32-4E89-A439-84082D93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19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13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stół&#10;&#10;Opis wygenerowany automatycznie">
            <a:extLst>
              <a:ext uri="{FF2B5EF4-FFF2-40B4-BE49-F238E27FC236}">
                <a16:creationId xmlns:a16="http://schemas.microsoft.com/office/drawing/2014/main" id="{683AC60C-C0BA-43DC-B00B-C3938D28E9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E60D3D-CD53-40EA-965B-8A01227E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Zmiana treści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70543A-CC3A-4964-9EA1-67364A07A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500" dirty="0"/>
              <a:t>Art. 15r. </a:t>
            </a:r>
            <a:r>
              <a:rPr lang="en-US" sz="1500" dirty="0" err="1"/>
              <a:t>ust</a:t>
            </a:r>
            <a:r>
              <a:rPr lang="en-US" sz="1500" dirty="0"/>
              <a:t>. 4 </a:t>
            </a:r>
          </a:p>
          <a:p>
            <a:pPr marL="0" indent="0">
              <a:buNone/>
            </a:pPr>
            <a:r>
              <a:rPr lang="en-US" sz="1500" dirty="0" err="1"/>
              <a:t>Zamawiający</a:t>
            </a:r>
            <a:r>
              <a:rPr lang="en-US" sz="1500" dirty="0"/>
              <a:t>, po </a:t>
            </a:r>
            <a:r>
              <a:rPr lang="en-US" sz="1500" dirty="0" err="1"/>
              <a:t>stwierdzeniu</a:t>
            </a:r>
            <a:r>
              <a:rPr lang="en-US" sz="1500" dirty="0"/>
              <a:t>, </a:t>
            </a:r>
            <a:r>
              <a:rPr lang="en-US" sz="1500" dirty="0" err="1"/>
              <a:t>że</a:t>
            </a:r>
            <a:r>
              <a:rPr lang="en-US" sz="1500" dirty="0"/>
              <a:t> </a:t>
            </a:r>
            <a:r>
              <a:rPr lang="en-US" sz="1500" dirty="0" err="1"/>
              <a:t>okoliczności</a:t>
            </a:r>
            <a:r>
              <a:rPr lang="en-US" sz="1500" dirty="0"/>
              <a:t> </a:t>
            </a:r>
            <a:r>
              <a:rPr lang="en-US" sz="1500" dirty="0" err="1"/>
              <a:t>związane</a:t>
            </a:r>
            <a:r>
              <a:rPr lang="en-US" sz="1500" dirty="0"/>
              <a:t> z </a:t>
            </a:r>
            <a:r>
              <a:rPr lang="en-US" sz="1500" dirty="0" err="1"/>
              <a:t>wystąpieniem</a:t>
            </a:r>
            <a:r>
              <a:rPr lang="en-US" sz="1500" dirty="0"/>
              <a:t> COVID-19 </a:t>
            </a:r>
            <a:r>
              <a:rPr lang="en-US" sz="1500" dirty="0" err="1"/>
              <a:t>mogą</a:t>
            </a:r>
            <a:r>
              <a:rPr lang="en-US" sz="1500" dirty="0"/>
              <a:t> </a:t>
            </a:r>
            <a:r>
              <a:rPr lang="en-US" sz="1500" dirty="0" err="1"/>
              <a:t>wpłynąć</a:t>
            </a:r>
            <a:r>
              <a:rPr lang="en-US" sz="1500" dirty="0"/>
              <a:t> </a:t>
            </a:r>
            <a:r>
              <a:rPr lang="en-US" sz="1500" dirty="0" err="1"/>
              <a:t>lub</a:t>
            </a:r>
            <a:r>
              <a:rPr lang="en-US" sz="1500" dirty="0"/>
              <a:t> </a:t>
            </a:r>
            <a:r>
              <a:rPr lang="en-US" sz="1500" dirty="0" err="1"/>
              <a:t>wpływają</a:t>
            </a:r>
            <a:r>
              <a:rPr lang="en-US" sz="1500" dirty="0"/>
              <a:t> na </a:t>
            </a:r>
            <a:r>
              <a:rPr lang="en-US" sz="1500" dirty="0" err="1"/>
              <a:t>należyte</a:t>
            </a:r>
            <a:r>
              <a:rPr lang="en-US" sz="1500" dirty="0"/>
              <a:t> </a:t>
            </a:r>
            <a:r>
              <a:rPr lang="en-US" sz="1500" dirty="0" err="1"/>
              <a:t>wykonanie</a:t>
            </a:r>
            <a:r>
              <a:rPr lang="en-US" sz="1500" dirty="0"/>
              <a:t> </a:t>
            </a:r>
            <a:r>
              <a:rPr lang="en-US" sz="1500" dirty="0" err="1"/>
              <a:t>umowy</a:t>
            </a:r>
            <a:r>
              <a:rPr lang="en-US" sz="1500" dirty="0"/>
              <a:t>, o której </a:t>
            </a:r>
            <a:r>
              <a:rPr lang="en-US" sz="1500" dirty="0" err="1"/>
              <a:t>mowa</a:t>
            </a:r>
            <a:r>
              <a:rPr lang="en-US" sz="1500" dirty="0"/>
              <a:t> w </a:t>
            </a:r>
            <a:r>
              <a:rPr lang="en-US" sz="1500" dirty="0" err="1"/>
              <a:t>ust</a:t>
            </a:r>
            <a:r>
              <a:rPr lang="en-US" sz="1500" dirty="0"/>
              <a:t>. 1, </a:t>
            </a:r>
            <a:r>
              <a:rPr lang="en-US" sz="1500" dirty="0" err="1"/>
              <a:t>może</a:t>
            </a:r>
            <a:r>
              <a:rPr lang="en-US" sz="1500" dirty="0"/>
              <a:t> w </a:t>
            </a:r>
            <a:r>
              <a:rPr lang="en-US" sz="1500" dirty="0" err="1"/>
              <a:t>uzgodnieniu</a:t>
            </a:r>
            <a:r>
              <a:rPr lang="en-US" sz="1500" dirty="0"/>
              <a:t> z </a:t>
            </a:r>
            <a:r>
              <a:rPr lang="en-US" sz="1500" dirty="0" err="1"/>
              <a:t>wykonawcą</a:t>
            </a:r>
            <a:r>
              <a:rPr lang="en-US" sz="1500" dirty="0"/>
              <a:t> </a:t>
            </a:r>
            <a:r>
              <a:rPr lang="en-US" sz="1500" dirty="0" err="1"/>
              <a:t>dokonać</a:t>
            </a:r>
            <a:r>
              <a:rPr lang="en-US" sz="1500" dirty="0"/>
              <a:t> </a:t>
            </a:r>
            <a:r>
              <a:rPr lang="en-US" sz="1500" dirty="0" err="1"/>
              <a:t>zmiany</a:t>
            </a:r>
            <a:r>
              <a:rPr lang="en-US" sz="1500" dirty="0"/>
              <a:t> </a:t>
            </a:r>
            <a:r>
              <a:rPr lang="en-US" sz="1500" dirty="0" err="1"/>
              <a:t>umowy</a:t>
            </a:r>
            <a:r>
              <a:rPr lang="en-US" sz="1500" dirty="0"/>
              <a:t>, o której </a:t>
            </a:r>
            <a:r>
              <a:rPr lang="en-US" sz="1500" dirty="0" err="1"/>
              <a:t>mowa</a:t>
            </a:r>
            <a:r>
              <a:rPr lang="en-US" sz="1500" dirty="0"/>
              <a:t> w art. 144 </a:t>
            </a:r>
            <a:r>
              <a:rPr lang="en-US" sz="1500" dirty="0" err="1"/>
              <a:t>ust</a:t>
            </a:r>
            <a:r>
              <a:rPr lang="en-US" sz="1500" dirty="0"/>
              <a:t>. 1 pkt 3 </a:t>
            </a:r>
            <a:r>
              <a:rPr lang="en-US" sz="1500" dirty="0" err="1"/>
              <a:t>ustawy</a:t>
            </a:r>
            <a:r>
              <a:rPr lang="en-US" sz="1500" dirty="0"/>
              <a:t> z dnia 29 stycznia 2004 r. – Prawo zamówień publicznych, w </a:t>
            </a:r>
            <a:r>
              <a:rPr lang="en-US" sz="1500" dirty="0" err="1"/>
              <a:t>szczególności</a:t>
            </a:r>
            <a:r>
              <a:rPr lang="en-US" sz="1500" dirty="0"/>
              <a:t> </a:t>
            </a:r>
            <a:r>
              <a:rPr lang="en-US" sz="1500" dirty="0" err="1"/>
              <a:t>przez</a:t>
            </a:r>
            <a:r>
              <a:rPr lang="en-US" sz="1500" dirty="0"/>
              <a:t>:</a:t>
            </a:r>
          </a:p>
          <a:p>
            <a:pPr marL="0" indent="0">
              <a:buNone/>
            </a:pPr>
            <a:r>
              <a:rPr lang="en-US" sz="1500" dirty="0"/>
              <a:t>1) </a:t>
            </a:r>
            <a:r>
              <a:rPr lang="en-US" sz="1500" dirty="0" err="1"/>
              <a:t>zmianę</a:t>
            </a:r>
            <a:r>
              <a:rPr lang="en-US" sz="1500" dirty="0"/>
              <a:t> </a:t>
            </a:r>
            <a:r>
              <a:rPr lang="en-US" sz="1500" dirty="0" err="1"/>
              <a:t>terminu</a:t>
            </a:r>
            <a:r>
              <a:rPr lang="en-US" sz="1500" dirty="0"/>
              <a:t> </a:t>
            </a:r>
            <a:r>
              <a:rPr lang="en-US" sz="1500" dirty="0" err="1"/>
              <a:t>wykonania</a:t>
            </a:r>
            <a:r>
              <a:rPr lang="en-US" sz="1500" dirty="0"/>
              <a:t> </a:t>
            </a:r>
            <a:r>
              <a:rPr lang="en-US" sz="1500" dirty="0" err="1"/>
              <a:t>umowy</a:t>
            </a:r>
            <a:r>
              <a:rPr lang="en-US" sz="1500" dirty="0"/>
              <a:t> </a:t>
            </a:r>
            <a:r>
              <a:rPr lang="en-US" sz="1500" dirty="0" err="1"/>
              <a:t>lub</a:t>
            </a:r>
            <a:r>
              <a:rPr lang="en-US" sz="1500" dirty="0"/>
              <a:t> </a:t>
            </a:r>
            <a:r>
              <a:rPr lang="en-US" sz="1500" dirty="0" err="1"/>
              <a:t>jej</a:t>
            </a:r>
            <a:r>
              <a:rPr lang="en-US" sz="1500" dirty="0"/>
              <a:t> </a:t>
            </a:r>
            <a:r>
              <a:rPr lang="en-US" sz="1500" dirty="0" err="1"/>
              <a:t>części</a:t>
            </a:r>
            <a:r>
              <a:rPr lang="en-US" sz="1500" dirty="0"/>
              <a:t>, </a:t>
            </a:r>
            <a:r>
              <a:rPr lang="en-US" sz="1500" dirty="0" err="1"/>
              <a:t>lub</a:t>
            </a:r>
            <a:r>
              <a:rPr lang="en-US" sz="1500" dirty="0"/>
              <a:t> </a:t>
            </a:r>
            <a:r>
              <a:rPr lang="en-US" sz="1500" dirty="0" err="1"/>
              <a:t>czasowe</a:t>
            </a:r>
            <a:r>
              <a:rPr lang="en-US" sz="1500" dirty="0"/>
              <a:t> </a:t>
            </a:r>
            <a:r>
              <a:rPr lang="en-US" sz="1500" dirty="0" err="1"/>
              <a:t>zawieszenie</a:t>
            </a:r>
            <a:r>
              <a:rPr lang="en-US" sz="1500" dirty="0"/>
              <a:t> </a:t>
            </a:r>
            <a:r>
              <a:rPr lang="en-US" sz="1500" dirty="0" err="1"/>
              <a:t>wykonywania</a:t>
            </a:r>
            <a:r>
              <a:rPr lang="en-US" sz="1500" dirty="0"/>
              <a:t> </a:t>
            </a:r>
            <a:r>
              <a:rPr lang="en-US" sz="1500" dirty="0" err="1"/>
              <a:t>umowy</a:t>
            </a:r>
            <a:r>
              <a:rPr lang="en-US" sz="1500" dirty="0"/>
              <a:t> </a:t>
            </a:r>
            <a:r>
              <a:rPr lang="en-US" sz="1500" dirty="0" err="1"/>
              <a:t>lub</a:t>
            </a:r>
            <a:r>
              <a:rPr lang="en-US" sz="1500" dirty="0"/>
              <a:t> </a:t>
            </a:r>
            <a:r>
              <a:rPr lang="en-US" sz="1500" dirty="0" err="1"/>
              <a:t>jej</a:t>
            </a:r>
            <a:r>
              <a:rPr lang="en-US" sz="1500" dirty="0"/>
              <a:t> </a:t>
            </a:r>
            <a:r>
              <a:rPr lang="en-US" sz="1500" dirty="0" err="1"/>
              <a:t>części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2) </a:t>
            </a:r>
            <a:r>
              <a:rPr lang="en-US" sz="1500" dirty="0" err="1"/>
              <a:t>zmianę</a:t>
            </a:r>
            <a:r>
              <a:rPr lang="en-US" sz="1500" dirty="0"/>
              <a:t> </a:t>
            </a:r>
            <a:r>
              <a:rPr lang="en-US" sz="1500" dirty="0" err="1"/>
              <a:t>sposobu</a:t>
            </a:r>
            <a:r>
              <a:rPr lang="en-US" sz="1500" dirty="0"/>
              <a:t> </a:t>
            </a:r>
            <a:r>
              <a:rPr lang="en-US" sz="1500" dirty="0" err="1"/>
              <a:t>wykonywania</a:t>
            </a:r>
            <a:r>
              <a:rPr lang="en-US" sz="1500" dirty="0"/>
              <a:t> </a:t>
            </a:r>
            <a:r>
              <a:rPr lang="en-US" sz="1500" dirty="0" err="1"/>
              <a:t>dostaw</a:t>
            </a:r>
            <a:r>
              <a:rPr lang="en-US" sz="1500" dirty="0"/>
              <a:t>, </a:t>
            </a:r>
            <a:r>
              <a:rPr lang="en-US" sz="1500" dirty="0" err="1"/>
              <a:t>usług</a:t>
            </a:r>
            <a:r>
              <a:rPr lang="en-US" sz="1500" dirty="0"/>
              <a:t> </a:t>
            </a:r>
            <a:r>
              <a:rPr lang="en-US" sz="1500" dirty="0" err="1"/>
              <a:t>lub</a:t>
            </a:r>
            <a:r>
              <a:rPr lang="en-US" sz="1500" dirty="0"/>
              <a:t> </a:t>
            </a:r>
            <a:r>
              <a:rPr lang="en-US" sz="1500" dirty="0" err="1"/>
              <a:t>robót</a:t>
            </a:r>
            <a:r>
              <a:rPr lang="en-US" sz="1500" dirty="0"/>
              <a:t> </a:t>
            </a:r>
            <a:r>
              <a:rPr lang="en-US" sz="1500" dirty="0" err="1"/>
              <a:t>budowlanych</a:t>
            </a:r>
            <a:r>
              <a:rPr lang="en-US" sz="1500" dirty="0"/>
              <a:t>, </a:t>
            </a:r>
          </a:p>
          <a:p>
            <a:pPr marL="0" indent="0">
              <a:buNone/>
            </a:pPr>
            <a:r>
              <a:rPr lang="en-US" sz="1500" dirty="0"/>
              <a:t>3) </a:t>
            </a:r>
            <a:r>
              <a:rPr lang="en-US" sz="1500" dirty="0" err="1"/>
              <a:t>zmianę</a:t>
            </a:r>
            <a:r>
              <a:rPr lang="en-US" sz="1500" dirty="0"/>
              <a:t> </a:t>
            </a:r>
            <a:r>
              <a:rPr lang="en-US" sz="1500" dirty="0" err="1"/>
              <a:t>zakresu</a:t>
            </a:r>
            <a:r>
              <a:rPr lang="en-US" sz="1500" dirty="0"/>
              <a:t> </a:t>
            </a:r>
            <a:r>
              <a:rPr lang="en-US" sz="1500" dirty="0" err="1"/>
              <a:t>świadczenia</a:t>
            </a:r>
            <a:r>
              <a:rPr lang="en-US" sz="1500" dirty="0"/>
              <a:t> </a:t>
            </a:r>
            <a:r>
              <a:rPr lang="en-US" sz="1500" dirty="0" err="1"/>
              <a:t>wykonawcy</a:t>
            </a:r>
            <a:r>
              <a:rPr lang="en-US" sz="1500" dirty="0"/>
              <a:t> i </a:t>
            </a:r>
            <a:r>
              <a:rPr lang="en-US" sz="1500" dirty="0" err="1"/>
              <a:t>odpowiadającą</a:t>
            </a:r>
            <a:r>
              <a:rPr lang="en-US" sz="1500" dirty="0"/>
              <a:t> </a:t>
            </a:r>
            <a:r>
              <a:rPr lang="en-US" sz="1500" dirty="0" err="1"/>
              <a:t>jej</a:t>
            </a:r>
            <a:r>
              <a:rPr lang="en-US" sz="1500" dirty="0"/>
              <a:t> </a:t>
            </a:r>
            <a:r>
              <a:rPr lang="en-US" sz="1500" dirty="0" err="1"/>
              <a:t>zmianę</a:t>
            </a:r>
            <a:r>
              <a:rPr lang="en-US" sz="1500" dirty="0"/>
              <a:t> </a:t>
            </a:r>
            <a:r>
              <a:rPr lang="en-US" sz="1500" dirty="0" err="1"/>
              <a:t>wynagrodzenia</a:t>
            </a:r>
            <a:r>
              <a:rPr lang="en-US" sz="1500" dirty="0"/>
              <a:t> </a:t>
            </a:r>
            <a:r>
              <a:rPr lang="en-US" sz="1500" dirty="0" err="1"/>
              <a:t>wykonawcy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r>
              <a:rPr lang="en-US" sz="1500" dirty="0"/>
              <a:t>– o </a:t>
            </a:r>
            <a:r>
              <a:rPr lang="en-US" sz="1500" dirty="0" err="1"/>
              <a:t>ile</a:t>
            </a:r>
            <a:r>
              <a:rPr lang="en-US" sz="1500" dirty="0"/>
              <a:t> </a:t>
            </a:r>
            <a:r>
              <a:rPr lang="en-US" sz="1500" dirty="0" err="1"/>
              <a:t>wzrost</a:t>
            </a:r>
            <a:r>
              <a:rPr lang="en-US" sz="1500" dirty="0"/>
              <a:t> </a:t>
            </a:r>
            <a:r>
              <a:rPr lang="en-US" sz="1500" dirty="0" err="1"/>
              <a:t>ceny</a:t>
            </a:r>
            <a:r>
              <a:rPr lang="en-US" sz="1500" dirty="0"/>
              <a:t> </a:t>
            </a:r>
            <a:r>
              <a:rPr lang="en-US" sz="1500" dirty="0" err="1"/>
              <a:t>spowodowany</a:t>
            </a:r>
            <a:r>
              <a:rPr lang="en-US" sz="1500" dirty="0"/>
              <a:t> </a:t>
            </a:r>
            <a:r>
              <a:rPr lang="en-US" sz="1500" dirty="0" err="1"/>
              <a:t>każdą</a:t>
            </a:r>
            <a:r>
              <a:rPr lang="en-US" sz="1500" dirty="0"/>
              <a:t> </a:t>
            </a:r>
            <a:r>
              <a:rPr lang="en-US" sz="1500" dirty="0" err="1"/>
              <a:t>kolejną</a:t>
            </a:r>
            <a:r>
              <a:rPr lang="en-US" sz="1500" dirty="0"/>
              <a:t> </a:t>
            </a:r>
            <a:r>
              <a:rPr lang="en-US" sz="1500" dirty="0" err="1"/>
              <a:t>zmianą</a:t>
            </a:r>
            <a:r>
              <a:rPr lang="en-US" sz="1500" dirty="0"/>
              <a:t> nie </a:t>
            </a:r>
            <a:r>
              <a:rPr lang="en-US" sz="1500" dirty="0" err="1"/>
              <a:t>przekroczy</a:t>
            </a:r>
            <a:r>
              <a:rPr lang="en-US" sz="1500" dirty="0"/>
              <a:t> 50% </a:t>
            </a:r>
            <a:r>
              <a:rPr lang="en-US" sz="1500" dirty="0" err="1"/>
              <a:t>wartości</a:t>
            </a:r>
            <a:r>
              <a:rPr lang="en-US" sz="1500" dirty="0"/>
              <a:t> </a:t>
            </a:r>
            <a:r>
              <a:rPr lang="en-US" sz="1500" dirty="0" err="1"/>
              <a:t>pierwotnej</a:t>
            </a:r>
            <a:r>
              <a:rPr lang="en-US" sz="1500" dirty="0"/>
              <a:t> </a:t>
            </a:r>
            <a:r>
              <a:rPr lang="en-US" sz="1500" dirty="0" err="1"/>
              <a:t>umowy</a:t>
            </a:r>
            <a:r>
              <a:rPr lang="en-US" sz="1500" dirty="0"/>
              <a:t>.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86879C04-BF95-4C58-AE50-89956C1B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28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Obraz zawierający nóż&#10;&#10;Opis wygenerowany automatycznie">
            <a:extLst>
              <a:ext uri="{FF2B5EF4-FFF2-40B4-BE49-F238E27FC236}">
                <a16:creationId xmlns:a16="http://schemas.microsoft.com/office/drawing/2014/main" id="{E484EA67-9A86-4AE7-BAF8-8513563A61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77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1851243-2FA1-4D06-95F8-6FDC8330C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Ustawa Prawo zamówień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5453C3-E45C-459C-9CDE-A12B1C2E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Art. 144. </a:t>
            </a:r>
            <a:r>
              <a:rPr lang="en-US" sz="2000" dirty="0" err="1"/>
              <a:t>ust</a:t>
            </a:r>
            <a:r>
              <a:rPr lang="en-US" sz="2000" dirty="0"/>
              <a:t>. 1. </a:t>
            </a:r>
            <a:r>
              <a:rPr lang="en-US" sz="2000" dirty="0" err="1"/>
              <a:t>ustawy</a:t>
            </a:r>
            <a:r>
              <a:rPr lang="en-US" sz="2000" dirty="0"/>
              <a:t> Prawo zamówień publicznych </a:t>
            </a:r>
          </a:p>
          <a:p>
            <a:pPr marL="0" indent="0">
              <a:buNone/>
            </a:pPr>
            <a:r>
              <a:rPr lang="en-US" sz="2000" dirty="0" err="1"/>
              <a:t>Zakazuje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zmian</a:t>
            </a:r>
            <a:r>
              <a:rPr lang="en-US" sz="2000" dirty="0"/>
              <a:t> </a:t>
            </a:r>
            <a:r>
              <a:rPr lang="en-US" sz="2000" dirty="0" err="1"/>
              <a:t>postanowień</a:t>
            </a:r>
            <a:r>
              <a:rPr lang="en-US" sz="2000" dirty="0"/>
              <a:t> </a:t>
            </a:r>
            <a:r>
              <a:rPr lang="en-US" sz="2000" dirty="0" err="1"/>
              <a:t>zawartej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ramowej</a:t>
            </a:r>
            <a:r>
              <a:rPr lang="en-US" sz="2000" dirty="0"/>
              <a:t> w </a:t>
            </a:r>
            <a:r>
              <a:rPr lang="en-US" sz="2000" dirty="0" err="1"/>
              <a:t>stosunku</a:t>
            </a:r>
            <a:r>
              <a:rPr lang="en-US" sz="2000" dirty="0"/>
              <a:t> do </a:t>
            </a:r>
            <a:r>
              <a:rPr lang="en-US" sz="2000" dirty="0" err="1"/>
              <a:t>treści</a:t>
            </a:r>
            <a:r>
              <a:rPr lang="en-US" sz="2000" dirty="0"/>
              <a:t> </a:t>
            </a:r>
            <a:r>
              <a:rPr lang="en-US" sz="2000" dirty="0" err="1"/>
              <a:t>oferty</a:t>
            </a:r>
            <a:r>
              <a:rPr lang="en-US" sz="2000" dirty="0"/>
              <a:t>, na </a:t>
            </a:r>
            <a:r>
              <a:rPr lang="en-US" sz="2000" dirty="0" err="1"/>
              <a:t>podstawie</a:t>
            </a:r>
            <a:r>
              <a:rPr lang="en-US" sz="2000" dirty="0"/>
              <a:t> której </a:t>
            </a:r>
            <a:r>
              <a:rPr lang="en-US" sz="2000" dirty="0" err="1"/>
              <a:t>dokonano</a:t>
            </a:r>
            <a:r>
              <a:rPr lang="en-US" sz="2000" dirty="0"/>
              <a:t> </a:t>
            </a:r>
            <a:r>
              <a:rPr lang="en-US" sz="2000" dirty="0" err="1"/>
              <a:t>wyboru</a:t>
            </a:r>
            <a:r>
              <a:rPr lang="en-US" sz="2000" dirty="0"/>
              <a:t> </a:t>
            </a:r>
            <a:r>
              <a:rPr lang="en-US" sz="2000" dirty="0" err="1"/>
              <a:t>wykonawcy</a:t>
            </a:r>
            <a:r>
              <a:rPr lang="en-US" sz="2000" dirty="0"/>
              <a:t>, chyba </a:t>
            </a:r>
            <a:r>
              <a:rPr lang="en-US" sz="2000" dirty="0" err="1"/>
              <a:t>że</a:t>
            </a:r>
            <a:r>
              <a:rPr lang="en-US" sz="2000" dirty="0"/>
              <a:t> </a:t>
            </a:r>
            <a:r>
              <a:rPr lang="en-US" sz="2000" dirty="0" err="1"/>
              <a:t>zachodzi</a:t>
            </a:r>
            <a:r>
              <a:rPr lang="en-US" sz="2000" dirty="0"/>
              <a:t> co </a:t>
            </a:r>
            <a:r>
              <a:rPr lang="en-US" sz="2000" dirty="0" err="1"/>
              <a:t>najmniej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z </a:t>
            </a:r>
            <a:r>
              <a:rPr lang="en-US" sz="2000" dirty="0" err="1"/>
              <a:t>następujących</a:t>
            </a:r>
            <a:r>
              <a:rPr lang="en-US" sz="2000" dirty="0"/>
              <a:t> </a:t>
            </a:r>
            <a:r>
              <a:rPr lang="en-US" sz="2000" dirty="0" err="1"/>
              <a:t>okoliczności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3) </a:t>
            </a:r>
            <a:r>
              <a:rPr lang="en-US" sz="2000" dirty="0" err="1"/>
              <a:t>zostały</a:t>
            </a:r>
            <a:r>
              <a:rPr lang="en-US" sz="2000" dirty="0"/>
              <a:t> </a:t>
            </a:r>
            <a:r>
              <a:rPr lang="en-US" sz="2000" dirty="0" err="1"/>
              <a:t>spełnione</a:t>
            </a:r>
            <a:r>
              <a:rPr lang="en-US" sz="2000" dirty="0"/>
              <a:t> </a:t>
            </a:r>
            <a:r>
              <a:rPr lang="en-US" sz="2000" dirty="0" err="1"/>
              <a:t>łącznie</a:t>
            </a:r>
            <a:r>
              <a:rPr lang="en-US" sz="2000" dirty="0"/>
              <a:t> </a:t>
            </a:r>
            <a:r>
              <a:rPr lang="en-US" sz="2000" dirty="0" err="1"/>
              <a:t>następujące</a:t>
            </a:r>
            <a:r>
              <a:rPr lang="en-US" sz="2000" dirty="0"/>
              <a:t> </a:t>
            </a:r>
            <a:r>
              <a:rPr lang="en-US" sz="2000" dirty="0" err="1"/>
              <a:t>warunki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a) </a:t>
            </a:r>
            <a:r>
              <a:rPr lang="en-US" sz="2000" dirty="0" err="1"/>
              <a:t>konieczność</a:t>
            </a:r>
            <a:r>
              <a:rPr lang="en-US" sz="2000" dirty="0"/>
              <a:t> </a:t>
            </a:r>
            <a:r>
              <a:rPr lang="en-US" sz="2000" dirty="0" err="1"/>
              <a:t>zmiany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ramowej</a:t>
            </a:r>
            <a:r>
              <a:rPr lang="en-US" sz="2000" dirty="0"/>
              <a:t> </a:t>
            </a:r>
            <a:r>
              <a:rPr lang="en-US" sz="2000" dirty="0" err="1"/>
              <a:t>spowodowana</a:t>
            </a:r>
            <a:r>
              <a:rPr lang="en-US" sz="2000" dirty="0"/>
              <a:t> jest </a:t>
            </a:r>
            <a:r>
              <a:rPr lang="en-US" sz="2000" dirty="0" err="1"/>
              <a:t>okolicznościami</a:t>
            </a:r>
            <a:r>
              <a:rPr lang="en-US" sz="2000" dirty="0"/>
              <a:t>, </a:t>
            </a:r>
            <a:r>
              <a:rPr lang="en-US" sz="2000" dirty="0" err="1"/>
              <a:t>których</a:t>
            </a:r>
            <a:r>
              <a:rPr lang="en-US" sz="2000" dirty="0"/>
              <a:t> </a:t>
            </a:r>
            <a:r>
              <a:rPr lang="en-US" sz="2000" dirty="0" err="1"/>
              <a:t>zamawiający</a:t>
            </a:r>
            <a:r>
              <a:rPr lang="en-US" sz="2000" dirty="0"/>
              <a:t>, </a:t>
            </a:r>
            <a:r>
              <a:rPr lang="en-US" sz="2000" dirty="0" err="1"/>
              <a:t>działając</a:t>
            </a:r>
            <a:r>
              <a:rPr lang="en-US" sz="2000" dirty="0"/>
              <a:t> z </a:t>
            </a:r>
            <a:r>
              <a:rPr lang="en-US" sz="2000" dirty="0" err="1"/>
              <a:t>należytą</a:t>
            </a:r>
            <a:r>
              <a:rPr lang="en-US" sz="2000" dirty="0"/>
              <a:t> </a:t>
            </a:r>
            <a:r>
              <a:rPr lang="en-US" sz="2000" dirty="0" err="1"/>
              <a:t>starannością</a:t>
            </a:r>
            <a:r>
              <a:rPr lang="en-US" sz="2000" dirty="0"/>
              <a:t>, nie </a:t>
            </a:r>
            <a:r>
              <a:rPr lang="en-US" sz="2000" dirty="0" err="1"/>
              <a:t>mógł</a:t>
            </a:r>
            <a:r>
              <a:rPr lang="en-US" sz="2000" dirty="0"/>
              <a:t> </a:t>
            </a:r>
            <a:r>
              <a:rPr lang="en-US" sz="2000" dirty="0" err="1"/>
              <a:t>przewidzieć</a:t>
            </a:r>
            <a:r>
              <a:rPr lang="en-US" sz="2000" dirty="0"/>
              <a:t>, </a:t>
            </a:r>
          </a:p>
          <a:p>
            <a:pPr marL="0" indent="0">
              <a:buNone/>
            </a:pPr>
            <a:r>
              <a:rPr lang="en-US" sz="2000" dirty="0"/>
              <a:t>b) </a:t>
            </a:r>
            <a:r>
              <a:rPr lang="en-US" sz="2000" dirty="0" err="1"/>
              <a:t>wartość</a:t>
            </a:r>
            <a:r>
              <a:rPr lang="en-US" sz="2000" dirty="0"/>
              <a:t> </a:t>
            </a:r>
            <a:r>
              <a:rPr lang="en-US" sz="2000" dirty="0" err="1"/>
              <a:t>zmiany</a:t>
            </a:r>
            <a:r>
              <a:rPr lang="en-US" sz="2000" dirty="0"/>
              <a:t> nie </a:t>
            </a:r>
            <a:r>
              <a:rPr lang="en-US" sz="2000" dirty="0" err="1"/>
              <a:t>przekracza</a:t>
            </a:r>
            <a:r>
              <a:rPr lang="en-US" sz="2000" dirty="0"/>
              <a:t> 50% </a:t>
            </a:r>
            <a:r>
              <a:rPr lang="en-US" sz="2000" dirty="0" err="1"/>
              <a:t>wartości</a:t>
            </a:r>
            <a:r>
              <a:rPr lang="en-US" sz="2000" dirty="0"/>
              <a:t> </a:t>
            </a:r>
            <a:r>
              <a:rPr lang="en-US" sz="2000" dirty="0" err="1"/>
              <a:t>zamówienia</a:t>
            </a:r>
            <a:r>
              <a:rPr lang="en-US" sz="2000" dirty="0"/>
              <a:t> </a:t>
            </a:r>
            <a:r>
              <a:rPr lang="en-US" sz="2000" dirty="0" err="1"/>
              <a:t>określonej</a:t>
            </a:r>
            <a:r>
              <a:rPr lang="en-US" sz="2000" dirty="0"/>
              <a:t> </a:t>
            </a:r>
            <a:r>
              <a:rPr lang="en-US" sz="2000" dirty="0" err="1"/>
              <a:t>pierwotnie</a:t>
            </a:r>
            <a:r>
              <a:rPr lang="en-US" sz="2000" dirty="0"/>
              <a:t> w </a:t>
            </a:r>
            <a:r>
              <a:rPr lang="en-US" sz="2000" dirty="0" err="1"/>
              <a:t>umowie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umowie</a:t>
            </a:r>
            <a:r>
              <a:rPr lang="en-US" sz="2000" dirty="0"/>
              <a:t> </a:t>
            </a:r>
            <a:r>
              <a:rPr lang="en-US" sz="2000" dirty="0" err="1"/>
              <a:t>ramowej</a:t>
            </a:r>
            <a:r>
              <a:rPr lang="en-US" sz="2000" dirty="0"/>
              <a:t>; </a:t>
            </a:r>
          </a:p>
        </p:txBody>
      </p:sp>
      <p:sp>
        <p:nvSpPr>
          <p:cNvPr id="11" name="Symbol zastępczy stopki 10">
            <a:extLst>
              <a:ext uri="{FF2B5EF4-FFF2-40B4-BE49-F238E27FC236}">
                <a16:creationId xmlns:a16="http://schemas.microsoft.com/office/drawing/2014/main" id="{1203EAF1-C2E5-447C-870E-530FE3697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11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Obraz zawierający płot, ptak, trawa, grupa&#10;&#10;Opis wygenerowany automatycznie">
            <a:extLst>
              <a:ext uri="{FF2B5EF4-FFF2-40B4-BE49-F238E27FC236}">
                <a16:creationId xmlns:a16="http://schemas.microsoft.com/office/drawing/2014/main" id="{8BC4EFE0-4C98-439E-B12C-DCD8D137F73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6" b="184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724CD679-7405-4CD3-A92A-9469F279A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FEBAEA-05B8-40F2-8D34-04485A796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Bardziej korzystne postanowienia umowy pierwotnej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92FD3A-E083-476F-8707-10DE14B57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10" y="2121763"/>
            <a:ext cx="5235490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Art. 15r. </a:t>
            </a:r>
            <a:r>
              <a:rPr lang="en-US" sz="2400" dirty="0" err="1"/>
              <a:t>ust</a:t>
            </a:r>
            <a:r>
              <a:rPr lang="en-US" sz="2400" dirty="0"/>
              <a:t>. 5 </a:t>
            </a:r>
          </a:p>
          <a:p>
            <a:pPr marL="0" indent="0">
              <a:buNone/>
            </a:pPr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umowa</a:t>
            </a:r>
            <a:r>
              <a:rPr lang="en-US" sz="2400" dirty="0"/>
              <a:t>, o której </a:t>
            </a:r>
            <a:r>
              <a:rPr lang="en-US" sz="2400" dirty="0" err="1"/>
              <a:t>mowa</a:t>
            </a:r>
            <a:r>
              <a:rPr lang="en-US" sz="2400" dirty="0"/>
              <a:t> w </a:t>
            </a:r>
            <a:r>
              <a:rPr lang="en-US" sz="2400" dirty="0" err="1"/>
              <a:t>ust</a:t>
            </a:r>
            <a:r>
              <a:rPr lang="en-US" sz="2400" dirty="0"/>
              <a:t>. 1, </a:t>
            </a:r>
            <a:r>
              <a:rPr lang="en-US" sz="2400" dirty="0" err="1"/>
              <a:t>zawiera</a:t>
            </a:r>
            <a:r>
              <a:rPr lang="en-US" sz="2400" dirty="0"/>
              <a:t> </a:t>
            </a:r>
            <a:r>
              <a:rPr lang="en-US" sz="2400" dirty="0" err="1"/>
              <a:t>postanowienia</a:t>
            </a:r>
            <a:r>
              <a:rPr lang="en-US" sz="2400" dirty="0"/>
              <a:t> </a:t>
            </a:r>
            <a:r>
              <a:rPr lang="en-US" sz="2400" dirty="0" err="1"/>
              <a:t>korzystniej</a:t>
            </a:r>
            <a:r>
              <a:rPr lang="en-US" sz="2400" dirty="0"/>
              <a:t> </a:t>
            </a:r>
            <a:r>
              <a:rPr lang="en-US" sz="2400" dirty="0" err="1"/>
              <a:t>kształtujące</a:t>
            </a:r>
            <a:r>
              <a:rPr lang="en-US" sz="2400" dirty="0"/>
              <a:t> </a:t>
            </a:r>
            <a:r>
              <a:rPr lang="en-US" sz="2400" dirty="0" err="1"/>
              <a:t>sytuację</a:t>
            </a:r>
            <a:r>
              <a:rPr lang="en-US" sz="2400" dirty="0"/>
              <a:t> </a:t>
            </a:r>
            <a:r>
              <a:rPr lang="en-US" sz="2400" dirty="0" err="1"/>
              <a:t>wykonawcy</a:t>
            </a:r>
            <a:r>
              <a:rPr lang="en-US" sz="2400" dirty="0"/>
              <a:t> </a:t>
            </a:r>
            <a:r>
              <a:rPr lang="en-US" sz="2400" dirty="0" err="1"/>
              <a:t>niż</a:t>
            </a:r>
            <a:r>
              <a:rPr lang="en-US" sz="2400" dirty="0"/>
              <a:t> </a:t>
            </a:r>
            <a:r>
              <a:rPr lang="en-US" sz="2400" dirty="0" err="1"/>
              <a:t>wynikałoby</a:t>
            </a:r>
            <a:r>
              <a:rPr lang="en-US" sz="2400" dirty="0"/>
              <a:t> to z </a:t>
            </a:r>
            <a:r>
              <a:rPr lang="en-US" sz="2400" dirty="0" err="1"/>
              <a:t>ust</a:t>
            </a:r>
            <a:r>
              <a:rPr lang="en-US" sz="2400" dirty="0"/>
              <a:t>. 4, do </a:t>
            </a:r>
            <a:r>
              <a:rPr lang="en-US" sz="2400" dirty="0" err="1"/>
              <a:t>zmiany</a:t>
            </a:r>
            <a:r>
              <a:rPr lang="en-US" sz="2400" dirty="0"/>
              <a:t> </a:t>
            </a:r>
            <a:r>
              <a:rPr lang="en-US" sz="2400" dirty="0" err="1"/>
              <a:t>umowy</a:t>
            </a:r>
            <a:r>
              <a:rPr lang="en-US" sz="2400" dirty="0"/>
              <a:t> </a:t>
            </a:r>
            <a:r>
              <a:rPr lang="en-US" sz="2400" dirty="0" err="1"/>
              <a:t>stosuje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postanowienia</a:t>
            </a:r>
            <a:r>
              <a:rPr lang="en-US" sz="2400" dirty="0"/>
              <a:t>.</a:t>
            </a:r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E79022F-F1BD-468F-8D87-462F178E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47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zewnętrzne, budynek, widok, duży&#10;&#10;Opis wygenerowany automatycznie">
            <a:extLst>
              <a:ext uri="{FF2B5EF4-FFF2-40B4-BE49-F238E27FC236}">
                <a16:creationId xmlns:a16="http://schemas.microsoft.com/office/drawing/2014/main" id="{F6426437-CC5E-41B3-9C8A-39BD4C4BE51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A279FC4-0694-4A28-B0FD-A970C176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Kary umowne, odszkodowania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C2EB1B-8EB3-4AB8-ABED-E78F22EDB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Art. 15r. </a:t>
            </a:r>
            <a:r>
              <a:rPr lang="en-US" sz="2200" dirty="0" err="1"/>
              <a:t>ust</a:t>
            </a:r>
            <a:r>
              <a:rPr lang="en-US" sz="2200" dirty="0"/>
              <a:t>. 6 </a:t>
            </a:r>
          </a:p>
          <a:p>
            <a:pPr marL="0" indent="0">
              <a:buNone/>
            </a:pPr>
            <a:r>
              <a:rPr lang="en-US" sz="2200" dirty="0" err="1"/>
              <a:t>Jeżeli</a:t>
            </a:r>
            <a:r>
              <a:rPr lang="en-US" sz="2200" dirty="0"/>
              <a:t> </a:t>
            </a:r>
            <a:r>
              <a:rPr lang="en-US" sz="2200" dirty="0" err="1"/>
              <a:t>umowa</a:t>
            </a:r>
            <a:r>
              <a:rPr lang="en-US" sz="2200" dirty="0"/>
              <a:t>, o której </a:t>
            </a:r>
            <a:r>
              <a:rPr lang="en-US" sz="2200" dirty="0" err="1"/>
              <a:t>mowa</a:t>
            </a:r>
            <a:r>
              <a:rPr lang="en-US" sz="2200" dirty="0"/>
              <a:t> w </a:t>
            </a:r>
            <a:r>
              <a:rPr lang="en-US" sz="2200" dirty="0" err="1"/>
              <a:t>ust</a:t>
            </a:r>
            <a:r>
              <a:rPr lang="en-US" sz="2200" dirty="0"/>
              <a:t>. 1, </a:t>
            </a:r>
            <a:r>
              <a:rPr lang="en-US" sz="2200" dirty="0" err="1"/>
              <a:t>zawiera</a:t>
            </a:r>
            <a:r>
              <a:rPr lang="en-US" sz="2200" dirty="0"/>
              <a:t> </a:t>
            </a:r>
            <a:r>
              <a:rPr lang="en-US" sz="2200" dirty="0" err="1"/>
              <a:t>postanowienia</a:t>
            </a:r>
            <a:r>
              <a:rPr lang="en-US" sz="2200" dirty="0"/>
              <a:t> </a:t>
            </a:r>
            <a:r>
              <a:rPr lang="en-US" sz="2200" dirty="0" err="1"/>
              <a:t>dotyczące</a:t>
            </a:r>
            <a:r>
              <a:rPr lang="en-US" sz="2200" dirty="0"/>
              <a:t> </a:t>
            </a:r>
            <a:r>
              <a:rPr lang="en-US" sz="2200" dirty="0" err="1"/>
              <a:t>kar</a:t>
            </a:r>
            <a:r>
              <a:rPr lang="en-US" sz="2200" dirty="0"/>
              <a:t> </a:t>
            </a:r>
            <a:r>
              <a:rPr lang="en-US" sz="2200" dirty="0" err="1"/>
              <a:t>umownych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odszkodowań</a:t>
            </a:r>
            <a:r>
              <a:rPr lang="en-US" sz="2200" dirty="0"/>
              <a:t> z </a:t>
            </a:r>
            <a:r>
              <a:rPr lang="en-US" sz="2200" dirty="0" err="1"/>
              <a:t>tytułu</a:t>
            </a:r>
            <a:r>
              <a:rPr lang="en-US" sz="2200" dirty="0"/>
              <a:t> </a:t>
            </a:r>
            <a:r>
              <a:rPr lang="en-US" sz="2200" dirty="0" err="1"/>
              <a:t>odpowiedzialności</a:t>
            </a:r>
            <a:r>
              <a:rPr lang="en-US" sz="2200" dirty="0"/>
              <a:t> za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niewykonanie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nienależyte</a:t>
            </a:r>
            <a:r>
              <a:rPr lang="en-US" sz="2200" dirty="0"/>
              <a:t> </a:t>
            </a:r>
            <a:r>
              <a:rPr lang="en-US" sz="2200" dirty="0" err="1"/>
              <a:t>wykonanie</a:t>
            </a:r>
            <a:r>
              <a:rPr lang="en-US" sz="2200" dirty="0"/>
              <a:t> z </a:t>
            </a:r>
            <a:r>
              <a:rPr lang="en-US" sz="2200" dirty="0" err="1"/>
              <a:t>powodu</a:t>
            </a:r>
            <a:r>
              <a:rPr lang="en-US" sz="2200" dirty="0"/>
              <a:t> </a:t>
            </a:r>
            <a:r>
              <a:rPr lang="en-US" sz="2200" dirty="0" err="1"/>
              <a:t>oznaczonych</a:t>
            </a:r>
            <a:r>
              <a:rPr lang="en-US" sz="2200" dirty="0"/>
              <a:t> </a:t>
            </a:r>
            <a:r>
              <a:rPr lang="en-US" sz="2200" dirty="0" err="1"/>
              <a:t>okoliczności</a:t>
            </a:r>
            <a:r>
              <a:rPr lang="en-US" sz="2200" dirty="0"/>
              <a:t>, </a:t>
            </a:r>
            <a:r>
              <a:rPr lang="en-US" sz="2200" dirty="0" err="1"/>
              <a:t>strona</a:t>
            </a:r>
            <a:r>
              <a:rPr lang="en-US" sz="2200" dirty="0"/>
              <a:t> tej </a:t>
            </a:r>
            <a:r>
              <a:rPr lang="en-US" sz="2200" dirty="0" err="1"/>
              <a:t>umowy</a:t>
            </a:r>
            <a:r>
              <a:rPr lang="en-US" sz="2200" dirty="0"/>
              <a:t> w </a:t>
            </a:r>
            <a:r>
              <a:rPr lang="en-US" sz="2200" dirty="0" err="1"/>
              <a:t>stanowisku</a:t>
            </a:r>
            <a:r>
              <a:rPr lang="en-US" sz="2200" dirty="0"/>
              <a:t>, o </a:t>
            </a:r>
            <a:r>
              <a:rPr lang="en-US" sz="2200" dirty="0" err="1"/>
              <a:t>którym</a:t>
            </a:r>
            <a:r>
              <a:rPr lang="en-US" sz="2200" dirty="0"/>
              <a:t> </a:t>
            </a:r>
            <a:r>
              <a:rPr lang="en-US" sz="2200" dirty="0" err="1"/>
              <a:t>mowa</a:t>
            </a:r>
            <a:r>
              <a:rPr lang="en-US" sz="2200" dirty="0"/>
              <a:t> w </a:t>
            </a:r>
            <a:r>
              <a:rPr lang="en-US" sz="2200" dirty="0" err="1"/>
              <a:t>ust</a:t>
            </a:r>
            <a:r>
              <a:rPr lang="en-US" sz="2200" dirty="0"/>
              <a:t>. 3, </a:t>
            </a:r>
            <a:r>
              <a:rPr lang="en-US" sz="2200" dirty="0" err="1"/>
              <a:t>przedstawia</a:t>
            </a:r>
            <a:r>
              <a:rPr lang="en-US" sz="2200" dirty="0"/>
              <a:t> </a:t>
            </a:r>
            <a:r>
              <a:rPr lang="en-US" sz="2200" dirty="0" err="1"/>
              <a:t>wpływ</a:t>
            </a:r>
            <a:r>
              <a:rPr lang="en-US" sz="2200" dirty="0"/>
              <a:t> </a:t>
            </a:r>
            <a:r>
              <a:rPr lang="en-US" sz="2200" dirty="0" err="1"/>
              <a:t>okoliczności</a:t>
            </a:r>
            <a:r>
              <a:rPr lang="en-US" sz="2200" dirty="0"/>
              <a:t> </a:t>
            </a:r>
            <a:r>
              <a:rPr lang="en-US" sz="2200" dirty="0" err="1"/>
              <a:t>związanych</a:t>
            </a:r>
            <a:r>
              <a:rPr lang="en-US" sz="2200" dirty="0"/>
              <a:t> z </a:t>
            </a:r>
            <a:r>
              <a:rPr lang="en-US" sz="2200" dirty="0" err="1"/>
              <a:t>wystąpieniem</a:t>
            </a:r>
            <a:r>
              <a:rPr lang="en-US" sz="2200" dirty="0"/>
              <a:t> COVID-19 na </a:t>
            </a:r>
            <a:r>
              <a:rPr lang="en-US" sz="2200" dirty="0" err="1"/>
              <a:t>należyte</a:t>
            </a:r>
            <a:r>
              <a:rPr lang="en-US" sz="2200" dirty="0"/>
              <a:t>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wykonanie</a:t>
            </a:r>
            <a:r>
              <a:rPr lang="en-US" sz="2200" dirty="0"/>
              <a:t> oraz </a:t>
            </a:r>
            <a:r>
              <a:rPr lang="en-US" sz="2200" dirty="0" err="1"/>
              <a:t>wpływ</a:t>
            </a:r>
            <a:r>
              <a:rPr lang="pl-PL" sz="2200" dirty="0"/>
              <a:t> okoliczności związanych z wystąpieniem COVID-19</a:t>
            </a:r>
            <a:r>
              <a:rPr lang="en-US" sz="2200" dirty="0"/>
              <a:t>, na </a:t>
            </a:r>
            <a:r>
              <a:rPr lang="en-US" sz="2200" dirty="0" err="1"/>
              <a:t>zasadność</a:t>
            </a:r>
            <a:r>
              <a:rPr lang="en-US" sz="2200" dirty="0"/>
              <a:t> </a:t>
            </a:r>
            <a:r>
              <a:rPr lang="en-US" sz="2200" dirty="0" err="1"/>
              <a:t>ustalenia</a:t>
            </a:r>
            <a:r>
              <a:rPr lang="en-US" sz="2200" dirty="0"/>
              <a:t> i </a:t>
            </a:r>
            <a:r>
              <a:rPr lang="en-US" sz="2200" dirty="0" err="1"/>
              <a:t>dochodzenia</a:t>
            </a:r>
            <a:r>
              <a:rPr lang="en-US" sz="2200" dirty="0"/>
              <a:t> </a:t>
            </a:r>
            <a:r>
              <a:rPr lang="en-US" sz="2200" dirty="0" err="1"/>
              <a:t>tych</a:t>
            </a:r>
            <a:r>
              <a:rPr lang="en-US" sz="2200" dirty="0"/>
              <a:t> </a:t>
            </a:r>
            <a:r>
              <a:rPr lang="en-US" sz="2200" dirty="0" err="1"/>
              <a:t>kar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odszkodowań</a:t>
            </a:r>
            <a:r>
              <a:rPr lang="en-US" sz="2200" dirty="0"/>
              <a:t>, </a:t>
            </a:r>
            <a:r>
              <a:rPr lang="en-US" sz="2200" dirty="0" err="1"/>
              <a:t>lub</a:t>
            </a:r>
            <a:r>
              <a:rPr lang="en-US" sz="2200" dirty="0"/>
              <a:t> ich </a:t>
            </a:r>
            <a:r>
              <a:rPr lang="en-US" sz="2200" dirty="0" err="1"/>
              <a:t>wysokość</a:t>
            </a:r>
            <a:r>
              <a:rPr lang="en-US" sz="2200" dirty="0"/>
              <a:t>.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CD9286D6-95F7-4BD2-B020-4162557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2689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trzymający, mężczyzna, szkło, biały&#10;&#10;Opis wygenerowany automatycznie">
            <a:extLst>
              <a:ext uri="{FF2B5EF4-FFF2-40B4-BE49-F238E27FC236}">
                <a16:creationId xmlns:a16="http://schemas.microsoft.com/office/drawing/2014/main" id="{116E87A4-B59F-449A-A6EE-785FA529FE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28" b="170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56DE1A-83EA-4D0B-BBAD-90403E7B2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Podwykonawcy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2E75A0-7963-448D-9D5C-7997CA15C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dirty="0"/>
              <a:t>Art. 15r. </a:t>
            </a:r>
            <a:r>
              <a:rPr lang="en-US" sz="2200" dirty="0" err="1"/>
              <a:t>ust</a:t>
            </a:r>
            <a:r>
              <a:rPr lang="en-US" sz="2200" dirty="0"/>
              <a:t>. 7 </a:t>
            </a:r>
          </a:p>
          <a:p>
            <a:pPr marL="0" indent="0">
              <a:buNone/>
            </a:pPr>
            <a:r>
              <a:rPr lang="en-US" sz="2200" dirty="0" err="1"/>
              <a:t>Wykonawca</a:t>
            </a:r>
            <a:r>
              <a:rPr lang="en-US" sz="2200" dirty="0"/>
              <a:t> i </a:t>
            </a:r>
            <a:r>
              <a:rPr lang="en-US" sz="2200" dirty="0" err="1"/>
              <a:t>podwykonawca</a:t>
            </a:r>
            <a:r>
              <a:rPr lang="en-US" sz="2200" dirty="0"/>
              <a:t>, po </a:t>
            </a:r>
            <a:r>
              <a:rPr lang="en-US" sz="2200" dirty="0" err="1"/>
              <a:t>stwierdzeniu</a:t>
            </a:r>
            <a:r>
              <a:rPr lang="en-US" sz="2200" dirty="0"/>
              <a:t>, </a:t>
            </a:r>
            <a:r>
              <a:rPr lang="en-US" sz="2200" dirty="0" err="1"/>
              <a:t>że</a:t>
            </a:r>
            <a:r>
              <a:rPr lang="en-US" sz="2200" dirty="0"/>
              <a:t> </a:t>
            </a:r>
            <a:r>
              <a:rPr lang="en-US" sz="2200" dirty="0" err="1"/>
              <a:t>okoliczności</a:t>
            </a:r>
            <a:r>
              <a:rPr lang="en-US" sz="2200" dirty="0"/>
              <a:t> </a:t>
            </a:r>
            <a:r>
              <a:rPr lang="en-US" sz="2200" dirty="0" err="1"/>
              <a:t>związane</a:t>
            </a:r>
            <a:r>
              <a:rPr lang="en-US" sz="2200" dirty="0"/>
              <a:t> z </a:t>
            </a:r>
            <a:r>
              <a:rPr lang="en-US" sz="2200" dirty="0" err="1"/>
              <a:t>wystąpieniem</a:t>
            </a:r>
            <a:r>
              <a:rPr lang="en-US" sz="2200" dirty="0"/>
              <a:t> COVID-19, </a:t>
            </a:r>
            <a:r>
              <a:rPr lang="en-US" sz="2200" dirty="0" err="1"/>
              <a:t>mogą</a:t>
            </a:r>
            <a:r>
              <a:rPr lang="en-US" sz="2200" dirty="0"/>
              <a:t> </a:t>
            </a:r>
            <a:r>
              <a:rPr lang="en-US" sz="2200" dirty="0" err="1"/>
              <a:t>wpłynąć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wpływają</a:t>
            </a:r>
            <a:r>
              <a:rPr lang="en-US" sz="2200" dirty="0"/>
              <a:t> na </a:t>
            </a:r>
            <a:r>
              <a:rPr lang="en-US" sz="2200" dirty="0" err="1"/>
              <a:t>należyte</a:t>
            </a:r>
            <a:r>
              <a:rPr lang="en-US" sz="2200" dirty="0"/>
              <a:t> </a:t>
            </a:r>
            <a:r>
              <a:rPr lang="en-US" sz="2200" dirty="0" err="1"/>
              <a:t>wykonanie</a:t>
            </a:r>
            <a:r>
              <a:rPr lang="en-US" sz="2200" dirty="0"/>
              <a:t> </a:t>
            </a:r>
            <a:r>
              <a:rPr lang="en-US" sz="2200" dirty="0" err="1"/>
              <a:t>łączącej</a:t>
            </a:r>
            <a:r>
              <a:rPr lang="en-US" sz="2200" dirty="0"/>
              <a:t> ich </a:t>
            </a:r>
            <a:r>
              <a:rPr lang="en-US" sz="2200" dirty="0" err="1"/>
              <a:t>umowy</a:t>
            </a:r>
            <a:r>
              <a:rPr lang="en-US" sz="2200" dirty="0"/>
              <a:t>, </a:t>
            </a:r>
            <a:r>
              <a:rPr lang="en-US" sz="2200" dirty="0" err="1"/>
              <a:t>która</a:t>
            </a:r>
            <a:r>
              <a:rPr lang="en-US" sz="2200" dirty="0"/>
              <a:t> jest </a:t>
            </a:r>
            <a:r>
              <a:rPr lang="en-US" sz="2200" dirty="0" err="1"/>
              <a:t>związana</a:t>
            </a:r>
            <a:r>
              <a:rPr lang="en-US" sz="2200" dirty="0"/>
              <a:t> z </a:t>
            </a:r>
            <a:r>
              <a:rPr lang="en-US" sz="2200" dirty="0" err="1"/>
              <a:t>wykonaniem</a:t>
            </a:r>
            <a:r>
              <a:rPr lang="en-US" sz="2200" dirty="0"/>
              <a:t> </a:t>
            </a:r>
            <a:r>
              <a:rPr lang="en-US" sz="2200" dirty="0" err="1"/>
              <a:t>zamówienia</a:t>
            </a:r>
            <a:r>
              <a:rPr lang="en-US" sz="2200" dirty="0"/>
              <a:t> </a:t>
            </a:r>
            <a:r>
              <a:rPr lang="en-US" sz="2200" dirty="0" err="1"/>
              <a:t>publicznego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jego</a:t>
            </a:r>
            <a:r>
              <a:rPr lang="en-US" sz="2200" dirty="0"/>
              <a:t> </a:t>
            </a:r>
            <a:r>
              <a:rPr lang="en-US" sz="2200" dirty="0" err="1"/>
              <a:t>części</a:t>
            </a:r>
            <a:r>
              <a:rPr lang="en-US" sz="2200" dirty="0"/>
              <a:t>, </a:t>
            </a:r>
            <a:r>
              <a:rPr lang="en-US" sz="2200" dirty="0" err="1"/>
              <a:t>uzgadniają</a:t>
            </a:r>
            <a:r>
              <a:rPr lang="en-US" sz="2200" dirty="0"/>
              <a:t> </a:t>
            </a:r>
            <a:r>
              <a:rPr lang="en-US" sz="2200" dirty="0" err="1"/>
              <a:t>odpowiednią</a:t>
            </a:r>
            <a:r>
              <a:rPr lang="en-US" sz="2200" dirty="0"/>
              <a:t> </a:t>
            </a:r>
            <a:r>
              <a:rPr lang="en-US" sz="2200" dirty="0" err="1"/>
              <a:t>zmianę</a:t>
            </a:r>
            <a:r>
              <a:rPr lang="en-US" sz="2200" dirty="0"/>
              <a:t> tej </a:t>
            </a:r>
            <a:r>
              <a:rPr lang="en-US" sz="2200" dirty="0" err="1"/>
              <a:t>umowy</a:t>
            </a:r>
            <a:r>
              <a:rPr lang="en-US" sz="2200" dirty="0"/>
              <a:t>, w </a:t>
            </a:r>
            <a:r>
              <a:rPr lang="en-US" sz="2200" dirty="0" err="1"/>
              <a:t>szczególności</a:t>
            </a:r>
            <a:r>
              <a:rPr lang="en-US" sz="2200" dirty="0"/>
              <a:t> </a:t>
            </a:r>
            <a:r>
              <a:rPr lang="en-US" sz="2200" dirty="0" err="1"/>
              <a:t>mogą</a:t>
            </a:r>
            <a:r>
              <a:rPr lang="en-US" sz="2200" dirty="0"/>
              <a:t> </a:t>
            </a:r>
            <a:r>
              <a:rPr lang="en-US" sz="2200" dirty="0" err="1"/>
              <a:t>zmienić</a:t>
            </a:r>
            <a:r>
              <a:rPr lang="en-US" sz="2200" dirty="0"/>
              <a:t> </a:t>
            </a:r>
            <a:r>
              <a:rPr lang="en-US" sz="2200" dirty="0" err="1"/>
              <a:t>termin</a:t>
            </a:r>
            <a:r>
              <a:rPr lang="en-US" sz="2200" dirty="0"/>
              <a:t> </a:t>
            </a:r>
            <a:r>
              <a:rPr lang="en-US" sz="2200" dirty="0" err="1"/>
              <a:t>wykonania</a:t>
            </a:r>
            <a:r>
              <a:rPr lang="en-US" sz="2200" dirty="0"/>
              <a:t> </a:t>
            </a:r>
            <a:r>
              <a:rPr lang="en-US" sz="2200" dirty="0" err="1"/>
              <a:t>umowy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części</a:t>
            </a:r>
            <a:r>
              <a:rPr lang="en-US" sz="2200" dirty="0"/>
              <a:t>, </a:t>
            </a:r>
            <a:r>
              <a:rPr lang="en-US" sz="2200" dirty="0" err="1"/>
              <a:t>czasowo</a:t>
            </a:r>
            <a:r>
              <a:rPr lang="en-US" sz="2200" dirty="0"/>
              <a:t> </a:t>
            </a:r>
            <a:r>
              <a:rPr lang="en-US" sz="2200" dirty="0" err="1"/>
              <a:t>zawiesić</a:t>
            </a:r>
            <a:r>
              <a:rPr lang="en-US" sz="2200" dirty="0"/>
              <a:t> </a:t>
            </a:r>
            <a:r>
              <a:rPr lang="en-US" sz="2200" dirty="0" err="1"/>
              <a:t>wykonywanie</a:t>
            </a:r>
            <a:r>
              <a:rPr lang="en-US" sz="2200" dirty="0"/>
              <a:t> </a:t>
            </a:r>
            <a:r>
              <a:rPr lang="en-US" sz="2200" dirty="0" err="1"/>
              <a:t>umowy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części</a:t>
            </a:r>
            <a:r>
              <a:rPr lang="en-US" sz="2200" dirty="0"/>
              <a:t>, </a:t>
            </a:r>
            <a:r>
              <a:rPr lang="en-US" sz="2200" dirty="0" err="1"/>
              <a:t>zmienić</a:t>
            </a:r>
            <a:r>
              <a:rPr lang="en-US" sz="2200" dirty="0"/>
              <a:t> </a:t>
            </a:r>
            <a:r>
              <a:rPr lang="en-US" sz="2200" dirty="0" err="1"/>
              <a:t>sposób</a:t>
            </a:r>
            <a:r>
              <a:rPr lang="en-US" sz="2200" dirty="0"/>
              <a:t> </a:t>
            </a:r>
            <a:r>
              <a:rPr lang="en-US" sz="2200" dirty="0" err="1"/>
              <a:t>wykonywania</a:t>
            </a:r>
            <a:r>
              <a:rPr lang="en-US" sz="2200" dirty="0"/>
              <a:t> </a:t>
            </a:r>
            <a:r>
              <a:rPr lang="en-US" sz="2200" dirty="0" err="1"/>
              <a:t>umowy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zmienić</a:t>
            </a:r>
            <a:r>
              <a:rPr lang="en-US" sz="2200" dirty="0"/>
              <a:t> </a:t>
            </a:r>
            <a:r>
              <a:rPr lang="en-US" sz="2200" dirty="0" err="1"/>
              <a:t>zakres</a:t>
            </a:r>
            <a:r>
              <a:rPr lang="en-US" sz="2200" dirty="0"/>
              <a:t> </a:t>
            </a:r>
            <a:r>
              <a:rPr lang="en-US" sz="2200" dirty="0" err="1"/>
              <a:t>wzajemnych</a:t>
            </a:r>
            <a:r>
              <a:rPr lang="en-US" sz="2200" dirty="0"/>
              <a:t> </a:t>
            </a:r>
            <a:r>
              <a:rPr lang="en-US" sz="2200" dirty="0" err="1"/>
              <a:t>świadczeń</a:t>
            </a:r>
            <a:r>
              <a:rPr lang="en-US" sz="2200" dirty="0"/>
              <a:t>. </a:t>
            </a:r>
          </a:p>
          <a:p>
            <a:pPr marL="0"/>
            <a:endParaRPr lang="en-US" sz="2200" dirty="0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E704A256-A929-42F7-963E-3AFDFB32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2204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transport, żuraw, pociąg, duży&#10;&#10;Opis wygenerowany automatycznie">
            <a:extLst>
              <a:ext uri="{FF2B5EF4-FFF2-40B4-BE49-F238E27FC236}">
                <a16:creationId xmlns:a16="http://schemas.microsoft.com/office/drawing/2014/main" id="{B3BB9FC1-BE9E-47EA-83F7-47211A8711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3" b="12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B1A8929-4D15-4B09-8686-7B4752904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/>
              <a:t>Podwykonawcy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A3471-E07E-48C3-AE07-D1D58C634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dirty="0"/>
              <a:t>Art. 15r. </a:t>
            </a:r>
            <a:r>
              <a:rPr lang="en-US" sz="2200" dirty="0" err="1"/>
              <a:t>ust</a:t>
            </a:r>
            <a:r>
              <a:rPr lang="en-US" sz="2200" dirty="0"/>
              <a:t>. 8 </a:t>
            </a:r>
          </a:p>
          <a:p>
            <a:pPr marL="0" indent="0">
              <a:buNone/>
            </a:pPr>
            <a:r>
              <a:rPr lang="en-US" sz="2200" dirty="0"/>
              <a:t>W </a:t>
            </a:r>
            <a:r>
              <a:rPr lang="en-US" sz="2200" dirty="0" err="1"/>
              <a:t>przypadku</a:t>
            </a:r>
            <a:r>
              <a:rPr lang="en-US" sz="2200" dirty="0"/>
              <a:t> </a:t>
            </a:r>
            <a:r>
              <a:rPr lang="en-US" sz="2200" dirty="0" err="1"/>
              <a:t>dokonania</a:t>
            </a:r>
            <a:r>
              <a:rPr lang="en-US" sz="2200" dirty="0"/>
              <a:t> </a:t>
            </a:r>
            <a:r>
              <a:rPr lang="en-US" sz="2200" dirty="0" err="1"/>
              <a:t>zmiany</a:t>
            </a:r>
            <a:r>
              <a:rPr lang="en-US" sz="2200" dirty="0"/>
              <a:t> </a:t>
            </a:r>
            <a:r>
              <a:rPr lang="en-US" sz="2200" dirty="0" err="1"/>
              <a:t>umowy</a:t>
            </a:r>
            <a:r>
              <a:rPr lang="en-US" sz="2200" dirty="0"/>
              <a:t>, o której </a:t>
            </a:r>
            <a:r>
              <a:rPr lang="en-US" sz="2200" dirty="0" err="1"/>
              <a:t>mowa</a:t>
            </a:r>
            <a:r>
              <a:rPr lang="en-US" sz="2200" dirty="0"/>
              <a:t> w </a:t>
            </a:r>
            <a:r>
              <a:rPr lang="en-US" sz="2200" dirty="0" err="1"/>
              <a:t>ust</a:t>
            </a:r>
            <a:r>
              <a:rPr lang="en-US" sz="2200" dirty="0"/>
              <a:t>. 1, </a:t>
            </a:r>
            <a:r>
              <a:rPr lang="en-US" sz="2200" dirty="0" err="1"/>
              <a:t>jeżeli</a:t>
            </a:r>
            <a:r>
              <a:rPr lang="en-US" sz="2200" dirty="0"/>
              <a:t> zmiana ta </a:t>
            </a:r>
            <a:r>
              <a:rPr lang="en-US" sz="2200" dirty="0" err="1"/>
              <a:t>obejmuje</a:t>
            </a:r>
            <a:r>
              <a:rPr lang="en-US" sz="2200" dirty="0"/>
              <a:t> </a:t>
            </a:r>
            <a:r>
              <a:rPr lang="en-US" sz="2200" dirty="0" err="1"/>
              <a:t>część</a:t>
            </a:r>
            <a:r>
              <a:rPr lang="en-US" sz="2200" dirty="0"/>
              <a:t> </a:t>
            </a:r>
            <a:r>
              <a:rPr lang="en-US" sz="2200" dirty="0" err="1"/>
              <a:t>zamówienia</a:t>
            </a:r>
            <a:r>
              <a:rPr lang="en-US" sz="2200" dirty="0"/>
              <a:t> </a:t>
            </a:r>
            <a:r>
              <a:rPr lang="en-US" sz="2200" dirty="0" err="1"/>
              <a:t>powierzoną</a:t>
            </a:r>
            <a:r>
              <a:rPr lang="en-US" sz="2200" dirty="0"/>
              <a:t> do </a:t>
            </a:r>
            <a:r>
              <a:rPr lang="en-US" sz="2200" dirty="0" err="1"/>
              <a:t>wykonania</a:t>
            </a:r>
            <a:r>
              <a:rPr lang="en-US" sz="2200" dirty="0"/>
              <a:t> </a:t>
            </a:r>
            <a:r>
              <a:rPr lang="en-US" sz="2200" dirty="0" err="1"/>
              <a:t>podwykonawcy</a:t>
            </a:r>
            <a:r>
              <a:rPr lang="en-US" sz="2200" dirty="0"/>
              <a:t>, </a:t>
            </a:r>
            <a:r>
              <a:rPr lang="pl-PL" sz="2200" dirty="0"/>
              <a:t>wykonawca i </a:t>
            </a:r>
            <a:r>
              <a:rPr lang="en-US" sz="2200" dirty="0" err="1"/>
              <a:t>podwykonawca</a:t>
            </a:r>
            <a:r>
              <a:rPr lang="en-US" sz="2200" dirty="0"/>
              <a:t> </a:t>
            </a:r>
            <a:r>
              <a:rPr lang="en-US" sz="2200" dirty="0" err="1"/>
              <a:t>uzgadnia</a:t>
            </a:r>
            <a:r>
              <a:rPr lang="pl-PL" sz="2200" dirty="0"/>
              <a:t>ją</a:t>
            </a:r>
            <a:r>
              <a:rPr lang="en-US" sz="2200" dirty="0"/>
              <a:t> </a:t>
            </a:r>
            <a:r>
              <a:rPr lang="en-US" sz="2200" dirty="0" err="1"/>
              <a:t>odpowiednią</a:t>
            </a:r>
            <a:r>
              <a:rPr lang="en-US" sz="2200" dirty="0"/>
              <a:t> </a:t>
            </a:r>
            <a:r>
              <a:rPr lang="en-US" sz="2200" dirty="0" err="1"/>
              <a:t>zmianę</a:t>
            </a:r>
            <a:r>
              <a:rPr lang="en-US" sz="2200" dirty="0"/>
              <a:t> </a:t>
            </a:r>
            <a:r>
              <a:rPr lang="en-US" sz="2200" dirty="0" err="1"/>
              <a:t>łączącej</a:t>
            </a:r>
            <a:r>
              <a:rPr lang="en-US" sz="2200" dirty="0"/>
              <a:t> ich </a:t>
            </a:r>
            <a:r>
              <a:rPr lang="en-US" sz="2200" dirty="0" err="1"/>
              <a:t>umowy</a:t>
            </a:r>
            <a:r>
              <a:rPr lang="en-US" sz="2200" dirty="0"/>
              <a:t>, w </a:t>
            </a:r>
            <a:r>
              <a:rPr lang="en-US" sz="2200" dirty="0" err="1"/>
              <a:t>sposób</a:t>
            </a:r>
            <a:r>
              <a:rPr lang="en-US" sz="2200" dirty="0"/>
              <a:t> </a:t>
            </a:r>
            <a:r>
              <a:rPr lang="en-US" sz="2200" dirty="0" err="1"/>
              <a:t>zapewniający</a:t>
            </a:r>
            <a:r>
              <a:rPr lang="en-US" sz="2200" dirty="0"/>
              <a:t>, </a:t>
            </a:r>
            <a:r>
              <a:rPr lang="en-US" sz="2200" dirty="0" err="1"/>
              <a:t>że</a:t>
            </a:r>
            <a:r>
              <a:rPr lang="en-US" sz="2200" dirty="0"/>
              <a:t> </a:t>
            </a:r>
            <a:r>
              <a:rPr lang="en-US" sz="2200" dirty="0" err="1"/>
              <a:t>warunki</a:t>
            </a:r>
            <a:r>
              <a:rPr lang="en-US" sz="2200" dirty="0"/>
              <a:t> </a:t>
            </a:r>
            <a:r>
              <a:rPr lang="en-US" sz="2200" dirty="0" err="1"/>
              <a:t>wykonania</a:t>
            </a:r>
            <a:r>
              <a:rPr lang="en-US" sz="2200" dirty="0"/>
              <a:t> tej </a:t>
            </a:r>
            <a:r>
              <a:rPr lang="en-US" sz="2200" dirty="0" err="1"/>
              <a:t>umowy</a:t>
            </a:r>
            <a:r>
              <a:rPr lang="en-US" sz="2200" dirty="0"/>
              <a:t> </a:t>
            </a:r>
            <a:r>
              <a:rPr lang="en-US" sz="2200" dirty="0" err="1"/>
              <a:t>przez</a:t>
            </a:r>
            <a:r>
              <a:rPr lang="en-US" sz="2200" dirty="0"/>
              <a:t> </a:t>
            </a:r>
            <a:r>
              <a:rPr lang="en-US" sz="2200" dirty="0" err="1"/>
              <a:t>podwykonawcę</a:t>
            </a:r>
            <a:r>
              <a:rPr lang="en-US" sz="2200" dirty="0"/>
              <a:t> nie </a:t>
            </a:r>
            <a:r>
              <a:rPr lang="en-US" sz="2200" dirty="0" err="1"/>
              <a:t>będą</a:t>
            </a:r>
            <a:r>
              <a:rPr lang="en-US" sz="2200" dirty="0"/>
              <a:t> </a:t>
            </a:r>
            <a:r>
              <a:rPr lang="en-US" sz="2200" dirty="0" err="1"/>
              <a:t>mniej</a:t>
            </a:r>
            <a:r>
              <a:rPr lang="en-US" sz="2200" dirty="0"/>
              <a:t> </a:t>
            </a:r>
            <a:r>
              <a:rPr lang="en-US" sz="2200" dirty="0" err="1"/>
              <a:t>korzystne</a:t>
            </a:r>
            <a:r>
              <a:rPr lang="en-US" sz="2200" dirty="0"/>
              <a:t> </a:t>
            </a:r>
            <a:r>
              <a:rPr lang="en-US" sz="2200" dirty="0" err="1"/>
              <a:t>niż</a:t>
            </a:r>
            <a:r>
              <a:rPr lang="en-US" sz="2200" dirty="0"/>
              <a:t> </a:t>
            </a:r>
            <a:r>
              <a:rPr lang="en-US" sz="2200" dirty="0" err="1"/>
              <a:t>warunki</a:t>
            </a:r>
            <a:r>
              <a:rPr lang="en-US" sz="2200" dirty="0"/>
              <a:t> </a:t>
            </a:r>
            <a:r>
              <a:rPr lang="en-US" sz="2200" dirty="0" err="1"/>
              <a:t>wykonania</a:t>
            </a:r>
            <a:r>
              <a:rPr lang="en-US" sz="2200" dirty="0"/>
              <a:t> </a:t>
            </a:r>
            <a:r>
              <a:rPr lang="en-US" sz="2200" dirty="0" err="1"/>
              <a:t>umowy</a:t>
            </a:r>
            <a:r>
              <a:rPr lang="en-US" sz="2200" dirty="0"/>
              <a:t>, o której </a:t>
            </a:r>
            <a:r>
              <a:rPr lang="en-US" sz="2200" dirty="0" err="1"/>
              <a:t>mowa</a:t>
            </a:r>
            <a:r>
              <a:rPr lang="en-US" sz="2200" dirty="0"/>
              <a:t> w </a:t>
            </a:r>
            <a:r>
              <a:rPr lang="en-US" sz="2200" dirty="0" err="1"/>
              <a:t>ust</a:t>
            </a:r>
            <a:r>
              <a:rPr lang="en-US" sz="2200" dirty="0"/>
              <a:t>. 1, </a:t>
            </a:r>
            <a:r>
              <a:rPr lang="en-US" sz="2200" dirty="0" err="1"/>
              <a:t>zmienionej</a:t>
            </a:r>
            <a:r>
              <a:rPr lang="en-US" sz="2200" dirty="0"/>
              <a:t> </a:t>
            </a:r>
            <a:r>
              <a:rPr lang="en-US" sz="2200" dirty="0" err="1"/>
              <a:t>zgodnie</a:t>
            </a:r>
            <a:r>
              <a:rPr lang="en-US" sz="2200" dirty="0"/>
              <a:t> z </a:t>
            </a:r>
            <a:r>
              <a:rPr lang="en-US" sz="2200" dirty="0" err="1"/>
              <a:t>ust</a:t>
            </a:r>
            <a:r>
              <a:rPr lang="en-US" sz="2200" dirty="0"/>
              <a:t>. 4 </a:t>
            </a:r>
          </a:p>
          <a:p>
            <a:endParaRPr lang="en-US" sz="220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0F327B-0F39-43ED-ADE8-A917801F5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41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obwód&#10;&#10;Opis wygenerowany automatycznie">
            <a:extLst>
              <a:ext uri="{FF2B5EF4-FFF2-40B4-BE49-F238E27FC236}">
                <a16:creationId xmlns:a16="http://schemas.microsoft.com/office/drawing/2014/main" id="{7B03CF86-BA5E-4393-8D72-35C0AE8740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93" b="153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49206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F329159-2D8A-4F09-A512-E68F56DAB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Ratio legis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412568-E183-473B-9B28-BA98D98DE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49290" y="2121763"/>
            <a:ext cx="3764826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1800"/>
              <a:t>możliwość dostosowania treści łączącego strony stosunku prawnego do zmian warunków społeczno-gospodarczych wywołanych przez COVID-19</a:t>
            </a:r>
          </a:p>
          <a:p>
            <a:pPr lvl="0"/>
            <a:r>
              <a:rPr lang="en-US" sz="1800"/>
              <a:t>wyłączenie odpowiedzialności zamawiających, w tym zamawiających sektorowych, za odstąpienie od ustalenia i dochodzenia od wykonawców należności (np. kar umownych) lub dokonanie zmiany umowy, na zasadach określonych w ustawie</a:t>
            </a:r>
          </a:p>
          <a:p>
            <a:endParaRPr lang="en-US" sz="180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CB4AAB2-5051-4B89-AEAA-F18AE6A6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405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zewnętrzne, zegar, most, budynek&#10;&#10;Opis wygenerowany automatycznie">
            <a:extLst>
              <a:ext uri="{FF2B5EF4-FFF2-40B4-BE49-F238E27FC236}">
                <a16:creationId xmlns:a16="http://schemas.microsoft.com/office/drawing/2014/main" id="{BB894628-7D8D-41EC-BED9-690F7EA02A5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5D90EB8-84AB-42AE-8068-4FC078870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Podwykonawcy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6C2147-370C-4B50-A350-622EC87DA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Art. 15r. </a:t>
            </a:r>
            <a:r>
              <a:rPr lang="en-US" sz="2400" dirty="0" err="1"/>
              <a:t>ust</a:t>
            </a:r>
            <a:r>
              <a:rPr lang="en-US" sz="2400" dirty="0"/>
              <a:t>. 9</a:t>
            </a:r>
          </a:p>
          <a:p>
            <a:pPr marL="0" indent="0">
              <a:buNone/>
            </a:pPr>
            <a:r>
              <a:rPr lang="en-US" sz="2400" dirty="0" err="1"/>
              <a:t>Przepisy</a:t>
            </a:r>
            <a:r>
              <a:rPr lang="en-US" sz="2400" dirty="0"/>
              <a:t> </a:t>
            </a:r>
            <a:r>
              <a:rPr lang="en-US" sz="2400" dirty="0" err="1"/>
              <a:t>ust</a:t>
            </a:r>
            <a:r>
              <a:rPr lang="en-US" sz="2400" dirty="0"/>
              <a:t>. 7 i 8 </a:t>
            </a:r>
            <a:r>
              <a:rPr lang="en-US" sz="2400" dirty="0" err="1"/>
              <a:t>stosuje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do </a:t>
            </a:r>
            <a:r>
              <a:rPr lang="en-US" sz="2400" dirty="0" err="1"/>
              <a:t>umowy</a:t>
            </a:r>
            <a:r>
              <a:rPr lang="en-US" sz="2400" dirty="0"/>
              <a:t> </a:t>
            </a:r>
            <a:r>
              <a:rPr lang="en-US" sz="2400" dirty="0" err="1"/>
              <a:t>zawartej</a:t>
            </a:r>
            <a:r>
              <a:rPr lang="en-US" sz="2400" dirty="0"/>
              <a:t> </a:t>
            </a:r>
            <a:r>
              <a:rPr lang="en-US" sz="2400" dirty="0" err="1"/>
              <a:t>między</a:t>
            </a:r>
            <a:r>
              <a:rPr lang="en-US" sz="2400" dirty="0"/>
              <a:t> </a:t>
            </a:r>
            <a:r>
              <a:rPr lang="en-US" sz="2400" dirty="0" err="1"/>
              <a:t>podwykonawcą</a:t>
            </a:r>
            <a:r>
              <a:rPr lang="en-US" sz="2400" dirty="0"/>
              <a:t> a </a:t>
            </a:r>
            <a:r>
              <a:rPr lang="en-US" sz="2400" dirty="0" err="1"/>
              <a:t>dalszym</a:t>
            </a:r>
            <a:r>
              <a:rPr lang="en-US" sz="2400" dirty="0"/>
              <a:t> </a:t>
            </a:r>
            <a:r>
              <a:rPr lang="en-US" sz="2400" dirty="0" err="1"/>
              <a:t>podwykonawcą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815FC4-8B9F-4AD8-BA97-4C3A78AE4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7895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osoba, siedzi, stół, używanie&#10;&#10;Opis wygenerowany automatycznie">
            <a:extLst>
              <a:ext uri="{FF2B5EF4-FFF2-40B4-BE49-F238E27FC236}">
                <a16:creationId xmlns:a16="http://schemas.microsoft.com/office/drawing/2014/main" id="{57902517-1626-440C-8FB1-ECFFF19EA2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2E786AE-E302-48CA-B63D-A420C978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Brak naruszenia przepisów dyscypliny finansów publicznych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A7AC45-A66A-4939-B1F6-92B64B60E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700" dirty="0"/>
              <a:t>Art. 15s. </a:t>
            </a:r>
          </a:p>
          <a:p>
            <a:pPr marL="0" indent="0">
              <a:buNone/>
            </a:pPr>
            <a:r>
              <a:rPr lang="en-US" sz="1700" dirty="0"/>
              <a:t>Nie </a:t>
            </a:r>
            <a:r>
              <a:rPr lang="en-US" sz="1700" dirty="0" err="1"/>
              <a:t>stanowi</a:t>
            </a:r>
            <a:r>
              <a:rPr lang="en-US" sz="1700" dirty="0"/>
              <a:t> </a:t>
            </a:r>
            <a:r>
              <a:rPr lang="en-US" sz="1700" dirty="0" err="1"/>
              <a:t>naruszenia</a:t>
            </a:r>
            <a:r>
              <a:rPr lang="en-US" sz="1700" dirty="0"/>
              <a:t> </a:t>
            </a:r>
            <a:r>
              <a:rPr lang="en-US" sz="1700" dirty="0" err="1"/>
              <a:t>dyscypliny</a:t>
            </a:r>
            <a:r>
              <a:rPr lang="en-US" sz="1700" dirty="0"/>
              <a:t> </a:t>
            </a:r>
            <a:r>
              <a:rPr lang="en-US" sz="1700" dirty="0" err="1"/>
              <a:t>finansów</a:t>
            </a:r>
            <a:r>
              <a:rPr lang="en-US" sz="1700" dirty="0"/>
              <a:t> publicznych, o </a:t>
            </a:r>
            <a:r>
              <a:rPr lang="en-US" sz="1700" dirty="0" err="1"/>
              <a:t>którym</a:t>
            </a:r>
            <a:r>
              <a:rPr lang="en-US" sz="1700" dirty="0"/>
              <a:t> </a:t>
            </a:r>
            <a:r>
              <a:rPr lang="en-US" sz="1700" dirty="0" err="1"/>
              <a:t>mowa</a:t>
            </a:r>
            <a:r>
              <a:rPr lang="en-US" sz="1700" dirty="0"/>
              <a:t> w art. 5 </a:t>
            </a:r>
            <a:r>
              <a:rPr lang="en-US" sz="1700" dirty="0" err="1"/>
              <a:t>ust</a:t>
            </a:r>
            <a:r>
              <a:rPr lang="en-US" sz="1700" dirty="0"/>
              <a:t>. 1 pkt 1 i 2 oraz art. 17 </a:t>
            </a:r>
            <a:r>
              <a:rPr lang="en-US" sz="1700" dirty="0" err="1"/>
              <a:t>ust</a:t>
            </a:r>
            <a:r>
              <a:rPr lang="en-US" sz="1700" dirty="0"/>
              <a:t>. 6 </a:t>
            </a:r>
            <a:r>
              <a:rPr lang="en-US" sz="1700" dirty="0" err="1"/>
              <a:t>ustawy</a:t>
            </a:r>
            <a:r>
              <a:rPr lang="en-US" sz="1700" dirty="0"/>
              <a:t> z dnia 17 </a:t>
            </a:r>
            <a:r>
              <a:rPr lang="en-US" sz="1700" dirty="0" err="1"/>
              <a:t>grudnia</a:t>
            </a:r>
            <a:r>
              <a:rPr lang="en-US" sz="1700" dirty="0"/>
              <a:t> 2004 r. o </a:t>
            </a:r>
            <a:r>
              <a:rPr lang="en-US" sz="1700" dirty="0" err="1"/>
              <a:t>odpowiedzialności</a:t>
            </a:r>
            <a:r>
              <a:rPr lang="en-US" sz="1700" dirty="0"/>
              <a:t> za </a:t>
            </a:r>
            <a:r>
              <a:rPr lang="en-US" sz="1700" dirty="0" err="1"/>
              <a:t>naruszenie</a:t>
            </a:r>
            <a:r>
              <a:rPr lang="en-US" sz="1700" dirty="0"/>
              <a:t> </a:t>
            </a:r>
            <a:r>
              <a:rPr lang="en-US" sz="1700" dirty="0" err="1"/>
              <a:t>dyscypliny</a:t>
            </a:r>
            <a:r>
              <a:rPr lang="en-US" sz="1700" dirty="0"/>
              <a:t> </a:t>
            </a:r>
            <a:r>
              <a:rPr lang="en-US" sz="1700" dirty="0" err="1"/>
              <a:t>finansów</a:t>
            </a:r>
            <a:r>
              <a:rPr lang="en-US" sz="1700" dirty="0"/>
              <a:t> publicznych (Dz. U. z 2019 r. </a:t>
            </a:r>
            <a:r>
              <a:rPr lang="en-US" sz="1700" dirty="0" err="1"/>
              <a:t>poz</a:t>
            </a:r>
            <a:r>
              <a:rPr lang="en-US" sz="1700" dirty="0"/>
              <a:t>. 1440, 1495, 2020 i 2473 oraz z 2020 r. </a:t>
            </a:r>
            <a:r>
              <a:rPr lang="en-US" sz="1700" dirty="0" err="1"/>
              <a:t>poz</a:t>
            </a:r>
            <a:r>
              <a:rPr lang="en-US" sz="1700" dirty="0"/>
              <a:t>. 284): </a:t>
            </a:r>
          </a:p>
          <a:p>
            <a:pPr marL="0" indent="0">
              <a:buNone/>
            </a:pPr>
            <a:r>
              <a:rPr lang="en-US" sz="1700" dirty="0"/>
              <a:t>1) </a:t>
            </a:r>
            <a:r>
              <a:rPr lang="en-US" sz="1700" dirty="0" err="1"/>
              <a:t>nieustalenie</a:t>
            </a:r>
            <a:r>
              <a:rPr lang="en-US" sz="1700" dirty="0"/>
              <a:t> </a:t>
            </a:r>
            <a:r>
              <a:rPr lang="en-US" sz="1700" dirty="0" err="1"/>
              <a:t>lub</a:t>
            </a:r>
            <a:r>
              <a:rPr lang="en-US" sz="1700" dirty="0"/>
              <a:t> </a:t>
            </a:r>
            <a:r>
              <a:rPr lang="en-US" sz="1700" dirty="0" err="1"/>
              <a:t>niedochodzenie</a:t>
            </a:r>
            <a:r>
              <a:rPr lang="en-US" sz="1700" dirty="0"/>
              <a:t> od </a:t>
            </a:r>
            <a:r>
              <a:rPr lang="en-US" sz="1700" dirty="0" err="1"/>
              <a:t>strony</a:t>
            </a:r>
            <a:r>
              <a:rPr lang="en-US" sz="1700" dirty="0"/>
              <a:t> </a:t>
            </a:r>
            <a:r>
              <a:rPr lang="en-US" sz="1700" dirty="0" err="1"/>
              <a:t>umowy</a:t>
            </a:r>
            <a:r>
              <a:rPr lang="en-US" sz="1700" dirty="0"/>
              <a:t>, o której </a:t>
            </a:r>
            <a:r>
              <a:rPr lang="en-US" sz="1700" dirty="0" err="1"/>
              <a:t>mowa</a:t>
            </a:r>
            <a:r>
              <a:rPr lang="en-US" sz="1700" dirty="0"/>
              <a:t> w art. 15z </a:t>
            </a:r>
            <a:r>
              <a:rPr lang="en-US" sz="1700" dirty="0" err="1"/>
              <a:t>ust</a:t>
            </a:r>
            <a:r>
              <a:rPr lang="en-US" sz="1700" dirty="0"/>
              <a:t>. 1, </a:t>
            </a:r>
            <a:r>
              <a:rPr lang="en-US" sz="1700" dirty="0" err="1"/>
              <a:t>należności</a:t>
            </a:r>
            <a:r>
              <a:rPr lang="en-US" sz="1700" dirty="0"/>
              <a:t> </a:t>
            </a:r>
            <a:r>
              <a:rPr lang="en-US" sz="1700" dirty="0" err="1"/>
              <a:t>powstałych</a:t>
            </a:r>
            <a:r>
              <a:rPr lang="en-US" sz="1700" dirty="0"/>
              <a:t> w </a:t>
            </a:r>
            <a:r>
              <a:rPr lang="en-US" sz="1700" dirty="0" err="1"/>
              <a:t>związku</a:t>
            </a:r>
            <a:r>
              <a:rPr lang="en-US" sz="1700" dirty="0"/>
              <a:t> z </a:t>
            </a:r>
            <a:r>
              <a:rPr lang="en-US" sz="1700" dirty="0" err="1"/>
              <a:t>niewykonaniem</a:t>
            </a:r>
            <a:r>
              <a:rPr lang="en-US" sz="1700" dirty="0"/>
              <a:t> </a:t>
            </a:r>
            <a:r>
              <a:rPr lang="en-US" sz="1700" dirty="0" err="1"/>
              <a:t>lub</a:t>
            </a:r>
            <a:r>
              <a:rPr lang="en-US" sz="1700" dirty="0"/>
              <a:t> </a:t>
            </a:r>
            <a:r>
              <a:rPr lang="en-US" sz="1700" dirty="0" err="1"/>
              <a:t>nienależytym</a:t>
            </a:r>
            <a:r>
              <a:rPr lang="en-US" sz="1700" dirty="0"/>
              <a:t> </a:t>
            </a:r>
            <a:r>
              <a:rPr lang="en-US" sz="1700" dirty="0" err="1"/>
              <a:t>wykonaniem</a:t>
            </a:r>
            <a:r>
              <a:rPr lang="en-US" sz="1700" dirty="0"/>
              <a:t> </a:t>
            </a:r>
            <a:r>
              <a:rPr lang="en-US" sz="1700" dirty="0" err="1"/>
              <a:t>umowy</a:t>
            </a:r>
            <a:r>
              <a:rPr lang="en-US" sz="1700" dirty="0"/>
              <a:t> w sprawie </a:t>
            </a:r>
            <a:r>
              <a:rPr lang="en-US" sz="1700" dirty="0" err="1"/>
              <a:t>zamówienia</a:t>
            </a:r>
            <a:r>
              <a:rPr lang="en-US" sz="1700" dirty="0"/>
              <a:t> </a:t>
            </a:r>
            <a:r>
              <a:rPr lang="en-US" sz="1700" dirty="0" err="1"/>
              <a:t>publicznego</a:t>
            </a:r>
            <a:r>
              <a:rPr lang="en-US" sz="1700" dirty="0"/>
              <a:t> na </a:t>
            </a:r>
            <a:r>
              <a:rPr lang="en-US" sz="1700" dirty="0" err="1"/>
              <a:t>skutek</a:t>
            </a:r>
            <a:r>
              <a:rPr lang="en-US" sz="1700" dirty="0"/>
              <a:t> </a:t>
            </a:r>
            <a:r>
              <a:rPr lang="en-US" sz="1700" dirty="0" err="1"/>
              <a:t>okoliczności</a:t>
            </a:r>
            <a:r>
              <a:rPr lang="en-US" sz="1700" dirty="0"/>
              <a:t> </a:t>
            </a:r>
            <a:r>
              <a:rPr lang="en-US" sz="1700" dirty="0" err="1"/>
              <a:t>związanych</a:t>
            </a:r>
            <a:r>
              <a:rPr lang="en-US" sz="1700" dirty="0"/>
              <a:t> z </a:t>
            </a:r>
            <a:r>
              <a:rPr lang="en-US" sz="1700" dirty="0" err="1"/>
              <a:t>wystąpieniem</a:t>
            </a:r>
            <a:r>
              <a:rPr lang="en-US" sz="1700" dirty="0"/>
              <a:t> COVID-19, o </a:t>
            </a:r>
            <a:r>
              <a:rPr lang="en-US" sz="1700" dirty="0" err="1"/>
              <a:t>których</a:t>
            </a:r>
            <a:r>
              <a:rPr lang="en-US" sz="1700" dirty="0"/>
              <a:t> </a:t>
            </a:r>
            <a:r>
              <a:rPr lang="en-US" sz="1700" dirty="0" err="1"/>
              <a:t>mowa</a:t>
            </a:r>
            <a:r>
              <a:rPr lang="en-US" sz="1700" dirty="0"/>
              <a:t> w art. 15z </a:t>
            </a:r>
            <a:r>
              <a:rPr lang="en-US" sz="1700" dirty="0" err="1"/>
              <a:t>ust</a:t>
            </a:r>
            <a:r>
              <a:rPr lang="en-US" sz="1700" dirty="0"/>
              <a:t>. 1; </a:t>
            </a:r>
          </a:p>
          <a:p>
            <a:pPr marL="0" indent="0">
              <a:buNone/>
            </a:pPr>
            <a:r>
              <a:rPr lang="en-US" sz="1700" dirty="0"/>
              <a:t>2) zmiana </a:t>
            </a:r>
            <a:r>
              <a:rPr lang="en-US" sz="1700" dirty="0" err="1"/>
              <a:t>umowy</a:t>
            </a:r>
            <a:r>
              <a:rPr lang="en-US" sz="1700" dirty="0"/>
              <a:t> w sprawie </a:t>
            </a:r>
            <a:r>
              <a:rPr lang="en-US" sz="1700" dirty="0" err="1"/>
              <a:t>zamówienia</a:t>
            </a:r>
            <a:r>
              <a:rPr lang="en-US" sz="1700" dirty="0"/>
              <a:t> </a:t>
            </a:r>
            <a:r>
              <a:rPr lang="en-US" sz="1700" dirty="0" err="1"/>
              <a:t>publicznego</a:t>
            </a:r>
            <a:r>
              <a:rPr lang="en-US" sz="1700" dirty="0"/>
              <a:t> </a:t>
            </a:r>
            <a:r>
              <a:rPr lang="en-US" sz="1700" dirty="0" err="1"/>
              <a:t>zgodnie</a:t>
            </a:r>
            <a:r>
              <a:rPr lang="en-US" sz="1700" dirty="0"/>
              <a:t> z art. 15z </a:t>
            </a:r>
            <a:r>
              <a:rPr lang="en-US" sz="1700" dirty="0" err="1"/>
              <a:t>ust</a:t>
            </a:r>
            <a:r>
              <a:rPr lang="en-US" sz="1700" dirty="0"/>
              <a:t>. 4. 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3CD2BF-0048-4F49-99A8-D3FC7C06B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709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osoba, siedzi, stół, używanie&#10;&#10;Opis wygenerowany automatycznie">
            <a:extLst>
              <a:ext uri="{FF2B5EF4-FFF2-40B4-BE49-F238E27FC236}">
                <a16:creationId xmlns:a16="http://schemas.microsoft.com/office/drawing/2014/main" id="{37FFC686-8635-4CE4-BD70-5C2BC4C8A3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9" name="Rectangle 46">
            <a:extLst>
              <a:ext uri="{FF2B5EF4-FFF2-40B4-BE49-F238E27FC236}">
                <a16:creationId xmlns:a16="http://schemas.microsoft.com/office/drawing/2014/main" id="{724CD679-7405-4CD3-A92A-9469F279A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42DA151-C7FF-4875-8EC3-DAA3D2344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Brak naruszenia przepisów Kodeksu Karnego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715989-1EB9-43A8-B5D2-3281EAA76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10" y="2121763"/>
            <a:ext cx="5235490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900" dirty="0"/>
              <a:t>Art. 15t. </a:t>
            </a:r>
          </a:p>
          <a:p>
            <a:pPr marL="0" indent="0">
              <a:buNone/>
            </a:pPr>
            <a:r>
              <a:rPr lang="en-US" sz="1900" dirty="0"/>
              <a:t>Nie </a:t>
            </a:r>
            <a:r>
              <a:rPr lang="en-US" sz="1900" dirty="0" err="1"/>
              <a:t>popełnia</a:t>
            </a:r>
            <a:r>
              <a:rPr lang="en-US" sz="1900" dirty="0"/>
              <a:t> </a:t>
            </a:r>
            <a:r>
              <a:rPr lang="en-US" sz="1900" dirty="0" err="1"/>
              <a:t>przestępstwa</a:t>
            </a:r>
            <a:r>
              <a:rPr lang="en-US" sz="1900" dirty="0"/>
              <a:t>, o </a:t>
            </a:r>
            <a:r>
              <a:rPr lang="en-US" sz="1900" dirty="0" err="1"/>
              <a:t>którym</a:t>
            </a:r>
            <a:r>
              <a:rPr lang="en-US" sz="1900" dirty="0"/>
              <a:t> </a:t>
            </a:r>
            <a:r>
              <a:rPr lang="en-US" sz="1900" dirty="0" err="1"/>
              <a:t>mowa</a:t>
            </a:r>
            <a:r>
              <a:rPr lang="en-US" sz="1900" dirty="0"/>
              <a:t> w art. 296 § 1-4 </a:t>
            </a:r>
            <a:r>
              <a:rPr lang="en-US" sz="1900" dirty="0" err="1"/>
              <a:t>ustawy</a:t>
            </a:r>
            <a:r>
              <a:rPr lang="en-US" sz="1900" dirty="0"/>
              <a:t> z dnia 6 czerwca 1997 r. – </a:t>
            </a:r>
            <a:r>
              <a:rPr lang="en-US" sz="1900" dirty="0" err="1"/>
              <a:t>Kodeks</a:t>
            </a:r>
            <a:r>
              <a:rPr lang="en-US" sz="1900" dirty="0"/>
              <a:t> </a:t>
            </a:r>
            <a:r>
              <a:rPr lang="en-US" sz="1900" dirty="0" err="1"/>
              <a:t>karny</a:t>
            </a:r>
            <a:r>
              <a:rPr lang="en-US" sz="1900" dirty="0"/>
              <a:t> (Dz. U. z 2019 r. </a:t>
            </a:r>
            <a:r>
              <a:rPr lang="en-US" sz="1900" dirty="0" err="1"/>
              <a:t>poz</a:t>
            </a:r>
            <a:r>
              <a:rPr lang="en-US" sz="1900" dirty="0"/>
              <a:t>. 1950 i 2128), </a:t>
            </a:r>
            <a:r>
              <a:rPr lang="en-US" sz="1900" dirty="0" err="1"/>
              <a:t>kto</a:t>
            </a:r>
            <a:r>
              <a:rPr lang="en-US" sz="1900" dirty="0"/>
              <a:t> nie </a:t>
            </a:r>
            <a:r>
              <a:rPr lang="en-US" sz="1900" dirty="0" err="1"/>
              <a:t>ustala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nie </a:t>
            </a:r>
            <a:r>
              <a:rPr lang="en-US" sz="1900" dirty="0" err="1"/>
              <a:t>dochodzi</a:t>
            </a:r>
            <a:r>
              <a:rPr lang="en-US" sz="1900" dirty="0"/>
              <a:t> od </a:t>
            </a:r>
            <a:r>
              <a:rPr lang="en-US" sz="1900" dirty="0" err="1"/>
              <a:t>strony</a:t>
            </a:r>
            <a:r>
              <a:rPr lang="en-US" sz="1900" dirty="0"/>
              <a:t> </a:t>
            </a:r>
            <a:r>
              <a:rPr lang="en-US" sz="1900" dirty="0" err="1"/>
              <a:t>umowy</a:t>
            </a:r>
            <a:r>
              <a:rPr lang="en-US" sz="1900" dirty="0"/>
              <a:t>, o której </a:t>
            </a:r>
            <a:r>
              <a:rPr lang="en-US" sz="1900" dirty="0" err="1"/>
              <a:t>mowa</a:t>
            </a:r>
            <a:r>
              <a:rPr lang="en-US" sz="1900" dirty="0"/>
              <a:t> w art. 15z </a:t>
            </a:r>
            <a:r>
              <a:rPr lang="en-US" sz="1900" dirty="0" err="1"/>
              <a:t>ust</a:t>
            </a:r>
            <a:r>
              <a:rPr lang="en-US" sz="1900" dirty="0"/>
              <a:t>. 1, </a:t>
            </a:r>
            <a:r>
              <a:rPr lang="en-US" sz="1900" dirty="0" err="1"/>
              <a:t>należności</a:t>
            </a:r>
            <a:r>
              <a:rPr lang="en-US" sz="1900" dirty="0"/>
              <a:t> </a:t>
            </a:r>
            <a:r>
              <a:rPr lang="en-US" sz="1900" dirty="0" err="1"/>
              <a:t>powstałych</a:t>
            </a:r>
            <a:r>
              <a:rPr lang="en-US" sz="1900" dirty="0"/>
              <a:t> w </a:t>
            </a:r>
            <a:r>
              <a:rPr lang="en-US" sz="1900" dirty="0" err="1"/>
              <a:t>związku</a:t>
            </a:r>
            <a:r>
              <a:rPr lang="en-US" sz="1900" dirty="0"/>
              <a:t> z </a:t>
            </a:r>
            <a:r>
              <a:rPr lang="en-US" sz="1900" dirty="0" err="1"/>
              <a:t>niewykonaniem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nienależytym</a:t>
            </a:r>
            <a:r>
              <a:rPr lang="en-US" sz="1900" dirty="0"/>
              <a:t> </a:t>
            </a:r>
            <a:r>
              <a:rPr lang="en-US" sz="1900" dirty="0" err="1"/>
              <a:t>wykonaniem</a:t>
            </a:r>
            <a:r>
              <a:rPr lang="en-US" sz="1900" dirty="0"/>
              <a:t> </a:t>
            </a:r>
            <a:r>
              <a:rPr lang="en-US" sz="1900" dirty="0" err="1"/>
              <a:t>umowy</a:t>
            </a:r>
            <a:r>
              <a:rPr lang="en-US" sz="1900" dirty="0"/>
              <a:t> w sprawie </a:t>
            </a:r>
            <a:r>
              <a:rPr lang="en-US" sz="1900" dirty="0" err="1"/>
              <a:t>zamówienia</a:t>
            </a:r>
            <a:r>
              <a:rPr lang="en-US" sz="1900" dirty="0"/>
              <a:t> </a:t>
            </a:r>
            <a:r>
              <a:rPr lang="en-US" sz="1900" dirty="0" err="1"/>
              <a:t>publicznego</a:t>
            </a:r>
            <a:r>
              <a:rPr lang="en-US" sz="1900" dirty="0"/>
              <a:t> na </a:t>
            </a:r>
            <a:r>
              <a:rPr lang="en-US" sz="1900" dirty="0" err="1"/>
              <a:t>skutek</a:t>
            </a:r>
            <a:r>
              <a:rPr lang="en-US" sz="1900" dirty="0"/>
              <a:t> </a:t>
            </a:r>
            <a:r>
              <a:rPr lang="en-US" sz="1900" dirty="0" err="1"/>
              <a:t>okoliczności</a:t>
            </a:r>
            <a:r>
              <a:rPr lang="en-US" sz="1900" dirty="0"/>
              <a:t> </a:t>
            </a:r>
            <a:r>
              <a:rPr lang="en-US" sz="1900" dirty="0" err="1"/>
              <a:t>związanych</a:t>
            </a:r>
            <a:r>
              <a:rPr lang="en-US" sz="1900" dirty="0"/>
              <a:t> z </a:t>
            </a:r>
            <a:r>
              <a:rPr lang="en-US" sz="1900" dirty="0" err="1"/>
              <a:t>wystąpieniem</a:t>
            </a:r>
            <a:r>
              <a:rPr lang="en-US" sz="1900" dirty="0"/>
              <a:t> COVID-19, o </a:t>
            </a:r>
            <a:r>
              <a:rPr lang="en-US" sz="1900" dirty="0" err="1"/>
              <a:t>których</a:t>
            </a:r>
            <a:r>
              <a:rPr lang="en-US" sz="1900" dirty="0"/>
              <a:t> </a:t>
            </a:r>
            <a:r>
              <a:rPr lang="en-US" sz="1900" dirty="0" err="1"/>
              <a:t>mowa</a:t>
            </a:r>
            <a:r>
              <a:rPr lang="en-US" sz="1900" dirty="0"/>
              <a:t> w art. 15z </a:t>
            </a:r>
            <a:r>
              <a:rPr lang="en-US" sz="1900" dirty="0" err="1"/>
              <a:t>ust</a:t>
            </a:r>
            <a:r>
              <a:rPr lang="en-US" sz="1900" dirty="0"/>
              <a:t>. 1,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zmienia</a:t>
            </a:r>
            <a:r>
              <a:rPr lang="en-US" sz="1900" dirty="0"/>
              <a:t> </a:t>
            </a:r>
            <a:r>
              <a:rPr lang="en-US" sz="1900" dirty="0" err="1"/>
              <a:t>umowę</a:t>
            </a:r>
            <a:r>
              <a:rPr lang="en-US" sz="1900" dirty="0"/>
              <a:t> w sprawie </a:t>
            </a:r>
            <a:r>
              <a:rPr lang="en-US" sz="1900" dirty="0" err="1"/>
              <a:t>zamówienia</a:t>
            </a:r>
            <a:r>
              <a:rPr lang="en-US" sz="1900" dirty="0"/>
              <a:t> </a:t>
            </a:r>
            <a:r>
              <a:rPr lang="en-US" sz="1900" dirty="0" err="1"/>
              <a:t>publicznego</a:t>
            </a:r>
            <a:r>
              <a:rPr lang="en-US" sz="1900" dirty="0"/>
              <a:t> </a:t>
            </a:r>
            <a:r>
              <a:rPr lang="en-US" sz="1900" dirty="0" err="1"/>
              <a:t>zgodnie</a:t>
            </a:r>
            <a:r>
              <a:rPr lang="en-US" sz="1900" dirty="0"/>
              <a:t> z art. 15z </a:t>
            </a:r>
            <a:r>
              <a:rPr lang="en-US" sz="1900" dirty="0" err="1"/>
              <a:t>ust</a:t>
            </a:r>
            <a:r>
              <a:rPr lang="en-US" sz="1900" dirty="0"/>
              <a:t>. 4. </a:t>
            </a:r>
          </a:p>
          <a:p>
            <a:endParaRPr lang="en-US" sz="190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1FCE6B-08D1-4CAB-98AC-3A4AA1B2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94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okno, wewnątrz, stół, siedzi&#10;&#10;Opis wygenerowany automatycznie">
            <a:extLst>
              <a:ext uri="{FF2B5EF4-FFF2-40B4-BE49-F238E27FC236}">
                <a16:creationId xmlns:a16="http://schemas.microsoft.com/office/drawing/2014/main" id="{5150ECF4-F02D-4615-B791-E68166C729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2" b="1504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1" name="Rectangle 38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782A416-B118-4C76-93C6-5A5FFF59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/>
            </a:br>
            <a:r>
              <a:rPr lang="en-US" sz="2200" b="1"/>
              <a:t>Zmiany w zakresie umów w sprawie zamówień publicznych</a:t>
            </a:r>
            <a:br>
              <a:rPr lang="en-US" sz="2200"/>
            </a:br>
            <a:endParaRPr lang="en-US" sz="22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AC3FE5-DEDD-48E4-A675-37B3F6CE35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/>
              <a:t>Wpływ COVID-19 na realizację umowy w sprawach zamówienia publicznego</a:t>
            </a:r>
          </a:p>
          <a:p>
            <a:r>
              <a:rPr lang="en-US" sz="1900"/>
              <a:t>Obowiązek informacyjny </a:t>
            </a:r>
          </a:p>
          <a:p>
            <a:r>
              <a:rPr lang="en-US" sz="1900"/>
              <a:t>Okoliczności potwierdzane oświadczeniami lub dokumentami </a:t>
            </a:r>
          </a:p>
          <a:p>
            <a:r>
              <a:rPr lang="en-US" sz="1900"/>
              <a:t>Ocena wpływu okoliczności na należyte wykonanie umowy </a:t>
            </a:r>
          </a:p>
          <a:p>
            <a:r>
              <a:rPr lang="en-US" sz="1900"/>
              <a:t>Zmiana treści umowy </a:t>
            </a:r>
          </a:p>
          <a:p>
            <a:r>
              <a:rPr lang="en-US" sz="1900"/>
              <a:t>Kary umowne oraz odszkodowanie</a:t>
            </a:r>
          </a:p>
          <a:p>
            <a:r>
              <a:rPr lang="en-US" sz="1900"/>
              <a:t>Sytuacja wykonawców i podwykonawców </a:t>
            </a:r>
          </a:p>
          <a:p>
            <a:r>
              <a:rPr lang="en-US" sz="1900"/>
              <a:t>Wyłączenie odpowiedzialności z tytułu naruszenia dyscypliny finansów publicznych </a:t>
            </a:r>
          </a:p>
          <a:p>
            <a:endParaRPr lang="en-US" sz="1900"/>
          </a:p>
          <a:p>
            <a:endParaRPr lang="en-US" sz="190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6FF95B-E5E5-4424-BCED-C1EC68FB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82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osoba, siedzi, stół, używanie&#10;&#10;Opis wygenerowany automatycznie">
            <a:extLst>
              <a:ext uri="{FF2B5EF4-FFF2-40B4-BE49-F238E27FC236}">
                <a16:creationId xmlns:a16="http://schemas.microsoft.com/office/drawing/2014/main" id="{AFD60799-5463-4ECF-8D9A-FE9382A2B06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63EABFC-48FF-4120-A491-35B4CB04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Obowiązek informacyjny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943DBF-ABF6-41E6-A022-DA209DB65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Art. 15r. </a:t>
            </a:r>
            <a:r>
              <a:rPr lang="en-US" sz="2400" dirty="0" err="1"/>
              <a:t>ust</a:t>
            </a:r>
            <a:r>
              <a:rPr lang="en-US" sz="2400" dirty="0"/>
              <a:t>. 1. </a:t>
            </a:r>
          </a:p>
          <a:p>
            <a:pPr marL="0" indent="0">
              <a:buNone/>
            </a:pPr>
            <a:r>
              <a:rPr lang="en-US" sz="2400" dirty="0" err="1"/>
              <a:t>Strony</a:t>
            </a:r>
            <a:r>
              <a:rPr lang="en-US" sz="2400" dirty="0"/>
              <a:t> </a:t>
            </a:r>
            <a:r>
              <a:rPr lang="en-US" sz="2400" dirty="0" err="1"/>
              <a:t>umowy</a:t>
            </a:r>
            <a:r>
              <a:rPr lang="en-US" sz="2400" dirty="0"/>
              <a:t> w sprawie </a:t>
            </a:r>
            <a:r>
              <a:rPr lang="en-US" sz="2400" dirty="0" err="1"/>
              <a:t>zamówienia</a:t>
            </a:r>
            <a:r>
              <a:rPr lang="en-US" sz="2400" dirty="0"/>
              <a:t> </a:t>
            </a:r>
            <a:r>
              <a:rPr lang="en-US" sz="2400" dirty="0" err="1"/>
              <a:t>publicznego</a:t>
            </a:r>
            <a:r>
              <a:rPr lang="en-US" sz="2400" dirty="0"/>
              <a:t>, w </a:t>
            </a:r>
            <a:r>
              <a:rPr lang="en-US" sz="2400" dirty="0" err="1"/>
              <a:t>rozumieniu</a:t>
            </a:r>
            <a:r>
              <a:rPr lang="en-US" sz="2400" dirty="0"/>
              <a:t> </a:t>
            </a:r>
            <a:r>
              <a:rPr lang="en-US" sz="2400" dirty="0" err="1"/>
              <a:t>ustawy</a:t>
            </a:r>
            <a:r>
              <a:rPr lang="en-US" sz="2400" dirty="0"/>
              <a:t> z dnia 29 stycznia 2004 roku – Prawo zamówień publicznych, </a:t>
            </a:r>
            <a:r>
              <a:rPr lang="en-US" sz="2400" dirty="0" err="1"/>
              <a:t>niezwłocznie</a:t>
            </a:r>
            <a:r>
              <a:rPr lang="en-US" sz="2400" dirty="0"/>
              <a:t> </a:t>
            </a:r>
            <a:r>
              <a:rPr lang="en-US" sz="2400" dirty="0" err="1"/>
              <a:t>informują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wzajemnie</a:t>
            </a:r>
            <a:r>
              <a:rPr lang="en-US" sz="2400" dirty="0"/>
              <a:t> o </a:t>
            </a:r>
            <a:r>
              <a:rPr lang="en-US" sz="2400" dirty="0" err="1"/>
              <a:t>wpływie</a:t>
            </a:r>
            <a:r>
              <a:rPr lang="en-US" sz="2400" dirty="0"/>
              <a:t> </a:t>
            </a:r>
            <a:r>
              <a:rPr lang="en-US" sz="2400" dirty="0" err="1"/>
              <a:t>okoliczności</a:t>
            </a:r>
            <a:r>
              <a:rPr lang="en-US" sz="2400" dirty="0"/>
              <a:t> </a:t>
            </a:r>
            <a:r>
              <a:rPr lang="en-US" sz="2400" dirty="0" err="1"/>
              <a:t>związanych</a:t>
            </a:r>
            <a:r>
              <a:rPr lang="en-US" sz="2400" dirty="0"/>
              <a:t> z </a:t>
            </a:r>
            <a:r>
              <a:rPr lang="en-US" sz="2400" dirty="0" err="1"/>
              <a:t>wystąpieniem</a:t>
            </a:r>
            <a:r>
              <a:rPr lang="en-US" sz="2400" dirty="0"/>
              <a:t> COVID-19 na </a:t>
            </a:r>
            <a:r>
              <a:rPr lang="en-US" sz="2400" dirty="0" err="1"/>
              <a:t>należyte</a:t>
            </a:r>
            <a:r>
              <a:rPr lang="en-US" sz="2400" dirty="0"/>
              <a:t> </a:t>
            </a:r>
            <a:r>
              <a:rPr lang="en-US" sz="2400" dirty="0" err="1"/>
              <a:t>wykonanie</a:t>
            </a:r>
            <a:r>
              <a:rPr lang="en-US" sz="2400" dirty="0"/>
              <a:t> tej </a:t>
            </a:r>
            <a:r>
              <a:rPr lang="en-US" sz="2400" dirty="0" err="1"/>
              <a:t>umowy</a:t>
            </a:r>
            <a:r>
              <a:rPr lang="en-US" sz="2400" dirty="0"/>
              <a:t>, o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taki</a:t>
            </a:r>
            <a:r>
              <a:rPr lang="en-US" sz="2400" dirty="0"/>
              <a:t> </a:t>
            </a:r>
            <a:r>
              <a:rPr lang="en-US" sz="2400" dirty="0" err="1"/>
              <a:t>wpływ</a:t>
            </a:r>
            <a:r>
              <a:rPr lang="en-US" sz="2400" dirty="0"/>
              <a:t> </a:t>
            </a:r>
            <a:r>
              <a:rPr lang="en-US" sz="2400" dirty="0" err="1"/>
              <a:t>wystąpił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wystąpić</a:t>
            </a:r>
            <a:r>
              <a:rPr lang="en-US" sz="2400" dirty="0"/>
              <a:t>.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DBD8D533-46AB-4C7B-84E3-98AF2A21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34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26B99AEB-8AFA-4586-BC30-22EB2CA207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B9EDCA1-2219-4C5B-8FDA-4DD48D3D5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/>
              <a:t>Okoliczności potwierdzane oświadczeniami lub dokumentami </a:t>
            </a:r>
            <a:br>
              <a:rPr lang="en-US" sz="2800"/>
            </a:br>
            <a:endParaRPr lang="en-US" sz="2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C82ED2-B0FF-4E8D-96EC-57558609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900" dirty="0"/>
              <a:t>Art. 15r. </a:t>
            </a:r>
            <a:r>
              <a:rPr lang="en-US" sz="1900" dirty="0" err="1"/>
              <a:t>ust</a:t>
            </a:r>
            <a:r>
              <a:rPr lang="en-US" sz="1900" dirty="0"/>
              <a:t>. 1. </a:t>
            </a:r>
            <a:r>
              <a:rPr lang="en-US" sz="1900" dirty="0" err="1"/>
              <a:t>zd</a:t>
            </a:r>
            <a:r>
              <a:rPr lang="en-US" sz="1900" dirty="0"/>
              <a:t>. 2 </a:t>
            </a:r>
          </a:p>
          <a:p>
            <a:pPr marL="0" indent="0">
              <a:buNone/>
            </a:pPr>
            <a:r>
              <a:rPr lang="en-US" sz="1900" dirty="0" err="1"/>
              <a:t>Strony</a:t>
            </a:r>
            <a:r>
              <a:rPr lang="en-US" sz="1900" dirty="0"/>
              <a:t> </a:t>
            </a:r>
            <a:r>
              <a:rPr lang="en-US" sz="1900" dirty="0" err="1"/>
              <a:t>umowy</a:t>
            </a:r>
            <a:r>
              <a:rPr lang="en-US" sz="1900" dirty="0"/>
              <a:t> </a:t>
            </a:r>
            <a:r>
              <a:rPr lang="en-US" sz="1900" dirty="0" err="1"/>
              <a:t>potwierdzają</a:t>
            </a:r>
            <a:r>
              <a:rPr lang="en-US" sz="1900" dirty="0"/>
              <a:t> ten </a:t>
            </a:r>
            <a:r>
              <a:rPr lang="en-US" sz="1900" dirty="0" err="1"/>
              <a:t>wpływ</a:t>
            </a:r>
            <a:r>
              <a:rPr lang="en-US" sz="1900" dirty="0"/>
              <a:t>, </a:t>
            </a:r>
            <a:r>
              <a:rPr lang="en-US" sz="1900" dirty="0" err="1"/>
              <a:t>dołączając</a:t>
            </a:r>
            <a:r>
              <a:rPr lang="en-US" sz="1900" dirty="0"/>
              <a:t> do </a:t>
            </a:r>
            <a:r>
              <a:rPr lang="en-US" sz="1900" dirty="0" err="1"/>
              <a:t>informacji</a:t>
            </a:r>
            <a:r>
              <a:rPr lang="en-US" sz="1900" dirty="0"/>
              <a:t>, o której </a:t>
            </a:r>
            <a:r>
              <a:rPr lang="en-US" sz="1900" dirty="0" err="1"/>
              <a:t>mowa</a:t>
            </a:r>
            <a:r>
              <a:rPr lang="en-US" sz="1900" dirty="0"/>
              <a:t> w </a:t>
            </a:r>
            <a:r>
              <a:rPr lang="en-US" sz="1900" dirty="0" err="1"/>
              <a:t>zdaniu</a:t>
            </a:r>
            <a:r>
              <a:rPr lang="en-US" sz="1900" dirty="0"/>
              <a:t> </a:t>
            </a:r>
            <a:r>
              <a:rPr lang="en-US" sz="1900" dirty="0" err="1"/>
              <a:t>pierwszym</a:t>
            </a:r>
            <a:r>
              <a:rPr lang="en-US" sz="1900" dirty="0"/>
              <a:t>, </a:t>
            </a:r>
            <a:r>
              <a:rPr lang="en-US" sz="1900" dirty="0" err="1"/>
              <a:t>oświadczenia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dokumenty, </a:t>
            </a:r>
            <a:r>
              <a:rPr lang="en-US" sz="1900" dirty="0" err="1"/>
              <a:t>które</a:t>
            </a:r>
            <a:r>
              <a:rPr lang="en-US" sz="1900" dirty="0"/>
              <a:t> </a:t>
            </a:r>
            <a:r>
              <a:rPr lang="en-US" sz="1900" dirty="0" err="1"/>
              <a:t>mogą</a:t>
            </a:r>
            <a:r>
              <a:rPr lang="en-US" sz="1900" dirty="0"/>
              <a:t> </a:t>
            </a:r>
            <a:r>
              <a:rPr lang="en-US" sz="1900" dirty="0" err="1"/>
              <a:t>dotyczyć</a:t>
            </a:r>
            <a:r>
              <a:rPr lang="en-US" sz="1900" dirty="0"/>
              <a:t> w </a:t>
            </a:r>
            <a:r>
              <a:rPr lang="en-US" sz="1900" dirty="0" err="1"/>
              <a:t>szczególności</a:t>
            </a:r>
            <a:r>
              <a:rPr lang="en-US" sz="1900" dirty="0"/>
              <a:t>: </a:t>
            </a:r>
          </a:p>
          <a:p>
            <a:pPr marL="0" indent="0">
              <a:buNone/>
            </a:pPr>
            <a:r>
              <a:rPr lang="en-US" sz="1900" dirty="0"/>
              <a:t>1) </a:t>
            </a:r>
            <a:r>
              <a:rPr lang="en-US" sz="1900" dirty="0" err="1"/>
              <a:t>liczby</a:t>
            </a:r>
            <a:r>
              <a:rPr lang="en-US" sz="1900" dirty="0"/>
              <a:t> i </a:t>
            </a:r>
            <a:r>
              <a:rPr lang="en-US" sz="1900" dirty="0" err="1"/>
              <a:t>stanowisk</a:t>
            </a:r>
            <a:r>
              <a:rPr lang="en-US" sz="1900" dirty="0"/>
              <a:t> </a:t>
            </a:r>
            <a:r>
              <a:rPr lang="en-US" sz="1900" dirty="0" err="1"/>
              <a:t>pracowników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osób</a:t>
            </a:r>
            <a:r>
              <a:rPr lang="en-US" sz="1900" dirty="0"/>
              <a:t> </a:t>
            </a:r>
            <a:r>
              <a:rPr lang="en-US" sz="1900" dirty="0" err="1"/>
              <a:t>świadczących</a:t>
            </a:r>
            <a:r>
              <a:rPr lang="en-US" sz="1900" dirty="0"/>
              <a:t> </a:t>
            </a:r>
            <a:r>
              <a:rPr lang="en-US" sz="1900" dirty="0" err="1"/>
              <a:t>pracę</a:t>
            </a:r>
            <a:r>
              <a:rPr lang="en-US" sz="1900" dirty="0"/>
              <a:t> za </a:t>
            </a:r>
            <a:r>
              <a:rPr lang="en-US" sz="1900" dirty="0" err="1"/>
              <a:t>wynagrodzeniem</a:t>
            </a:r>
            <a:r>
              <a:rPr lang="en-US" sz="1900" dirty="0"/>
              <a:t> na </a:t>
            </a:r>
            <a:r>
              <a:rPr lang="en-US" sz="1900" dirty="0" err="1"/>
              <a:t>innej</a:t>
            </a:r>
            <a:r>
              <a:rPr lang="en-US" sz="1900" dirty="0"/>
              <a:t> </a:t>
            </a:r>
            <a:r>
              <a:rPr lang="en-US" sz="1900" dirty="0" err="1"/>
              <a:t>podstawie</a:t>
            </a:r>
            <a:r>
              <a:rPr lang="en-US" sz="1900" dirty="0"/>
              <a:t> </a:t>
            </a:r>
            <a:r>
              <a:rPr lang="en-US" sz="1900" dirty="0" err="1"/>
              <a:t>niż</a:t>
            </a:r>
            <a:r>
              <a:rPr lang="en-US" sz="1900" dirty="0"/>
              <a:t> </a:t>
            </a:r>
            <a:r>
              <a:rPr lang="en-US" sz="1900" dirty="0" err="1"/>
              <a:t>stosunek</a:t>
            </a:r>
            <a:r>
              <a:rPr lang="en-US" sz="1900" dirty="0"/>
              <a:t> </a:t>
            </a:r>
            <a:r>
              <a:rPr lang="en-US" sz="1900" dirty="0" err="1"/>
              <a:t>pracy</a:t>
            </a:r>
            <a:r>
              <a:rPr lang="en-US" sz="1900" dirty="0"/>
              <a:t>, </a:t>
            </a:r>
            <a:r>
              <a:rPr lang="en-US" sz="1900" dirty="0" err="1"/>
              <a:t>które</a:t>
            </a:r>
            <a:r>
              <a:rPr lang="en-US" sz="1900" dirty="0"/>
              <a:t> </a:t>
            </a:r>
            <a:r>
              <a:rPr lang="en-US" sz="1900" dirty="0" err="1"/>
              <a:t>uczestniczą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mogłyby</a:t>
            </a:r>
            <a:r>
              <a:rPr lang="en-US" sz="1900" dirty="0"/>
              <a:t> </a:t>
            </a:r>
            <a:r>
              <a:rPr lang="en-US" sz="1900" dirty="0" err="1"/>
              <a:t>uczestniczyć</a:t>
            </a:r>
            <a:r>
              <a:rPr lang="en-US" sz="1900" dirty="0"/>
              <a:t> w </a:t>
            </a:r>
            <a:r>
              <a:rPr lang="en-US" sz="1900" dirty="0" err="1"/>
              <a:t>realizacji</a:t>
            </a:r>
            <a:r>
              <a:rPr lang="en-US" sz="1900" dirty="0"/>
              <a:t> </a:t>
            </a:r>
            <a:r>
              <a:rPr lang="en-US" sz="1900" dirty="0" err="1"/>
              <a:t>zamówienia</a:t>
            </a:r>
            <a:r>
              <a:rPr lang="en-US" sz="1900" dirty="0"/>
              <a:t>: </a:t>
            </a:r>
          </a:p>
          <a:p>
            <a:pPr marL="0" indent="0">
              <a:buNone/>
            </a:pPr>
            <a:r>
              <a:rPr lang="en-US" sz="1900" dirty="0"/>
              <a:t>a) </a:t>
            </a:r>
            <a:r>
              <a:rPr lang="en-US" sz="1900" dirty="0" err="1"/>
              <a:t>podlegających</a:t>
            </a:r>
            <a:r>
              <a:rPr lang="en-US" sz="1900" dirty="0"/>
              <a:t> </a:t>
            </a:r>
            <a:r>
              <a:rPr lang="en-US" sz="1900" dirty="0" err="1"/>
              <a:t>obowiązkowej</a:t>
            </a:r>
            <a:r>
              <a:rPr lang="en-US" sz="1900" dirty="0"/>
              <a:t> </a:t>
            </a:r>
            <a:r>
              <a:rPr lang="en-US" sz="1900" dirty="0" err="1"/>
              <a:t>hospitalizacji</a:t>
            </a:r>
            <a:r>
              <a:rPr lang="en-US" sz="1900" dirty="0"/>
              <a:t> w </a:t>
            </a:r>
            <a:r>
              <a:rPr lang="en-US" sz="1900" dirty="0" err="1"/>
              <a:t>związku</a:t>
            </a:r>
            <a:r>
              <a:rPr lang="en-US" sz="1900" dirty="0"/>
              <a:t> z </a:t>
            </a:r>
            <a:r>
              <a:rPr lang="en-US" sz="1900" dirty="0" err="1"/>
              <a:t>przeciwdziałaniem</a:t>
            </a:r>
            <a:r>
              <a:rPr lang="en-US" sz="1900" dirty="0"/>
              <a:t> COVID-19,  b) </a:t>
            </a:r>
            <a:r>
              <a:rPr lang="en-US" sz="1900" dirty="0" err="1"/>
              <a:t>podlegających</a:t>
            </a:r>
            <a:r>
              <a:rPr lang="en-US" sz="1900" dirty="0"/>
              <a:t> </a:t>
            </a:r>
            <a:r>
              <a:rPr lang="en-US" sz="1900" dirty="0" err="1"/>
              <a:t>obowiązkowej</a:t>
            </a:r>
            <a:r>
              <a:rPr lang="en-US" sz="1900" dirty="0"/>
              <a:t> </a:t>
            </a:r>
            <a:r>
              <a:rPr lang="en-US" sz="1900" dirty="0" err="1"/>
              <a:t>kwarantannie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nadzorowi</a:t>
            </a:r>
            <a:r>
              <a:rPr lang="en-US" sz="1900" dirty="0"/>
              <a:t> </a:t>
            </a:r>
            <a:r>
              <a:rPr lang="en-US" sz="1900" dirty="0" err="1"/>
              <a:t>epidemiologicznemu</a:t>
            </a:r>
            <a:r>
              <a:rPr lang="en-US" sz="1900" dirty="0"/>
              <a:t> w </a:t>
            </a:r>
            <a:r>
              <a:rPr lang="en-US" sz="1900" dirty="0" err="1"/>
              <a:t>związku</a:t>
            </a:r>
            <a:r>
              <a:rPr lang="en-US" sz="1900" dirty="0"/>
              <a:t> z </a:t>
            </a:r>
            <a:r>
              <a:rPr lang="en-US" sz="1900" dirty="0" err="1"/>
              <a:t>pozostawaniem</a:t>
            </a:r>
            <a:r>
              <a:rPr lang="en-US" sz="1900" dirty="0"/>
              <a:t> w </a:t>
            </a:r>
            <a:r>
              <a:rPr lang="en-US" sz="1900" dirty="0" err="1"/>
              <a:t>styczności</a:t>
            </a:r>
            <a:r>
              <a:rPr lang="en-US" sz="1900" dirty="0"/>
              <a:t> z </a:t>
            </a:r>
            <a:r>
              <a:rPr lang="en-US" sz="1900" dirty="0" err="1"/>
              <a:t>osobami</a:t>
            </a:r>
            <a:r>
              <a:rPr lang="en-US" sz="1900" dirty="0"/>
              <a:t>, </a:t>
            </a:r>
            <a:r>
              <a:rPr lang="en-US" sz="1900" dirty="0" err="1"/>
              <a:t>których</a:t>
            </a:r>
            <a:r>
              <a:rPr lang="en-US" sz="1900" dirty="0"/>
              <a:t> </a:t>
            </a:r>
            <a:r>
              <a:rPr lang="en-US" sz="1900" dirty="0" err="1"/>
              <a:t>zdrowie</a:t>
            </a:r>
            <a:r>
              <a:rPr lang="en-US" sz="1900" dirty="0"/>
              <a:t> </a:t>
            </a:r>
            <a:r>
              <a:rPr lang="en-US" sz="1900" dirty="0" err="1"/>
              <a:t>zostało</a:t>
            </a:r>
            <a:r>
              <a:rPr lang="en-US" sz="1900" dirty="0"/>
              <a:t> </a:t>
            </a:r>
            <a:r>
              <a:rPr lang="en-US" sz="1900" dirty="0" err="1"/>
              <a:t>zagrożone</a:t>
            </a:r>
            <a:r>
              <a:rPr lang="en-US" sz="1900" dirty="0"/>
              <a:t> </a:t>
            </a:r>
            <a:r>
              <a:rPr lang="en-US" sz="1900" dirty="0" err="1"/>
              <a:t>przez</a:t>
            </a:r>
            <a:r>
              <a:rPr lang="en-US" sz="1900" dirty="0"/>
              <a:t> COVID-19 </a:t>
            </a:r>
          </a:p>
        </p:txBody>
      </p:sp>
      <p:sp>
        <p:nvSpPr>
          <p:cNvPr id="9" name="Symbol zastępczy stopki 8">
            <a:extLst>
              <a:ext uri="{FF2B5EF4-FFF2-40B4-BE49-F238E27FC236}">
                <a16:creationId xmlns:a16="http://schemas.microsoft.com/office/drawing/2014/main" id="{6E5FDFAE-1A62-4CDE-9391-1188FFF9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33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2978260B-2F85-4553-9A08-11D8FE4622A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F83CF82-1ED3-4E65-85A9-BA565E5CD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/>
              <a:t>Okoliczności potwierdzane oświadczeniami lub dokumentami </a:t>
            </a:r>
            <a:br>
              <a:rPr lang="en-US" sz="2800"/>
            </a:br>
            <a:endParaRPr lang="en-US" sz="2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7E772B-E1EA-4E35-BD2C-787681E1B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Art. 15r. </a:t>
            </a:r>
            <a:r>
              <a:rPr lang="en-US" sz="2000" dirty="0" err="1"/>
              <a:t>ust</a:t>
            </a:r>
            <a:r>
              <a:rPr lang="en-US" sz="2000" dirty="0"/>
              <a:t>. 1. </a:t>
            </a:r>
            <a:r>
              <a:rPr lang="en-US" sz="2000" dirty="0" err="1"/>
              <a:t>zd</a:t>
            </a:r>
            <a:r>
              <a:rPr lang="en-US" sz="2000" dirty="0"/>
              <a:t>. 2 </a:t>
            </a:r>
          </a:p>
          <a:p>
            <a:pPr marL="0" indent="0">
              <a:buNone/>
            </a:pPr>
            <a:r>
              <a:rPr lang="en-US" sz="2000" dirty="0" err="1"/>
              <a:t>Strony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potwierdzają</a:t>
            </a:r>
            <a:r>
              <a:rPr lang="en-US" sz="2000" dirty="0"/>
              <a:t> ten </a:t>
            </a:r>
            <a:r>
              <a:rPr lang="en-US" sz="2000" dirty="0" err="1"/>
              <a:t>wpływ</a:t>
            </a:r>
            <a:r>
              <a:rPr lang="en-US" sz="2000" dirty="0"/>
              <a:t>, </a:t>
            </a:r>
            <a:r>
              <a:rPr lang="en-US" sz="2000" dirty="0" err="1"/>
              <a:t>dołączając</a:t>
            </a:r>
            <a:r>
              <a:rPr lang="en-US" sz="2000" dirty="0"/>
              <a:t> do </a:t>
            </a:r>
            <a:r>
              <a:rPr lang="en-US" sz="2000" dirty="0" err="1"/>
              <a:t>informacji</a:t>
            </a:r>
            <a:r>
              <a:rPr lang="en-US" sz="2000" dirty="0"/>
              <a:t>, o której </a:t>
            </a:r>
            <a:r>
              <a:rPr lang="en-US" sz="2000" dirty="0" err="1"/>
              <a:t>mowa</a:t>
            </a:r>
            <a:r>
              <a:rPr lang="en-US" sz="2000" dirty="0"/>
              <a:t> w </a:t>
            </a:r>
            <a:r>
              <a:rPr lang="en-US" sz="2000" dirty="0" err="1"/>
              <a:t>zdaniu</a:t>
            </a:r>
            <a:r>
              <a:rPr lang="en-US" sz="2000" dirty="0"/>
              <a:t> </a:t>
            </a:r>
            <a:r>
              <a:rPr lang="en-US" sz="2000" dirty="0" err="1"/>
              <a:t>pierwszym</a:t>
            </a:r>
            <a:r>
              <a:rPr lang="en-US" sz="2000" dirty="0"/>
              <a:t>, </a:t>
            </a:r>
            <a:r>
              <a:rPr lang="en-US" sz="2000" dirty="0" err="1"/>
              <a:t>oświadczenia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dokumenty, </a:t>
            </a:r>
            <a:r>
              <a:rPr lang="en-US" sz="2000" dirty="0" err="1"/>
              <a:t>które</a:t>
            </a:r>
            <a:r>
              <a:rPr lang="en-US" sz="2000" dirty="0"/>
              <a:t> </a:t>
            </a:r>
            <a:r>
              <a:rPr lang="en-US" sz="2000" dirty="0" err="1"/>
              <a:t>mogą</a:t>
            </a:r>
            <a:r>
              <a:rPr lang="en-US" sz="2000" dirty="0"/>
              <a:t> </a:t>
            </a:r>
            <a:r>
              <a:rPr lang="en-US" sz="2000" dirty="0" err="1"/>
              <a:t>dotyczyć</a:t>
            </a:r>
            <a:r>
              <a:rPr lang="en-US" sz="2000" dirty="0"/>
              <a:t> w </a:t>
            </a:r>
            <a:r>
              <a:rPr lang="en-US" sz="2000" dirty="0" err="1"/>
              <a:t>szczególności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1) </a:t>
            </a:r>
            <a:r>
              <a:rPr lang="en-US" sz="2000" dirty="0" err="1"/>
              <a:t>liczby</a:t>
            </a:r>
            <a:r>
              <a:rPr lang="en-US" sz="2000" dirty="0"/>
              <a:t> i </a:t>
            </a:r>
            <a:r>
              <a:rPr lang="en-US" sz="2000" dirty="0" err="1"/>
              <a:t>stanowisk</a:t>
            </a:r>
            <a:r>
              <a:rPr lang="en-US" sz="2000" dirty="0"/>
              <a:t> </a:t>
            </a:r>
            <a:r>
              <a:rPr lang="en-US" sz="2000" dirty="0" err="1"/>
              <a:t>pracowników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osób</a:t>
            </a:r>
            <a:r>
              <a:rPr lang="en-US" sz="2000" dirty="0"/>
              <a:t> </a:t>
            </a:r>
            <a:r>
              <a:rPr lang="en-US" sz="2000" dirty="0" err="1"/>
              <a:t>świadczących</a:t>
            </a:r>
            <a:r>
              <a:rPr lang="en-US" sz="2000" dirty="0"/>
              <a:t> </a:t>
            </a:r>
            <a:r>
              <a:rPr lang="en-US" sz="2000" dirty="0" err="1"/>
              <a:t>pracę</a:t>
            </a:r>
            <a:r>
              <a:rPr lang="en-US" sz="2000" dirty="0"/>
              <a:t> za </a:t>
            </a:r>
            <a:r>
              <a:rPr lang="en-US" sz="2000" dirty="0" err="1"/>
              <a:t>wynagrodzeniem</a:t>
            </a:r>
            <a:r>
              <a:rPr lang="en-US" sz="2000" dirty="0"/>
              <a:t> na </a:t>
            </a:r>
            <a:r>
              <a:rPr lang="en-US" sz="2000" dirty="0" err="1"/>
              <a:t>innej</a:t>
            </a:r>
            <a:r>
              <a:rPr lang="en-US" sz="2000" dirty="0"/>
              <a:t> </a:t>
            </a:r>
            <a:r>
              <a:rPr lang="en-US" sz="2000" dirty="0" err="1"/>
              <a:t>podstawie</a:t>
            </a:r>
            <a:r>
              <a:rPr lang="en-US" sz="2000" dirty="0"/>
              <a:t> </a:t>
            </a:r>
            <a:r>
              <a:rPr lang="en-US" sz="2000" dirty="0" err="1"/>
              <a:t>niż</a:t>
            </a:r>
            <a:r>
              <a:rPr lang="en-US" sz="2000" dirty="0"/>
              <a:t> </a:t>
            </a:r>
            <a:r>
              <a:rPr lang="en-US" sz="2000" dirty="0" err="1"/>
              <a:t>stosunek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en-US" sz="2000" dirty="0"/>
              <a:t>, </a:t>
            </a:r>
            <a:r>
              <a:rPr lang="en-US" sz="2000" dirty="0" err="1"/>
              <a:t>które</a:t>
            </a:r>
            <a:r>
              <a:rPr lang="en-US" sz="2000" dirty="0"/>
              <a:t> </a:t>
            </a:r>
            <a:r>
              <a:rPr lang="en-US" sz="2000" dirty="0" err="1"/>
              <a:t>uczestniczą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mogłyby</a:t>
            </a:r>
            <a:r>
              <a:rPr lang="en-US" sz="2000" dirty="0"/>
              <a:t> </a:t>
            </a:r>
            <a:r>
              <a:rPr lang="en-US" sz="2000" dirty="0" err="1"/>
              <a:t>uczestniczyć</a:t>
            </a:r>
            <a:r>
              <a:rPr lang="en-US" sz="2000" dirty="0"/>
              <a:t> w </a:t>
            </a:r>
            <a:r>
              <a:rPr lang="en-US" sz="2000" dirty="0" err="1"/>
              <a:t>realizacji</a:t>
            </a:r>
            <a:r>
              <a:rPr lang="en-US" sz="2000" dirty="0"/>
              <a:t> </a:t>
            </a:r>
            <a:r>
              <a:rPr lang="en-US" sz="2000" dirty="0" err="1"/>
              <a:t>zamówienia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b) </a:t>
            </a:r>
            <a:r>
              <a:rPr lang="en-US" sz="2000" dirty="0" err="1"/>
              <a:t>podlegających</a:t>
            </a:r>
            <a:r>
              <a:rPr lang="en-US" sz="2000" dirty="0"/>
              <a:t> </a:t>
            </a:r>
            <a:r>
              <a:rPr lang="en-US" sz="2000" dirty="0" err="1"/>
              <a:t>obowiązkowej</a:t>
            </a:r>
            <a:r>
              <a:rPr lang="en-US" sz="2000" dirty="0"/>
              <a:t> </a:t>
            </a:r>
            <a:r>
              <a:rPr lang="en-US" sz="2000" dirty="0" err="1"/>
              <a:t>kwarantannie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nadzorowi</a:t>
            </a:r>
            <a:r>
              <a:rPr lang="en-US" sz="2000" dirty="0"/>
              <a:t> </a:t>
            </a:r>
            <a:r>
              <a:rPr lang="en-US" sz="2000" dirty="0" err="1"/>
              <a:t>epidemiologicznemu</a:t>
            </a:r>
            <a:r>
              <a:rPr lang="en-US" sz="2000" dirty="0"/>
              <a:t> w </a:t>
            </a:r>
            <a:r>
              <a:rPr lang="en-US" sz="2000" dirty="0" err="1"/>
              <a:t>związku</a:t>
            </a:r>
            <a:r>
              <a:rPr lang="en-US" sz="2000" dirty="0"/>
              <a:t> z </a:t>
            </a:r>
            <a:r>
              <a:rPr lang="en-US" sz="2000" dirty="0" err="1"/>
              <a:t>pozostawaniem</a:t>
            </a:r>
            <a:r>
              <a:rPr lang="en-US" sz="2000" dirty="0"/>
              <a:t> w </a:t>
            </a:r>
            <a:r>
              <a:rPr lang="en-US" sz="2000" dirty="0" err="1"/>
              <a:t>styczności</a:t>
            </a:r>
            <a:r>
              <a:rPr lang="en-US" sz="2000" dirty="0"/>
              <a:t> z </a:t>
            </a:r>
            <a:r>
              <a:rPr lang="en-US" sz="2000" dirty="0" err="1"/>
              <a:t>osobami</a:t>
            </a:r>
            <a:r>
              <a:rPr lang="en-US" sz="2000" dirty="0"/>
              <a:t>, </a:t>
            </a:r>
            <a:r>
              <a:rPr lang="en-US" sz="2000" dirty="0" err="1"/>
              <a:t>których</a:t>
            </a:r>
            <a:r>
              <a:rPr lang="en-US" sz="2000" dirty="0"/>
              <a:t> </a:t>
            </a:r>
            <a:r>
              <a:rPr lang="en-US" sz="2000" dirty="0" err="1"/>
              <a:t>zdrowie</a:t>
            </a:r>
            <a:r>
              <a:rPr lang="en-US" sz="2000" dirty="0"/>
              <a:t> </a:t>
            </a:r>
            <a:r>
              <a:rPr lang="en-US" sz="2000" dirty="0" err="1"/>
              <a:t>zostało</a:t>
            </a:r>
            <a:r>
              <a:rPr lang="en-US" sz="2000" dirty="0"/>
              <a:t> </a:t>
            </a:r>
            <a:r>
              <a:rPr lang="en-US" sz="2000" dirty="0" err="1"/>
              <a:t>zagrożone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COVID-19</a:t>
            </a:r>
          </a:p>
        </p:txBody>
      </p:sp>
      <p:sp>
        <p:nvSpPr>
          <p:cNvPr id="9" name="Symbol zastępczy stopki 8">
            <a:extLst>
              <a:ext uri="{FF2B5EF4-FFF2-40B4-BE49-F238E27FC236}">
                <a16:creationId xmlns:a16="http://schemas.microsoft.com/office/drawing/2014/main" id="{57ED716A-AB19-406B-B216-0D7058D9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30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AE9EF84B-CE90-4009-8BBC-FD36675F4F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24CD679-7405-4CD3-A92A-9469F279A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5D8BFD3-1424-4A87-AC7E-C993E666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/>
              <a:t>Okoliczności potwierdzane oświadczeniami lub dokumentami </a:t>
            </a:r>
            <a:br>
              <a:rPr lang="en-US" sz="2800"/>
            </a:br>
            <a:endParaRPr lang="en-US" sz="2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80EDA-A868-4B03-9898-797A4C3F3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10" y="2121763"/>
            <a:ext cx="5235490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300" dirty="0"/>
              <a:t>Art. 15r. </a:t>
            </a:r>
            <a:r>
              <a:rPr lang="en-US" sz="1300" dirty="0" err="1"/>
              <a:t>ust</a:t>
            </a:r>
            <a:r>
              <a:rPr lang="en-US" sz="1300" dirty="0"/>
              <a:t>. 1. </a:t>
            </a:r>
            <a:r>
              <a:rPr lang="en-US" sz="1300" dirty="0" err="1"/>
              <a:t>zd</a:t>
            </a:r>
            <a:r>
              <a:rPr lang="en-US" sz="1300" dirty="0"/>
              <a:t>. 2 </a:t>
            </a:r>
          </a:p>
          <a:p>
            <a:pPr marL="0" indent="0">
              <a:buNone/>
            </a:pPr>
            <a:r>
              <a:rPr lang="en-US" sz="1300" dirty="0" err="1"/>
              <a:t>Strony</a:t>
            </a:r>
            <a:r>
              <a:rPr lang="en-US" sz="1300" dirty="0"/>
              <a:t> </a:t>
            </a:r>
            <a:r>
              <a:rPr lang="en-US" sz="1300" dirty="0" err="1"/>
              <a:t>umowy</a:t>
            </a:r>
            <a:r>
              <a:rPr lang="en-US" sz="1300" dirty="0"/>
              <a:t> </a:t>
            </a:r>
            <a:r>
              <a:rPr lang="en-US" sz="1300" dirty="0" err="1"/>
              <a:t>potwierdzają</a:t>
            </a:r>
            <a:r>
              <a:rPr lang="en-US" sz="1300" dirty="0"/>
              <a:t> ten </a:t>
            </a:r>
            <a:r>
              <a:rPr lang="en-US" sz="1300" dirty="0" err="1"/>
              <a:t>wpływ</a:t>
            </a:r>
            <a:r>
              <a:rPr lang="en-US" sz="1300" dirty="0"/>
              <a:t>, </a:t>
            </a:r>
            <a:r>
              <a:rPr lang="en-US" sz="1300" dirty="0" err="1"/>
              <a:t>dołączając</a:t>
            </a:r>
            <a:r>
              <a:rPr lang="en-US" sz="1300" dirty="0"/>
              <a:t> do </a:t>
            </a:r>
            <a:r>
              <a:rPr lang="en-US" sz="1300" dirty="0" err="1"/>
              <a:t>informacji</a:t>
            </a:r>
            <a:r>
              <a:rPr lang="en-US" sz="1300" dirty="0"/>
              <a:t>, o której </a:t>
            </a:r>
            <a:r>
              <a:rPr lang="en-US" sz="1300" dirty="0" err="1"/>
              <a:t>mowa</a:t>
            </a:r>
            <a:r>
              <a:rPr lang="en-US" sz="1300" dirty="0"/>
              <a:t> w </a:t>
            </a:r>
            <a:r>
              <a:rPr lang="en-US" sz="1300" dirty="0" err="1"/>
              <a:t>zdaniu</a:t>
            </a:r>
            <a:r>
              <a:rPr lang="en-US" sz="1300" dirty="0"/>
              <a:t> </a:t>
            </a:r>
            <a:r>
              <a:rPr lang="en-US" sz="1300" dirty="0" err="1"/>
              <a:t>pierwszym</a:t>
            </a:r>
            <a:r>
              <a:rPr lang="en-US" sz="1300" dirty="0"/>
              <a:t>, </a:t>
            </a:r>
            <a:r>
              <a:rPr lang="en-US" sz="1300" dirty="0" err="1"/>
              <a:t>oświadczenia</a:t>
            </a:r>
            <a:r>
              <a:rPr lang="en-US" sz="1300" dirty="0"/>
              <a:t> </a:t>
            </a:r>
            <a:r>
              <a:rPr lang="en-US" sz="1300" dirty="0" err="1"/>
              <a:t>lub</a:t>
            </a:r>
            <a:r>
              <a:rPr lang="en-US" sz="1300" dirty="0"/>
              <a:t> dokumenty, </a:t>
            </a:r>
            <a:r>
              <a:rPr lang="en-US" sz="1300" dirty="0" err="1"/>
              <a:t>które</a:t>
            </a:r>
            <a:r>
              <a:rPr lang="en-US" sz="1300" dirty="0"/>
              <a:t> </a:t>
            </a:r>
            <a:r>
              <a:rPr lang="en-US" sz="1300" dirty="0" err="1"/>
              <a:t>mogą</a:t>
            </a:r>
            <a:r>
              <a:rPr lang="en-US" sz="1300" dirty="0"/>
              <a:t> </a:t>
            </a:r>
            <a:r>
              <a:rPr lang="en-US" sz="1300" dirty="0" err="1"/>
              <a:t>dotyczyć</a:t>
            </a:r>
            <a:r>
              <a:rPr lang="en-US" sz="1300" dirty="0"/>
              <a:t> w </a:t>
            </a:r>
            <a:r>
              <a:rPr lang="en-US" sz="1300" dirty="0" err="1"/>
              <a:t>szczególności</a:t>
            </a:r>
            <a:r>
              <a:rPr lang="en-US" sz="1300" dirty="0"/>
              <a:t>: </a:t>
            </a:r>
          </a:p>
          <a:p>
            <a:pPr marL="0" indent="0">
              <a:buNone/>
            </a:pPr>
            <a:r>
              <a:rPr lang="en-US" sz="1300" dirty="0"/>
              <a:t>1) </a:t>
            </a:r>
            <a:r>
              <a:rPr lang="en-US" sz="1300" dirty="0" err="1"/>
              <a:t>liczby</a:t>
            </a:r>
            <a:r>
              <a:rPr lang="en-US" sz="1300" dirty="0"/>
              <a:t> i </a:t>
            </a:r>
            <a:r>
              <a:rPr lang="en-US" sz="1300" dirty="0" err="1"/>
              <a:t>stanowisk</a:t>
            </a:r>
            <a:r>
              <a:rPr lang="en-US" sz="1300" dirty="0"/>
              <a:t> </a:t>
            </a:r>
            <a:r>
              <a:rPr lang="en-US" sz="1300" dirty="0" err="1"/>
              <a:t>pracowników</a:t>
            </a:r>
            <a:r>
              <a:rPr lang="en-US" sz="1300" dirty="0"/>
              <a:t>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osób</a:t>
            </a:r>
            <a:r>
              <a:rPr lang="en-US" sz="1300" dirty="0"/>
              <a:t> </a:t>
            </a:r>
            <a:r>
              <a:rPr lang="en-US" sz="1300" dirty="0" err="1"/>
              <a:t>świadczących</a:t>
            </a:r>
            <a:r>
              <a:rPr lang="en-US" sz="1300" dirty="0"/>
              <a:t> </a:t>
            </a:r>
            <a:r>
              <a:rPr lang="en-US" sz="1300" dirty="0" err="1"/>
              <a:t>pracę</a:t>
            </a:r>
            <a:r>
              <a:rPr lang="en-US" sz="1300" dirty="0"/>
              <a:t> za </a:t>
            </a:r>
            <a:r>
              <a:rPr lang="en-US" sz="1300" dirty="0" err="1"/>
              <a:t>wynagrodzeniem</a:t>
            </a:r>
            <a:r>
              <a:rPr lang="en-US" sz="1300" dirty="0"/>
              <a:t> na </a:t>
            </a:r>
            <a:r>
              <a:rPr lang="en-US" sz="1300" dirty="0" err="1"/>
              <a:t>innej</a:t>
            </a:r>
            <a:r>
              <a:rPr lang="en-US" sz="1300" dirty="0"/>
              <a:t> </a:t>
            </a:r>
            <a:r>
              <a:rPr lang="en-US" sz="1300" dirty="0" err="1"/>
              <a:t>podstawie</a:t>
            </a:r>
            <a:r>
              <a:rPr lang="en-US" sz="1300" dirty="0"/>
              <a:t> </a:t>
            </a:r>
            <a:r>
              <a:rPr lang="en-US" sz="1300" dirty="0" err="1"/>
              <a:t>niż</a:t>
            </a:r>
            <a:r>
              <a:rPr lang="en-US" sz="1300" dirty="0"/>
              <a:t> </a:t>
            </a:r>
            <a:r>
              <a:rPr lang="en-US" sz="1300" dirty="0" err="1"/>
              <a:t>stosunek</a:t>
            </a:r>
            <a:r>
              <a:rPr lang="en-US" sz="1300" dirty="0"/>
              <a:t> </a:t>
            </a:r>
            <a:r>
              <a:rPr lang="en-US" sz="1300" dirty="0" err="1"/>
              <a:t>pracy</a:t>
            </a:r>
            <a:r>
              <a:rPr lang="en-US" sz="1300" dirty="0"/>
              <a:t>, </a:t>
            </a:r>
            <a:r>
              <a:rPr lang="en-US" sz="1300" dirty="0" err="1"/>
              <a:t>które</a:t>
            </a:r>
            <a:r>
              <a:rPr lang="en-US" sz="1300" dirty="0"/>
              <a:t> </a:t>
            </a:r>
            <a:r>
              <a:rPr lang="en-US" sz="1300" dirty="0" err="1"/>
              <a:t>uczestniczą</a:t>
            </a:r>
            <a:r>
              <a:rPr lang="en-US" sz="1300" dirty="0"/>
              <a:t>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mogłyby</a:t>
            </a:r>
            <a:r>
              <a:rPr lang="en-US" sz="1300" dirty="0"/>
              <a:t> </a:t>
            </a:r>
            <a:r>
              <a:rPr lang="en-US" sz="1300" dirty="0" err="1"/>
              <a:t>uczestniczyć</a:t>
            </a:r>
            <a:r>
              <a:rPr lang="en-US" sz="1300" dirty="0"/>
              <a:t> w </a:t>
            </a:r>
            <a:r>
              <a:rPr lang="en-US" sz="1300" dirty="0" err="1"/>
              <a:t>realizacji</a:t>
            </a:r>
            <a:r>
              <a:rPr lang="en-US" sz="1300" dirty="0"/>
              <a:t> </a:t>
            </a:r>
            <a:r>
              <a:rPr lang="en-US" sz="1300" dirty="0" err="1"/>
              <a:t>zamówienia</a:t>
            </a:r>
            <a:r>
              <a:rPr lang="en-US" sz="1300" dirty="0"/>
              <a:t>: </a:t>
            </a:r>
          </a:p>
          <a:p>
            <a:pPr marL="0" indent="0">
              <a:buNone/>
            </a:pPr>
            <a:r>
              <a:rPr lang="en-US" sz="1300" dirty="0"/>
              <a:t>c) </a:t>
            </a:r>
            <a:r>
              <a:rPr lang="en-US" sz="1300" dirty="0" err="1"/>
              <a:t>zwolnionych</a:t>
            </a:r>
            <a:r>
              <a:rPr lang="en-US" sz="1300" dirty="0"/>
              <a:t> od </a:t>
            </a:r>
            <a:r>
              <a:rPr lang="en-US" sz="1300" dirty="0" err="1"/>
              <a:t>wykonywania</a:t>
            </a:r>
            <a:r>
              <a:rPr lang="en-US" sz="1300" dirty="0"/>
              <a:t> </a:t>
            </a:r>
            <a:r>
              <a:rPr lang="en-US" sz="1300" dirty="0" err="1"/>
              <a:t>pracy</a:t>
            </a:r>
            <a:r>
              <a:rPr lang="en-US" sz="1300" dirty="0"/>
              <a:t> z </a:t>
            </a:r>
            <a:r>
              <a:rPr lang="en-US" sz="1300" dirty="0" err="1"/>
              <a:t>powodu</a:t>
            </a:r>
            <a:r>
              <a:rPr lang="en-US" sz="1300" dirty="0"/>
              <a:t> </a:t>
            </a:r>
            <a:r>
              <a:rPr lang="en-US" sz="1300" dirty="0" err="1"/>
              <a:t>konieczności</a:t>
            </a:r>
            <a:r>
              <a:rPr lang="en-US" sz="1300" dirty="0"/>
              <a:t> </a:t>
            </a:r>
            <a:r>
              <a:rPr lang="en-US" sz="1300" dirty="0" err="1"/>
              <a:t>osobistego</a:t>
            </a:r>
            <a:r>
              <a:rPr lang="en-US" sz="1300" dirty="0"/>
              <a:t> </a:t>
            </a:r>
            <a:r>
              <a:rPr lang="en-US" sz="1300" dirty="0" err="1"/>
              <a:t>sprawowania</a:t>
            </a:r>
            <a:r>
              <a:rPr lang="en-US" sz="1300" dirty="0"/>
              <a:t> </a:t>
            </a:r>
            <a:r>
              <a:rPr lang="en-US" sz="1300" dirty="0" err="1"/>
              <a:t>opieki</a:t>
            </a:r>
            <a:r>
              <a:rPr lang="en-US" sz="1300" dirty="0"/>
              <a:t> </a:t>
            </a:r>
            <a:r>
              <a:rPr lang="en-US" sz="1300" dirty="0" err="1"/>
              <a:t>nad</a:t>
            </a:r>
            <a:r>
              <a:rPr lang="en-US" sz="1300" dirty="0"/>
              <a:t> </a:t>
            </a:r>
            <a:r>
              <a:rPr lang="en-US" sz="1300" dirty="0" err="1"/>
              <a:t>dzieckiem</a:t>
            </a:r>
            <a:r>
              <a:rPr lang="en-US" sz="1300" dirty="0"/>
              <a:t>, o </a:t>
            </a:r>
            <a:r>
              <a:rPr lang="en-US" sz="1300" dirty="0" err="1"/>
              <a:t>którym</a:t>
            </a:r>
            <a:r>
              <a:rPr lang="en-US" sz="1300" dirty="0"/>
              <a:t> </a:t>
            </a:r>
            <a:r>
              <a:rPr lang="en-US" sz="1300" dirty="0" err="1"/>
              <a:t>mowa</a:t>
            </a:r>
            <a:r>
              <a:rPr lang="en-US" sz="1300" dirty="0"/>
              <a:t> w art. 32 </a:t>
            </a:r>
            <a:r>
              <a:rPr lang="en-US" sz="1300" dirty="0" err="1"/>
              <a:t>ust</a:t>
            </a:r>
            <a:r>
              <a:rPr lang="en-US" sz="1300" dirty="0"/>
              <a:t>. 1 pkt 1 </a:t>
            </a:r>
            <a:r>
              <a:rPr lang="en-US" sz="1300" dirty="0" err="1"/>
              <a:t>ustawy</a:t>
            </a:r>
            <a:r>
              <a:rPr lang="en-US" sz="1300" dirty="0"/>
              <a:t> z dnia 25 czerwca 1999 r. o </a:t>
            </a:r>
            <a:r>
              <a:rPr lang="en-US" sz="1300" dirty="0" err="1"/>
              <a:t>świadczeniach</a:t>
            </a:r>
            <a:r>
              <a:rPr lang="en-US" sz="1300" dirty="0"/>
              <a:t> </a:t>
            </a:r>
            <a:r>
              <a:rPr lang="en-US" sz="1300" dirty="0" err="1"/>
              <a:t>pieniężnych</a:t>
            </a:r>
            <a:r>
              <a:rPr lang="en-US" sz="1300" dirty="0"/>
              <a:t> z </a:t>
            </a:r>
            <a:r>
              <a:rPr lang="en-US" sz="1300" dirty="0" err="1"/>
              <a:t>ubezpieczenia</a:t>
            </a:r>
            <a:r>
              <a:rPr lang="en-US" sz="1300" dirty="0"/>
              <a:t> </a:t>
            </a:r>
            <a:r>
              <a:rPr lang="en-US" sz="1300" dirty="0" err="1"/>
              <a:t>społecznego</a:t>
            </a:r>
            <a:r>
              <a:rPr lang="en-US" sz="1300" dirty="0"/>
              <a:t> w </a:t>
            </a:r>
            <a:r>
              <a:rPr lang="en-US" sz="1300" dirty="0" err="1"/>
              <a:t>razie</a:t>
            </a:r>
            <a:r>
              <a:rPr lang="en-US" sz="1300" dirty="0"/>
              <a:t> </a:t>
            </a:r>
            <a:r>
              <a:rPr lang="en-US" sz="1300" dirty="0" err="1"/>
              <a:t>choroby</a:t>
            </a:r>
            <a:r>
              <a:rPr lang="en-US" sz="1300" dirty="0"/>
              <a:t> i </a:t>
            </a:r>
            <a:r>
              <a:rPr lang="en-US" sz="1300" dirty="0" err="1"/>
              <a:t>macierzyństwa</a:t>
            </a:r>
            <a:r>
              <a:rPr lang="en-US" sz="1300" dirty="0"/>
              <a:t>,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dzieckiem</a:t>
            </a:r>
            <a:r>
              <a:rPr lang="en-US" sz="1300" dirty="0"/>
              <a:t> </a:t>
            </a:r>
            <a:r>
              <a:rPr lang="en-US" sz="1300" dirty="0" err="1"/>
              <a:t>legitymującym</a:t>
            </a:r>
            <a:r>
              <a:rPr lang="en-US" sz="1300" dirty="0"/>
              <a:t> </a:t>
            </a:r>
            <a:r>
              <a:rPr lang="en-US" sz="1300" dirty="0" err="1"/>
              <a:t>się</a:t>
            </a:r>
            <a:r>
              <a:rPr lang="en-US" sz="1300" dirty="0"/>
              <a:t> </a:t>
            </a:r>
            <a:r>
              <a:rPr lang="en-US" sz="1300" dirty="0" err="1"/>
              <a:t>orzeczeniem</a:t>
            </a:r>
            <a:r>
              <a:rPr lang="en-US" sz="1300" dirty="0"/>
              <a:t> o </a:t>
            </a:r>
            <a:r>
              <a:rPr lang="en-US" sz="1300" dirty="0" err="1"/>
              <a:t>znacznym</a:t>
            </a:r>
            <a:r>
              <a:rPr lang="en-US" sz="1300" dirty="0"/>
              <a:t>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umiarkowanym</a:t>
            </a:r>
            <a:r>
              <a:rPr lang="en-US" sz="1300" dirty="0"/>
              <a:t> </a:t>
            </a:r>
            <a:r>
              <a:rPr lang="en-US" sz="1300" dirty="0" err="1"/>
              <a:t>stopniu</a:t>
            </a:r>
            <a:r>
              <a:rPr lang="en-US" sz="1300" dirty="0"/>
              <a:t> </a:t>
            </a:r>
            <a:r>
              <a:rPr lang="en-US" sz="1300" dirty="0" err="1"/>
              <a:t>niepełnosprawności</a:t>
            </a:r>
            <a:r>
              <a:rPr lang="en-US" sz="1300" dirty="0"/>
              <a:t> do </a:t>
            </a:r>
            <a:r>
              <a:rPr lang="en-US" sz="1300" dirty="0" err="1"/>
              <a:t>ukończenia</a:t>
            </a:r>
            <a:r>
              <a:rPr lang="en-US" sz="1300" dirty="0"/>
              <a:t> 18 </a:t>
            </a:r>
            <a:r>
              <a:rPr lang="en-US" sz="1300" dirty="0" err="1"/>
              <a:t>lat</a:t>
            </a:r>
            <a:r>
              <a:rPr lang="en-US" sz="1300" dirty="0"/>
              <a:t> </a:t>
            </a:r>
            <a:r>
              <a:rPr lang="en-US" sz="1300" dirty="0" err="1"/>
              <a:t>albo</a:t>
            </a:r>
            <a:r>
              <a:rPr lang="en-US" sz="1300" dirty="0"/>
              <a:t> </a:t>
            </a:r>
            <a:r>
              <a:rPr lang="en-US" sz="1300" dirty="0" err="1"/>
              <a:t>dzieckiem</a:t>
            </a:r>
            <a:r>
              <a:rPr lang="en-US" sz="1300" dirty="0"/>
              <a:t> z </a:t>
            </a:r>
            <a:r>
              <a:rPr lang="en-US" sz="1300" dirty="0" err="1"/>
              <a:t>orzeczeniem</a:t>
            </a:r>
            <a:r>
              <a:rPr lang="en-US" sz="1300" dirty="0"/>
              <a:t> o </a:t>
            </a:r>
            <a:r>
              <a:rPr lang="en-US" sz="1300" dirty="0" err="1"/>
              <a:t>niepełnosprawności</a:t>
            </a:r>
            <a:r>
              <a:rPr lang="en-US" sz="1300" dirty="0"/>
              <a:t> w </a:t>
            </a:r>
            <a:r>
              <a:rPr lang="en-US" sz="1300" dirty="0" err="1"/>
              <a:t>przypadku</a:t>
            </a:r>
            <a:r>
              <a:rPr lang="en-US" sz="1300" dirty="0"/>
              <a:t> </a:t>
            </a:r>
            <a:r>
              <a:rPr lang="en-US" sz="1300" dirty="0" err="1"/>
              <a:t>zamknięcia</a:t>
            </a:r>
            <a:r>
              <a:rPr lang="en-US" sz="1300" dirty="0"/>
              <a:t> </a:t>
            </a:r>
            <a:r>
              <a:rPr lang="en-US" sz="1300" dirty="0" err="1"/>
              <a:t>żłobka</a:t>
            </a:r>
            <a:r>
              <a:rPr lang="en-US" sz="1300" dirty="0"/>
              <a:t>, </a:t>
            </a:r>
            <a:r>
              <a:rPr lang="en-US" sz="1300" dirty="0" err="1"/>
              <a:t>klubu</a:t>
            </a:r>
            <a:r>
              <a:rPr lang="en-US" sz="1300" dirty="0"/>
              <a:t> </a:t>
            </a:r>
            <a:r>
              <a:rPr lang="en-US" sz="1300" dirty="0" err="1"/>
              <a:t>dziecięcego</a:t>
            </a:r>
            <a:r>
              <a:rPr lang="en-US" sz="1300" dirty="0"/>
              <a:t>, </a:t>
            </a:r>
            <a:r>
              <a:rPr lang="en-US" sz="1300" dirty="0" err="1"/>
              <a:t>przedszkola</a:t>
            </a:r>
            <a:r>
              <a:rPr lang="en-US" sz="1300" dirty="0"/>
              <a:t>, </a:t>
            </a:r>
            <a:r>
              <a:rPr lang="en-US" sz="1300" dirty="0" err="1"/>
              <a:t>szkoły</a:t>
            </a:r>
            <a:r>
              <a:rPr lang="en-US" sz="1300" dirty="0"/>
              <a:t>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innej</a:t>
            </a:r>
            <a:r>
              <a:rPr lang="en-US" sz="1300" dirty="0"/>
              <a:t> </a:t>
            </a:r>
            <a:r>
              <a:rPr lang="en-US" sz="1300" dirty="0" err="1"/>
              <a:t>placówki</a:t>
            </a:r>
            <a:r>
              <a:rPr lang="en-US" sz="1300" dirty="0"/>
              <a:t>, do </a:t>
            </a:r>
            <a:r>
              <a:rPr lang="en-US" sz="1300" dirty="0" err="1"/>
              <a:t>których</a:t>
            </a:r>
            <a:r>
              <a:rPr lang="en-US" sz="1300" dirty="0"/>
              <a:t> </a:t>
            </a:r>
            <a:r>
              <a:rPr lang="en-US" sz="1300" dirty="0" err="1"/>
              <a:t>uczęszcza</a:t>
            </a:r>
            <a:r>
              <a:rPr lang="en-US" sz="1300" dirty="0"/>
              <a:t> </a:t>
            </a:r>
            <a:r>
              <a:rPr lang="en-US" sz="1300" dirty="0" err="1"/>
              <a:t>dziecko</a:t>
            </a:r>
            <a:r>
              <a:rPr lang="en-US" sz="1300" dirty="0"/>
              <a:t>,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niemożności</a:t>
            </a:r>
            <a:r>
              <a:rPr lang="en-US" sz="1300" dirty="0"/>
              <a:t> </a:t>
            </a:r>
            <a:r>
              <a:rPr lang="en-US" sz="1300" dirty="0" err="1"/>
              <a:t>sprawowania</a:t>
            </a:r>
            <a:r>
              <a:rPr lang="en-US" sz="1300" dirty="0"/>
              <a:t> </a:t>
            </a:r>
            <a:r>
              <a:rPr lang="en-US" sz="1300" dirty="0" err="1"/>
              <a:t>opieki</a:t>
            </a:r>
            <a:r>
              <a:rPr lang="en-US" sz="1300" dirty="0"/>
              <a:t> </a:t>
            </a:r>
            <a:r>
              <a:rPr lang="en-US" sz="1300" dirty="0" err="1"/>
              <a:t>przez</a:t>
            </a:r>
            <a:r>
              <a:rPr lang="en-US" sz="1300" dirty="0"/>
              <a:t> </a:t>
            </a:r>
            <a:r>
              <a:rPr lang="en-US" sz="1300" dirty="0" err="1"/>
              <a:t>nianię</a:t>
            </a:r>
            <a:r>
              <a:rPr lang="en-US" sz="1300" dirty="0"/>
              <a:t> </a:t>
            </a:r>
            <a:r>
              <a:rPr lang="en-US" sz="1300" dirty="0" err="1"/>
              <a:t>lub</a:t>
            </a:r>
            <a:r>
              <a:rPr lang="en-US" sz="1300" dirty="0"/>
              <a:t> </a:t>
            </a:r>
            <a:r>
              <a:rPr lang="en-US" sz="1300" dirty="0" err="1"/>
              <a:t>dziennego</a:t>
            </a:r>
            <a:r>
              <a:rPr lang="en-US" sz="1300" dirty="0"/>
              <a:t> </a:t>
            </a:r>
            <a:r>
              <a:rPr lang="en-US" sz="1300" dirty="0" err="1"/>
              <a:t>opiekuna</a:t>
            </a:r>
            <a:r>
              <a:rPr lang="en-US" sz="1300" dirty="0"/>
              <a:t> z </a:t>
            </a:r>
            <a:r>
              <a:rPr lang="en-US" sz="1300" dirty="0" err="1"/>
              <a:t>powodu</a:t>
            </a:r>
            <a:r>
              <a:rPr lang="en-US" sz="1300" dirty="0"/>
              <a:t> </a:t>
            </a:r>
            <a:r>
              <a:rPr lang="en-US" sz="1300" dirty="0" err="1"/>
              <a:t>rozprzestrzeniania</a:t>
            </a:r>
            <a:r>
              <a:rPr lang="en-US" sz="1300" dirty="0"/>
              <a:t> </a:t>
            </a:r>
            <a:r>
              <a:rPr lang="en-US" sz="1300" dirty="0" err="1"/>
              <a:t>się</a:t>
            </a:r>
            <a:r>
              <a:rPr lang="en-US" sz="1300" dirty="0"/>
              <a:t> COVID-19; </a:t>
            </a:r>
          </a:p>
        </p:txBody>
      </p:sp>
      <p:sp>
        <p:nvSpPr>
          <p:cNvPr id="12" name="Symbol zastępczy stopki 11">
            <a:extLst>
              <a:ext uri="{FF2B5EF4-FFF2-40B4-BE49-F238E27FC236}">
                <a16:creationId xmlns:a16="http://schemas.microsoft.com/office/drawing/2014/main" id="{E4057BC9-3B98-4A85-9697-1EDDDC3E1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309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60184FEB-3870-4F9D-A3A3-1E2E96953FE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CF0D65-4510-4B4C-8F75-DC31CFEC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Oświadczenia lub dokumenty potwierdzające wpływ Covid-19 na należyte wykonanie umowy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075E2A-1C57-4676-97BF-7AFA27A49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dirty="0"/>
              <a:t>Art. 15r. </a:t>
            </a:r>
            <a:r>
              <a:rPr lang="en-US" sz="2200" dirty="0" err="1"/>
              <a:t>ust</a:t>
            </a:r>
            <a:r>
              <a:rPr lang="en-US" sz="2200" dirty="0"/>
              <a:t>. 1. </a:t>
            </a:r>
            <a:r>
              <a:rPr lang="en-US" sz="2200" dirty="0" err="1"/>
              <a:t>zd</a:t>
            </a:r>
            <a:r>
              <a:rPr lang="en-US" sz="2200" dirty="0"/>
              <a:t>. 2 </a:t>
            </a:r>
          </a:p>
          <a:p>
            <a:pPr marL="0" indent="0">
              <a:buNone/>
            </a:pPr>
            <a:r>
              <a:rPr lang="en-US" sz="2200" dirty="0" err="1"/>
              <a:t>Strony</a:t>
            </a:r>
            <a:r>
              <a:rPr lang="en-US" sz="2200" dirty="0"/>
              <a:t> </a:t>
            </a:r>
            <a:r>
              <a:rPr lang="en-US" sz="2200" dirty="0" err="1"/>
              <a:t>umowy</a:t>
            </a:r>
            <a:r>
              <a:rPr lang="en-US" sz="2200" dirty="0"/>
              <a:t> </a:t>
            </a:r>
            <a:r>
              <a:rPr lang="en-US" sz="2200" dirty="0" err="1"/>
              <a:t>potwierdzają</a:t>
            </a:r>
            <a:r>
              <a:rPr lang="en-US" sz="2200" dirty="0"/>
              <a:t> ten </a:t>
            </a:r>
            <a:r>
              <a:rPr lang="en-US" sz="2200" dirty="0" err="1"/>
              <a:t>wpływ</a:t>
            </a:r>
            <a:r>
              <a:rPr lang="en-US" sz="2200" dirty="0"/>
              <a:t>, </a:t>
            </a:r>
            <a:r>
              <a:rPr lang="en-US" sz="2200" dirty="0" err="1"/>
              <a:t>dołączając</a:t>
            </a:r>
            <a:r>
              <a:rPr lang="en-US" sz="2200" dirty="0"/>
              <a:t> do </a:t>
            </a:r>
            <a:r>
              <a:rPr lang="en-US" sz="2200" dirty="0" err="1"/>
              <a:t>informacji</a:t>
            </a:r>
            <a:r>
              <a:rPr lang="en-US" sz="2200" dirty="0"/>
              <a:t>, o której </a:t>
            </a:r>
            <a:r>
              <a:rPr lang="en-US" sz="2200" dirty="0" err="1"/>
              <a:t>mowa</a:t>
            </a:r>
            <a:r>
              <a:rPr lang="en-US" sz="2200" dirty="0"/>
              <a:t> w </a:t>
            </a:r>
            <a:r>
              <a:rPr lang="en-US" sz="2200" dirty="0" err="1"/>
              <a:t>zdaniu</a:t>
            </a:r>
            <a:r>
              <a:rPr lang="en-US" sz="2200" dirty="0"/>
              <a:t> </a:t>
            </a:r>
            <a:r>
              <a:rPr lang="en-US" sz="2200" dirty="0" err="1"/>
              <a:t>pierwszym</a:t>
            </a:r>
            <a:r>
              <a:rPr lang="en-US" sz="2200" dirty="0"/>
              <a:t>, </a:t>
            </a:r>
            <a:r>
              <a:rPr lang="en-US" sz="2200" dirty="0" err="1"/>
              <a:t>oświadczenia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dokumenty, </a:t>
            </a:r>
            <a:r>
              <a:rPr lang="en-US" sz="2200" dirty="0" err="1"/>
              <a:t>które</a:t>
            </a:r>
            <a:r>
              <a:rPr lang="en-US" sz="2200" dirty="0"/>
              <a:t> </a:t>
            </a:r>
            <a:r>
              <a:rPr lang="en-US" sz="2200" dirty="0" err="1"/>
              <a:t>mogą</a:t>
            </a:r>
            <a:r>
              <a:rPr lang="en-US" sz="2200" dirty="0"/>
              <a:t> </a:t>
            </a:r>
            <a:r>
              <a:rPr lang="en-US" sz="2200" dirty="0" err="1"/>
              <a:t>dotyczyć</a:t>
            </a:r>
            <a:r>
              <a:rPr lang="en-US" sz="2200" dirty="0"/>
              <a:t> w </a:t>
            </a:r>
            <a:r>
              <a:rPr lang="en-US" sz="2200" dirty="0" err="1"/>
              <a:t>szczególności</a:t>
            </a:r>
            <a:r>
              <a:rPr lang="en-US" sz="2200" dirty="0"/>
              <a:t>: </a:t>
            </a:r>
          </a:p>
          <a:p>
            <a:pPr marL="0" indent="0">
              <a:buNone/>
            </a:pPr>
            <a:r>
              <a:rPr lang="en-US" sz="2200" dirty="0"/>
              <a:t>2) </a:t>
            </a:r>
            <a:r>
              <a:rPr lang="en-US" sz="2200" dirty="0" err="1"/>
              <a:t>decyzji</a:t>
            </a:r>
            <a:r>
              <a:rPr lang="en-US" sz="2200" dirty="0"/>
              <a:t> </a:t>
            </a:r>
            <a:r>
              <a:rPr lang="en-US" sz="2200" dirty="0" err="1"/>
              <a:t>wydanych</a:t>
            </a:r>
            <a:r>
              <a:rPr lang="en-US" sz="2200" dirty="0"/>
              <a:t> </a:t>
            </a:r>
            <a:r>
              <a:rPr lang="en-US" sz="2200" dirty="0" err="1"/>
              <a:t>przez</a:t>
            </a:r>
            <a:r>
              <a:rPr lang="en-US" sz="2200" dirty="0"/>
              <a:t> </a:t>
            </a:r>
            <a:r>
              <a:rPr lang="en-US" sz="2200" dirty="0" err="1"/>
              <a:t>Głównego</a:t>
            </a:r>
            <a:r>
              <a:rPr lang="en-US" sz="2200" dirty="0"/>
              <a:t> </a:t>
            </a:r>
            <a:r>
              <a:rPr lang="en-US" sz="2200" dirty="0" err="1"/>
              <a:t>Inspektora</a:t>
            </a:r>
            <a:r>
              <a:rPr lang="en-US" sz="2200" dirty="0"/>
              <a:t>     </a:t>
            </a:r>
            <a:r>
              <a:rPr lang="en-US" sz="2200" dirty="0" err="1"/>
              <a:t>Sanitarnego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działającego</a:t>
            </a:r>
            <a:r>
              <a:rPr lang="en-US" sz="2200" dirty="0"/>
              <a:t> z </a:t>
            </a:r>
            <a:r>
              <a:rPr lang="en-US" sz="2200" dirty="0" err="1"/>
              <a:t>jego</a:t>
            </a:r>
            <a:r>
              <a:rPr lang="en-US" sz="2200" dirty="0"/>
              <a:t> </a:t>
            </a:r>
            <a:r>
              <a:rPr lang="en-US" sz="2200" dirty="0" err="1"/>
              <a:t>upoważnienia</a:t>
            </a:r>
            <a:r>
              <a:rPr lang="en-US" sz="2200" dirty="0"/>
              <a:t> </a:t>
            </a:r>
            <a:r>
              <a:rPr lang="en-US" sz="2200" dirty="0" err="1"/>
              <a:t>państwowego</a:t>
            </a:r>
            <a:r>
              <a:rPr lang="en-US" sz="2200" dirty="0"/>
              <a:t> </a:t>
            </a:r>
            <a:r>
              <a:rPr lang="en-US" sz="2200" dirty="0" err="1"/>
              <a:t>wojewódzkiego</a:t>
            </a:r>
            <a:r>
              <a:rPr lang="en-US" sz="2200" dirty="0"/>
              <a:t> </a:t>
            </a:r>
            <a:r>
              <a:rPr lang="en-US" sz="2200" dirty="0" err="1"/>
              <a:t>inspektora</a:t>
            </a:r>
            <a:r>
              <a:rPr lang="en-US" sz="2200" dirty="0"/>
              <a:t> </a:t>
            </a:r>
            <a:r>
              <a:rPr lang="en-US" sz="2200" dirty="0" err="1"/>
              <a:t>sanitarnego</a:t>
            </a:r>
            <a:r>
              <a:rPr lang="en-US" sz="2200" dirty="0"/>
              <a:t>, w </a:t>
            </a:r>
            <a:r>
              <a:rPr lang="en-US" sz="2200" dirty="0" err="1"/>
              <a:t>związku</a:t>
            </a:r>
            <a:r>
              <a:rPr lang="en-US" sz="2200" dirty="0"/>
              <a:t> z </a:t>
            </a:r>
            <a:r>
              <a:rPr lang="en-US" sz="2200" dirty="0" err="1"/>
              <a:t>przeciwdziałaniem</a:t>
            </a:r>
            <a:r>
              <a:rPr lang="en-US" sz="2200" dirty="0"/>
              <a:t> COVID-19, </a:t>
            </a:r>
            <a:r>
              <a:rPr lang="en-US" sz="2200" dirty="0" err="1"/>
              <a:t>nakładających</a:t>
            </a:r>
            <a:r>
              <a:rPr lang="en-US" sz="2200" dirty="0"/>
              <a:t> na </a:t>
            </a:r>
            <a:r>
              <a:rPr lang="en-US" sz="2200" dirty="0" err="1"/>
              <a:t>wykonawcę</a:t>
            </a:r>
            <a:r>
              <a:rPr lang="en-US" sz="2200" dirty="0"/>
              <a:t> </a:t>
            </a:r>
            <a:r>
              <a:rPr lang="en-US" sz="2200" dirty="0" err="1"/>
              <a:t>obowiązek</a:t>
            </a:r>
            <a:r>
              <a:rPr lang="en-US" sz="2200" dirty="0"/>
              <a:t> </a:t>
            </a:r>
            <a:r>
              <a:rPr lang="en-US" sz="2200" dirty="0" err="1"/>
              <a:t>podjęcia</a:t>
            </a:r>
            <a:r>
              <a:rPr lang="en-US" sz="2200" dirty="0"/>
              <a:t> </a:t>
            </a:r>
            <a:r>
              <a:rPr lang="en-US" sz="2200" dirty="0" err="1"/>
              <a:t>określonych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 </a:t>
            </a:r>
            <a:r>
              <a:rPr lang="en-US" sz="2200" dirty="0" err="1"/>
              <a:t>zapobiegawczych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kontrolnych</a:t>
            </a:r>
            <a:r>
              <a:rPr lang="en-US" sz="2200" dirty="0"/>
              <a:t>; </a:t>
            </a:r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B98322F-4019-468F-810D-EC648A68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27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 descr="Obraz zawierający laptop, komputer, używanie, siedzi&#10;&#10;Opis wygenerowany automatycznie">
            <a:extLst>
              <a:ext uri="{FF2B5EF4-FFF2-40B4-BE49-F238E27FC236}">
                <a16:creationId xmlns:a16="http://schemas.microsoft.com/office/drawing/2014/main" id="{984E3E90-CBF8-4E35-AE86-FCED9EC94D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0B46851-30F8-4677-B9E7-7FEF824A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Oświadczenia lub dokumenty potwierdzające wpływ Covid-19 na należyte wykonanie umowy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738BB1-A1F5-4753-9704-D299951EF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109" y="2121763"/>
            <a:ext cx="6620505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Art. 15r. </a:t>
            </a:r>
            <a:r>
              <a:rPr lang="en-US" sz="2400" dirty="0" err="1"/>
              <a:t>ust</a:t>
            </a:r>
            <a:r>
              <a:rPr lang="en-US" sz="2400" dirty="0"/>
              <a:t>. 1. </a:t>
            </a:r>
            <a:r>
              <a:rPr lang="en-US" sz="2400" dirty="0" err="1"/>
              <a:t>zd</a:t>
            </a:r>
            <a:r>
              <a:rPr lang="en-US" sz="2400" dirty="0"/>
              <a:t>. 2 </a:t>
            </a:r>
          </a:p>
          <a:p>
            <a:pPr marL="0" indent="0">
              <a:buNone/>
            </a:pPr>
            <a:r>
              <a:rPr lang="en-US" sz="2400" dirty="0" err="1"/>
              <a:t>Strony</a:t>
            </a:r>
            <a:r>
              <a:rPr lang="en-US" sz="2400" dirty="0"/>
              <a:t> </a:t>
            </a:r>
            <a:r>
              <a:rPr lang="en-US" sz="2400" dirty="0" err="1"/>
              <a:t>umowy</a:t>
            </a:r>
            <a:r>
              <a:rPr lang="en-US" sz="2400" dirty="0"/>
              <a:t> </a:t>
            </a:r>
            <a:r>
              <a:rPr lang="en-US" sz="2400" dirty="0" err="1"/>
              <a:t>potwierdzają</a:t>
            </a:r>
            <a:r>
              <a:rPr lang="en-US" sz="2400" dirty="0"/>
              <a:t> ten </a:t>
            </a:r>
            <a:r>
              <a:rPr lang="en-US" sz="2400" dirty="0" err="1"/>
              <a:t>wpływ</a:t>
            </a:r>
            <a:r>
              <a:rPr lang="en-US" sz="2400" dirty="0"/>
              <a:t>, </a:t>
            </a:r>
            <a:r>
              <a:rPr lang="en-US" sz="2400" dirty="0" err="1"/>
              <a:t>dołączając</a:t>
            </a:r>
            <a:r>
              <a:rPr lang="en-US" sz="2400" dirty="0"/>
              <a:t> do </a:t>
            </a:r>
            <a:r>
              <a:rPr lang="en-US" sz="2400" dirty="0" err="1"/>
              <a:t>informacji</a:t>
            </a:r>
            <a:r>
              <a:rPr lang="en-US" sz="2400" dirty="0"/>
              <a:t>, o której </a:t>
            </a:r>
            <a:r>
              <a:rPr lang="en-US" sz="2400" dirty="0" err="1"/>
              <a:t>mowa</a:t>
            </a:r>
            <a:r>
              <a:rPr lang="en-US" sz="2400" dirty="0"/>
              <a:t> w </a:t>
            </a:r>
            <a:r>
              <a:rPr lang="en-US" sz="2400" dirty="0" err="1"/>
              <a:t>zdaniu</a:t>
            </a:r>
            <a:r>
              <a:rPr lang="en-US" sz="2400" dirty="0"/>
              <a:t> </a:t>
            </a:r>
            <a:r>
              <a:rPr lang="en-US" sz="2400" dirty="0" err="1"/>
              <a:t>pierwszym</a:t>
            </a:r>
            <a:r>
              <a:rPr lang="en-US" sz="2400" dirty="0"/>
              <a:t>, </a:t>
            </a:r>
            <a:r>
              <a:rPr lang="en-US" sz="2400" dirty="0" err="1"/>
              <a:t>oświadczenia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dokumenty,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mogą</a:t>
            </a:r>
            <a:r>
              <a:rPr lang="en-US" sz="2400" dirty="0"/>
              <a:t> </a:t>
            </a:r>
            <a:r>
              <a:rPr lang="en-US" sz="2400" dirty="0" err="1"/>
              <a:t>dotyczyć</a:t>
            </a:r>
            <a:r>
              <a:rPr lang="en-US" sz="2400" dirty="0"/>
              <a:t> w </a:t>
            </a:r>
            <a:r>
              <a:rPr lang="en-US" sz="2400" dirty="0" err="1"/>
              <a:t>szczególności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3) </a:t>
            </a:r>
            <a:r>
              <a:rPr lang="en-US" sz="2400" dirty="0" err="1"/>
              <a:t>poleceń</a:t>
            </a:r>
            <a:r>
              <a:rPr lang="en-US" sz="2400" dirty="0"/>
              <a:t> </a:t>
            </a:r>
            <a:r>
              <a:rPr lang="en-US" sz="2400" dirty="0" err="1"/>
              <a:t>wydanych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wojewodów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decyzji</a:t>
            </a:r>
            <a:r>
              <a:rPr lang="en-US" sz="2400" dirty="0"/>
              <a:t> </a:t>
            </a:r>
            <a:r>
              <a:rPr lang="en-US" sz="2400" dirty="0" err="1"/>
              <a:t>wydanych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Prezesa Rady </a:t>
            </a:r>
            <a:r>
              <a:rPr lang="en-US" sz="2400" dirty="0" err="1"/>
              <a:t>Ministrów</a:t>
            </a:r>
            <a:r>
              <a:rPr lang="en-US" sz="2400" dirty="0"/>
              <a:t> </a:t>
            </a:r>
            <a:r>
              <a:rPr lang="en-US" sz="2400" dirty="0" err="1"/>
              <a:t>związanych</a:t>
            </a:r>
            <a:r>
              <a:rPr lang="en-US" sz="2400" dirty="0"/>
              <a:t> z </a:t>
            </a:r>
            <a:r>
              <a:rPr lang="en-US" sz="2400" dirty="0" err="1"/>
              <a:t>przeciwdziałaniem</a:t>
            </a:r>
            <a:r>
              <a:rPr lang="en-US" sz="2400" dirty="0"/>
              <a:t> COVID-19, o </a:t>
            </a:r>
            <a:r>
              <a:rPr lang="en-US" sz="2400" dirty="0" err="1"/>
              <a:t>których</a:t>
            </a:r>
            <a:r>
              <a:rPr lang="en-US" sz="2400" dirty="0"/>
              <a:t> </a:t>
            </a:r>
            <a:r>
              <a:rPr lang="en-US" sz="2400" dirty="0" err="1"/>
              <a:t>mowa</a:t>
            </a:r>
            <a:r>
              <a:rPr lang="en-US" sz="2400" dirty="0"/>
              <a:t> w art. 11 </a:t>
            </a:r>
            <a:r>
              <a:rPr lang="en-US" sz="2400" dirty="0" err="1"/>
              <a:t>ust</a:t>
            </a:r>
            <a:r>
              <a:rPr lang="en-US" sz="2400" dirty="0"/>
              <a:t>. 1 i 2;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F9276540-5DC8-486C-894C-92091A6F2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Michał Kania, Art. 15r., 15s., 15t. Ustawy ,,antykryzysowej''</a:t>
            </a:r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330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2160</Words>
  <Application>Microsoft Office PowerPoint</Application>
  <PresentationFormat>Panoramiczny</PresentationFormat>
  <Paragraphs>113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Motyw pakietu Office</vt:lpstr>
      <vt:lpstr>Regulacje dotyczące zmiany umowy w sprawie zamówienia publicznego  na podstawie   Ustawy z dnia 31 marca o zmianie ustawy o szczególnych rozwiązaniach związanych z zapobieganiem, przeciwdziałaniem i zwalczaniem COVID-19, innych chorób zakaźnych oraz wywołanych nimi sytuacji kryzysowych oraz niektórych innych ustaw </vt:lpstr>
      <vt:lpstr>Ratio legis </vt:lpstr>
      <vt:lpstr> Zmiany w zakresie umów w sprawie zamówień publicznych </vt:lpstr>
      <vt:lpstr>Obowiązek informacyjny </vt:lpstr>
      <vt:lpstr>Okoliczności potwierdzane oświadczeniami lub dokumentami  </vt:lpstr>
      <vt:lpstr>Okoliczności potwierdzane oświadczeniami lub dokumentami  </vt:lpstr>
      <vt:lpstr>Okoliczności potwierdzane oświadczeniami lub dokumentami  </vt:lpstr>
      <vt:lpstr>Oświadczenia lub dokumenty potwierdzające wpływ Covid-19 na należyte wykonanie umowy </vt:lpstr>
      <vt:lpstr>Oświadczenia lub dokumenty potwierdzające wpływ Covid-19 na należyte wykonanie umowy </vt:lpstr>
      <vt:lpstr>Oświadczenia lub dokumenty potwierdzające wpływ Covid-19 na należyte wykonanie umowy </vt:lpstr>
      <vt:lpstr>Oświadczenia lub dokumenty potwierdzające wpływ Covid-19 na należyte wykonanie umowy </vt:lpstr>
      <vt:lpstr>Obowiązek informacyjny </vt:lpstr>
      <vt:lpstr>Obowiązek informacyjny </vt:lpstr>
      <vt:lpstr>Zmiana treści umowy</vt:lpstr>
      <vt:lpstr>Ustawa Prawo zamówień publicznych</vt:lpstr>
      <vt:lpstr>Bardziej korzystne postanowienia umowy pierwotnej</vt:lpstr>
      <vt:lpstr>Kary umowne, odszkodowania </vt:lpstr>
      <vt:lpstr>Podwykonawcy </vt:lpstr>
      <vt:lpstr>Podwykonawcy</vt:lpstr>
      <vt:lpstr>Podwykonawcy</vt:lpstr>
      <vt:lpstr>Brak naruszenia przepisów dyscypliny finansów publicznych </vt:lpstr>
      <vt:lpstr>Brak naruszenia przepisów Kodeksu Karnego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Regulacje dotyczące zmiany umowy w sprawie zamówienia publicznego  na podstawie   Ustawy z dnia 31 marca o zmianie ustawy o szczególnych rozwiązaniach związanych z zapobieganiem, przeciwdziałaniem i zwalczaniem COVID-19, innych chorób zakaźnych oraz wywołanych nimi sytuacji kryzysowych oraz niektórych innych ustaw </dc:title>
  <dc:creator>Michal Kania</dc:creator>
  <cp:lastModifiedBy>Michal Kania</cp:lastModifiedBy>
  <cp:revision>4</cp:revision>
  <dcterms:created xsi:type="dcterms:W3CDTF">2020-03-31T16:50:18Z</dcterms:created>
  <dcterms:modified xsi:type="dcterms:W3CDTF">2020-03-31T19:53:28Z</dcterms:modified>
</cp:coreProperties>
</file>