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76" r:id="rId3"/>
    <p:sldId id="257" r:id="rId4"/>
    <p:sldId id="258" r:id="rId5"/>
    <p:sldId id="262" r:id="rId6"/>
    <p:sldId id="259" r:id="rId7"/>
    <p:sldId id="260" r:id="rId8"/>
    <p:sldId id="464" r:id="rId9"/>
    <p:sldId id="261" r:id="rId10"/>
    <p:sldId id="263" r:id="rId11"/>
    <p:sldId id="264" r:id="rId12"/>
    <p:sldId id="265" r:id="rId13"/>
    <p:sldId id="266" r:id="rId14"/>
    <p:sldId id="267" r:id="rId15"/>
    <p:sldId id="463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54B15-D5A3-4B96-9BCC-3560E182E18C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2A6F1D4-91CC-4D58-A535-213B5B1A8B2F}">
      <dgm:prSet/>
      <dgm:spPr/>
      <dgm:t>
        <a:bodyPr/>
        <a:lstStyle/>
        <a:p>
          <a:r>
            <a:rPr lang="pl-PL"/>
            <a:t>Michał Kania, Partnerstwo publiczno-prywatne: komentarz do ustawy po nowelizacji z 5 lipca 2018 r., Warszawa: Difin, 2018</a:t>
          </a:r>
          <a:endParaRPr lang="en-US"/>
        </a:p>
      </dgm:t>
    </dgm:pt>
    <dgm:pt modelId="{BFFD68A7-9983-42F6-A141-FCBC6DE22B39}" type="parTrans" cxnId="{51587701-5FEE-4373-BFD9-6496F675C324}">
      <dgm:prSet/>
      <dgm:spPr/>
      <dgm:t>
        <a:bodyPr/>
        <a:lstStyle/>
        <a:p>
          <a:endParaRPr lang="en-US"/>
        </a:p>
      </dgm:t>
    </dgm:pt>
    <dgm:pt modelId="{9D16216A-5387-4870-A65D-8DAB8B1D48A2}" type="sibTrans" cxnId="{51587701-5FEE-4373-BFD9-6496F675C324}">
      <dgm:prSet/>
      <dgm:spPr/>
      <dgm:t>
        <a:bodyPr/>
        <a:lstStyle/>
        <a:p>
          <a:endParaRPr lang="en-US"/>
        </a:p>
      </dgm:t>
    </dgm:pt>
    <dgm:pt modelId="{D083C10C-DD9A-4D6B-96CD-8944B9A8AEA4}">
      <dgm:prSet/>
      <dgm:spPr/>
      <dgm:t>
        <a:bodyPr/>
        <a:lstStyle/>
        <a:p>
          <a:r>
            <a:rPr lang="en-US"/>
            <a:t>A. Aschieri, Non-Financial Benefits: Another Reason to Foster the Promotion of PPPs as a Viable Alternative for Public Service Delivery, EPPPL Nr 4 z 2014</a:t>
          </a:r>
        </a:p>
      </dgm:t>
    </dgm:pt>
    <dgm:pt modelId="{C269F31E-0D41-4AF8-8E47-D46610B8824C}" type="parTrans" cxnId="{3BB740F9-D147-425F-B6E1-56737B513030}">
      <dgm:prSet/>
      <dgm:spPr/>
      <dgm:t>
        <a:bodyPr/>
        <a:lstStyle/>
        <a:p>
          <a:endParaRPr lang="en-US"/>
        </a:p>
      </dgm:t>
    </dgm:pt>
    <dgm:pt modelId="{FEAAFA2E-1A20-4836-9E98-C391DC6E02A7}" type="sibTrans" cxnId="{3BB740F9-D147-425F-B6E1-56737B513030}">
      <dgm:prSet/>
      <dgm:spPr/>
      <dgm:t>
        <a:bodyPr/>
        <a:lstStyle/>
        <a:p>
          <a:endParaRPr lang="en-US"/>
        </a:p>
      </dgm:t>
    </dgm:pt>
    <dgm:pt modelId="{A241FE2A-9162-4F33-8C74-D4C76E83C531}">
      <dgm:prSet/>
      <dgm:spPr/>
      <dgm:t>
        <a:bodyPr/>
        <a:lstStyle/>
        <a:p>
          <a:r>
            <a:rPr lang="en-US"/>
            <a:t>Ch. Bovis, Efficiency and Effectiveness in Public Sector Management: The Regulation of Public Markets and Public-Private Partnerships and Its Impact on Contemporary Theories of Public Administration, EPPPL Nr 2 z 2013</a:t>
          </a:r>
        </a:p>
      </dgm:t>
    </dgm:pt>
    <dgm:pt modelId="{03927E10-FB7C-4549-AF15-AEEA635A1C71}" type="parTrans" cxnId="{2E5DB199-6D4C-479F-B225-D66BC5871E23}">
      <dgm:prSet/>
      <dgm:spPr/>
      <dgm:t>
        <a:bodyPr/>
        <a:lstStyle/>
        <a:p>
          <a:endParaRPr lang="en-US"/>
        </a:p>
      </dgm:t>
    </dgm:pt>
    <dgm:pt modelId="{1B36D5F4-86E4-4709-A012-9F2AE74675A1}" type="sibTrans" cxnId="{2E5DB199-6D4C-479F-B225-D66BC5871E23}">
      <dgm:prSet/>
      <dgm:spPr/>
      <dgm:t>
        <a:bodyPr/>
        <a:lstStyle/>
        <a:p>
          <a:endParaRPr lang="en-US"/>
        </a:p>
      </dgm:t>
    </dgm:pt>
    <dgm:pt modelId="{7ED6951D-5245-441E-A514-6F0730FF29BF}">
      <dgm:prSet/>
      <dgm:spPr/>
      <dgm:t>
        <a:bodyPr/>
        <a:lstStyle/>
        <a:p>
          <a:r>
            <a:rPr lang="en-US"/>
            <a:t>J.G. d’Esnon, V. Petetin, Implementation of the Procurement and PPP Legislation in France, EPPPL Nr 1 z 2017</a:t>
          </a:r>
        </a:p>
      </dgm:t>
    </dgm:pt>
    <dgm:pt modelId="{4A1D8FD1-701B-41FA-8961-E622928C5F36}" type="parTrans" cxnId="{51B0F4AC-6321-4F87-BBCE-D6DC3E71152F}">
      <dgm:prSet/>
      <dgm:spPr/>
      <dgm:t>
        <a:bodyPr/>
        <a:lstStyle/>
        <a:p>
          <a:endParaRPr lang="en-US"/>
        </a:p>
      </dgm:t>
    </dgm:pt>
    <dgm:pt modelId="{88B973AE-DA3F-4620-9DA2-EB7DC33A5F3B}" type="sibTrans" cxnId="{51B0F4AC-6321-4F87-BBCE-D6DC3E71152F}">
      <dgm:prSet/>
      <dgm:spPr/>
      <dgm:t>
        <a:bodyPr/>
        <a:lstStyle/>
        <a:p>
          <a:endParaRPr lang="en-US"/>
        </a:p>
      </dgm:t>
    </dgm:pt>
    <dgm:pt modelId="{896AC175-CFB6-48D9-90A6-5F5651A189F5}">
      <dgm:prSet/>
      <dgm:spPr/>
      <dgm:t>
        <a:bodyPr/>
        <a:lstStyle/>
        <a:p>
          <a:r>
            <a:rPr lang="pl-PL"/>
            <a:t>P. Mielcarz, P. Paszczyk: </a:t>
          </a:r>
          <a:r>
            <a:rPr lang="pl-PL" i="1"/>
            <a:t>Inwestycje. Analiza projektów inwestycyjnych w procesie tworzenia wartości przedsiębiorstwa</a:t>
          </a:r>
          <a:r>
            <a:rPr lang="pl-PL"/>
            <a:t>. Wydawnictwo Naukowe PWN. Warszawa 2013</a:t>
          </a:r>
          <a:endParaRPr lang="en-US"/>
        </a:p>
      </dgm:t>
    </dgm:pt>
    <dgm:pt modelId="{26299AAE-0A49-45DE-AFC3-83786F8B13E2}" type="parTrans" cxnId="{431FD945-755D-40CF-96C3-D764CA59EA76}">
      <dgm:prSet/>
      <dgm:spPr/>
      <dgm:t>
        <a:bodyPr/>
        <a:lstStyle/>
        <a:p>
          <a:endParaRPr lang="en-US"/>
        </a:p>
      </dgm:t>
    </dgm:pt>
    <dgm:pt modelId="{A70BA2CF-4D34-431E-B93C-7FEFFB528701}" type="sibTrans" cxnId="{431FD945-755D-40CF-96C3-D764CA59EA76}">
      <dgm:prSet/>
      <dgm:spPr/>
      <dgm:t>
        <a:bodyPr/>
        <a:lstStyle/>
        <a:p>
          <a:endParaRPr lang="en-US"/>
        </a:p>
      </dgm:t>
    </dgm:pt>
    <dgm:pt modelId="{0323FBBA-2609-40D5-81F2-540585E1BEF8}">
      <dgm:prSet/>
      <dgm:spPr/>
      <dgm:t>
        <a:bodyPr/>
        <a:lstStyle/>
        <a:p>
          <a:r>
            <a:rPr lang="pl-PL"/>
            <a:t>R. Pawlicki, J. Śliwa: </a:t>
          </a:r>
          <a:r>
            <a:rPr lang="pl-PL" i="1"/>
            <a:t>Analiza i projekcje gospodarki finansowej</a:t>
          </a:r>
          <a:r>
            <a:rPr lang="pl-PL"/>
            <a:t>. Wydawnictwo Difin. Warszawa 2013</a:t>
          </a:r>
          <a:endParaRPr lang="en-US"/>
        </a:p>
      </dgm:t>
    </dgm:pt>
    <dgm:pt modelId="{2B164330-D619-46C3-8F78-E36E3AD128EF}" type="parTrans" cxnId="{519E8B51-B2CF-4490-B488-F2E4D8825C3B}">
      <dgm:prSet/>
      <dgm:spPr/>
      <dgm:t>
        <a:bodyPr/>
        <a:lstStyle/>
        <a:p>
          <a:endParaRPr lang="en-US"/>
        </a:p>
      </dgm:t>
    </dgm:pt>
    <dgm:pt modelId="{1CD4CACE-5FC3-4735-A692-CAAE5E4024CE}" type="sibTrans" cxnId="{519E8B51-B2CF-4490-B488-F2E4D8825C3B}">
      <dgm:prSet/>
      <dgm:spPr/>
      <dgm:t>
        <a:bodyPr/>
        <a:lstStyle/>
        <a:p>
          <a:endParaRPr lang="en-US"/>
        </a:p>
      </dgm:t>
    </dgm:pt>
    <dgm:pt modelId="{1AF274DE-2349-483E-A01E-089F69CC33E1}">
      <dgm:prSet/>
      <dgm:spPr/>
      <dgm:t>
        <a:bodyPr/>
        <a:lstStyle/>
        <a:p>
          <a:r>
            <a:rPr lang="pl-PL"/>
            <a:t>G. Michalski: </a:t>
          </a:r>
          <a:r>
            <a:rPr lang="pl-PL" i="1"/>
            <a:t>Wprowadzenie do zarządzania finansami przedsiębiorstw</a:t>
          </a:r>
          <a:r>
            <a:rPr lang="pl-PL"/>
            <a:t>. Wydawnictwo C.H.Beck, Warszawa 2010</a:t>
          </a:r>
          <a:endParaRPr lang="en-US"/>
        </a:p>
      </dgm:t>
    </dgm:pt>
    <dgm:pt modelId="{928C7B3D-439B-4C05-B767-A499B5CF6980}" type="parTrans" cxnId="{259BA3EF-F739-45AE-8138-A29CBE81B84C}">
      <dgm:prSet/>
      <dgm:spPr/>
      <dgm:t>
        <a:bodyPr/>
        <a:lstStyle/>
        <a:p>
          <a:endParaRPr lang="en-US"/>
        </a:p>
      </dgm:t>
    </dgm:pt>
    <dgm:pt modelId="{E0554261-8F2F-4E86-B440-436C63CE003B}" type="sibTrans" cxnId="{259BA3EF-F739-45AE-8138-A29CBE81B84C}">
      <dgm:prSet/>
      <dgm:spPr/>
      <dgm:t>
        <a:bodyPr/>
        <a:lstStyle/>
        <a:p>
          <a:endParaRPr lang="en-US"/>
        </a:p>
      </dgm:t>
    </dgm:pt>
    <dgm:pt modelId="{DA234273-4BA0-4B07-882D-58A7E8FF0772}" type="pres">
      <dgm:prSet presAssocID="{77554B15-D5A3-4B96-9BCC-3560E182E18C}" presName="diagram" presStyleCnt="0">
        <dgm:presLayoutVars>
          <dgm:dir/>
          <dgm:resizeHandles val="exact"/>
        </dgm:presLayoutVars>
      </dgm:prSet>
      <dgm:spPr/>
    </dgm:pt>
    <dgm:pt modelId="{689DBEC4-72FC-437E-BF16-B34380B0DCDB}" type="pres">
      <dgm:prSet presAssocID="{B2A6F1D4-91CC-4D58-A535-213B5B1A8B2F}" presName="node" presStyleLbl="node1" presStyleIdx="0" presStyleCnt="7">
        <dgm:presLayoutVars>
          <dgm:bulletEnabled val="1"/>
        </dgm:presLayoutVars>
      </dgm:prSet>
      <dgm:spPr/>
    </dgm:pt>
    <dgm:pt modelId="{D4F1342B-4C32-4FBE-8590-A765B9CE0203}" type="pres">
      <dgm:prSet presAssocID="{9D16216A-5387-4870-A65D-8DAB8B1D48A2}" presName="sibTrans" presStyleCnt="0"/>
      <dgm:spPr/>
    </dgm:pt>
    <dgm:pt modelId="{B9EBCFE4-6750-4133-99E3-4EA406ABA607}" type="pres">
      <dgm:prSet presAssocID="{D083C10C-DD9A-4D6B-96CD-8944B9A8AEA4}" presName="node" presStyleLbl="node1" presStyleIdx="1" presStyleCnt="7">
        <dgm:presLayoutVars>
          <dgm:bulletEnabled val="1"/>
        </dgm:presLayoutVars>
      </dgm:prSet>
      <dgm:spPr/>
    </dgm:pt>
    <dgm:pt modelId="{8FD0FD24-A581-4453-BA18-0C118C81EE15}" type="pres">
      <dgm:prSet presAssocID="{FEAAFA2E-1A20-4836-9E98-C391DC6E02A7}" presName="sibTrans" presStyleCnt="0"/>
      <dgm:spPr/>
    </dgm:pt>
    <dgm:pt modelId="{5DC69620-9087-49F8-A671-B6BED31C61A1}" type="pres">
      <dgm:prSet presAssocID="{A241FE2A-9162-4F33-8C74-D4C76E83C531}" presName="node" presStyleLbl="node1" presStyleIdx="2" presStyleCnt="7">
        <dgm:presLayoutVars>
          <dgm:bulletEnabled val="1"/>
        </dgm:presLayoutVars>
      </dgm:prSet>
      <dgm:spPr/>
    </dgm:pt>
    <dgm:pt modelId="{1137188C-79C8-464D-B9B1-EADDAE4CB63B}" type="pres">
      <dgm:prSet presAssocID="{1B36D5F4-86E4-4709-A012-9F2AE74675A1}" presName="sibTrans" presStyleCnt="0"/>
      <dgm:spPr/>
    </dgm:pt>
    <dgm:pt modelId="{0EC6C3BF-10B5-475A-A253-B9A110002EA9}" type="pres">
      <dgm:prSet presAssocID="{7ED6951D-5245-441E-A514-6F0730FF29BF}" presName="node" presStyleLbl="node1" presStyleIdx="3" presStyleCnt="7">
        <dgm:presLayoutVars>
          <dgm:bulletEnabled val="1"/>
        </dgm:presLayoutVars>
      </dgm:prSet>
      <dgm:spPr/>
    </dgm:pt>
    <dgm:pt modelId="{15C6C58A-604F-4D02-8BAC-63DF4BFCBD75}" type="pres">
      <dgm:prSet presAssocID="{88B973AE-DA3F-4620-9DA2-EB7DC33A5F3B}" presName="sibTrans" presStyleCnt="0"/>
      <dgm:spPr/>
    </dgm:pt>
    <dgm:pt modelId="{2A80B3AA-3B38-4233-9A95-72183D402480}" type="pres">
      <dgm:prSet presAssocID="{896AC175-CFB6-48D9-90A6-5F5651A189F5}" presName="node" presStyleLbl="node1" presStyleIdx="4" presStyleCnt="7">
        <dgm:presLayoutVars>
          <dgm:bulletEnabled val="1"/>
        </dgm:presLayoutVars>
      </dgm:prSet>
      <dgm:spPr/>
    </dgm:pt>
    <dgm:pt modelId="{58820987-8143-409A-9C3D-B993584B5D61}" type="pres">
      <dgm:prSet presAssocID="{A70BA2CF-4D34-431E-B93C-7FEFFB528701}" presName="sibTrans" presStyleCnt="0"/>
      <dgm:spPr/>
    </dgm:pt>
    <dgm:pt modelId="{F44F3AEE-703A-45A6-89F8-DF625158E937}" type="pres">
      <dgm:prSet presAssocID="{0323FBBA-2609-40D5-81F2-540585E1BEF8}" presName="node" presStyleLbl="node1" presStyleIdx="5" presStyleCnt="7">
        <dgm:presLayoutVars>
          <dgm:bulletEnabled val="1"/>
        </dgm:presLayoutVars>
      </dgm:prSet>
      <dgm:spPr/>
    </dgm:pt>
    <dgm:pt modelId="{4773D4F7-CE1C-4131-B325-C703EDCF9E7D}" type="pres">
      <dgm:prSet presAssocID="{1CD4CACE-5FC3-4735-A692-CAAE5E4024CE}" presName="sibTrans" presStyleCnt="0"/>
      <dgm:spPr/>
    </dgm:pt>
    <dgm:pt modelId="{2817DAB2-6E47-4F4F-9B3B-2671ED817AB7}" type="pres">
      <dgm:prSet presAssocID="{1AF274DE-2349-483E-A01E-089F69CC33E1}" presName="node" presStyleLbl="node1" presStyleIdx="6" presStyleCnt="7">
        <dgm:presLayoutVars>
          <dgm:bulletEnabled val="1"/>
        </dgm:presLayoutVars>
      </dgm:prSet>
      <dgm:spPr/>
    </dgm:pt>
  </dgm:ptLst>
  <dgm:cxnLst>
    <dgm:cxn modelId="{51587701-5FEE-4373-BFD9-6496F675C324}" srcId="{77554B15-D5A3-4B96-9BCC-3560E182E18C}" destId="{B2A6F1D4-91CC-4D58-A535-213B5B1A8B2F}" srcOrd="0" destOrd="0" parTransId="{BFFD68A7-9983-42F6-A141-FCBC6DE22B39}" sibTransId="{9D16216A-5387-4870-A65D-8DAB8B1D48A2}"/>
    <dgm:cxn modelId="{CCD5191C-474C-4D22-81F6-DDE394EA2DC0}" type="presOf" srcId="{896AC175-CFB6-48D9-90A6-5F5651A189F5}" destId="{2A80B3AA-3B38-4233-9A95-72183D402480}" srcOrd="0" destOrd="0" presId="urn:microsoft.com/office/officeart/2005/8/layout/default"/>
    <dgm:cxn modelId="{0BF0452A-8D27-4AD4-9CDB-ED06ACE2CDF4}" type="presOf" srcId="{0323FBBA-2609-40D5-81F2-540585E1BEF8}" destId="{F44F3AEE-703A-45A6-89F8-DF625158E937}" srcOrd="0" destOrd="0" presId="urn:microsoft.com/office/officeart/2005/8/layout/default"/>
    <dgm:cxn modelId="{A795DF2F-68DB-4338-9D82-C5E924C0BB3A}" type="presOf" srcId="{77554B15-D5A3-4B96-9BCC-3560E182E18C}" destId="{DA234273-4BA0-4B07-882D-58A7E8FF0772}" srcOrd="0" destOrd="0" presId="urn:microsoft.com/office/officeart/2005/8/layout/default"/>
    <dgm:cxn modelId="{2DA75932-854A-45C2-8C00-C5F5BFB82F62}" type="presOf" srcId="{D083C10C-DD9A-4D6B-96CD-8944B9A8AEA4}" destId="{B9EBCFE4-6750-4133-99E3-4EA406ABA607}" srcOrd="0" destOrd="0" presId="urn:microsoft.com/office/officeart/2005/8/layout/default"/>
    <dgm:cxn modelId="{431FD945-755D-40CF-96C3-D764CA59EA76}" srcId="{77554B15-D5A3-4B96-9BCC-3560E182E18C}" destId="{896AC175-CFB6-48D9-90A6-5F5651A189F5}" srcOrd="4" destOrd="0" parTransId="{26299AAE-0A49-45DE-AFC3-83786F8B13E2}" sibTransId="{A70BA2CF-4D34-431E-B93C-7FEFFB528701}"/>
    <dgm:cxn modelId="{577D454F-A7F1-4B0E-AE56-2A1EC9729C0D}" type="presOf" srcId="{1AF274DE-2349-483E-A01E-089F69CC33E1}" destId="{2817DAB2-6E47-4F4F-9B3B-2671ED817AB7}" srcOrd="0" destOrd="0" presId="urn:microsoft.com/office/officeart/2005/8/layout/default"/>
    <dgm:cxn modelId="{519E8B51-B2CF-4490-B488-F2E4D8825C3B}" srcId="{77554B15-D5A3-4B96-9BCC-3560E182E18C}" destId="{0323FBBA-2609-40D5-81F2-540585E1BEF8}" srcOrd="5" destOrd="0" parTransId="{2B164330-D619-46C3-8F78-E36E3AD128EF}" sibTransId="{1CD4CACE-5FC3-4735-A692-CAAE5E4024CE}"/>
    <dgm:cxn modelId="{2E5DB199-6D4C-479F-B225-D66BC5871E23}" srcId="{77554B15-D5A3-4B96-9BCC-3560E182E18C}" destId="{A241FE2A-9162-4F33-8C74-D4C76E83C531}" srcOrd="2" destOrd="0" parTransId="{03927E10-FB7C-4549-AF15-AEEA635A1C71}" sibTransId="{1B36D5F4-86E4-4709-A012-9F2AE74675A1}"/>
    <dgm:cxn modelId="{51B0F4AC-6321-4F87-BBCE-D6DC3E71152F}" srcId="{77554B15-D5A3-4B96-9BCC-3560E182E18C}" destId="{7ED6951D-5245-441E-A514-6F0730FF29BF}" srcOrd="3" destOrd="0" parTransId="{4A1D8FD1-701B-41FA-8961-E622928C5F36}" sibTransId="{88B973AE-DA3F-4620-9DA2-EB7DC33A5F3B}"/>
    <dgm:cxn modelId="{B72AAAAD-6E77-4538-980D-CFF8372A1127}" type="presOf" srcId="{A241FE2A-9162-4F33-8C74-D4C76E83C531}" destId="{5DC69620-9087-49F8-A671-B6BED31C61A1}" srcOrd="0" destOrd="0" presId="urn:microsoft.com/office/officeart/2005/8/layout/default"/>
    <dgm:cxn modelId="{50CBA6DE-35E6-41C1-AADA-1AE44E43372B}" type="presOf" srcId="{7ED6951D-5245-441E-A514-6F0730FF29BF}" destId="{0EC6C3BF-10B5-475A-A253-B9A110002EA9}" srcOrd="0" destOrd="0" presId="urn:microsoft.com/office/officeart/2005/8/layout/default"/>
    <dgm:cxn modelId="{60685CE3-47E9-4E92-95A7-5F71CDC4AE6A}" type="presOf" srcId="{B2A6F1D4-91CC-4D58-A535-213B5B1A8B2F}" destId="{689DBEC4-72FC-437E-BF16-B34380B0DCDB}" srcOrd="0" destOrd="0" presId="urn:microsoft.com/office/officeart/2005/8/layout/default"/>
    <dgm:cxn modelId="{259BA3EF-F739-45AE-8138-A29CBE81B84C}" srcId="{77554B15-D5A3-4B96-9BCC-3560E182E18C}" destId="{1AF274DE-2349-483E-A01E-089F69CC33E1}" srcOrd="6" destOrd="0" parTransId="{928C7B3D-439B-4C05-B767-A499B5CF6980}" sibTransId="{E0554261-8F2F-4E86-B440-436C63CE003B}"/>
    <dgm:cxn modelId="{3BB740F9-D147-425F-B6E1-56737B513030}" srcId="{77554B15-D5A3-4B96-9BCC-3560E182E18C}" destId="{D083C10C-DD9A-4D6B-96CD-8944B9A8AEA4}" srcOrd="1" destOrd="0" parTransId="{C269F31E-0D41-4AF8-8E47-D46610B8824C}" sibTransId="{FEAAFA2E-1A20-4836-9E98-C391DC6E02A7}"/>
    <dgm:cxn modelId="{F96DE16E-F442-4DE6-B3DF-ECE6488C0717}" type="presParOf" srcId="{DA234273-4BA0-4B07-882D-58A7E8FF0772}" destId="{689DBEC4-72FC-437E-BF16-B34380B0DCDB}" srcOrd="0" destOrd="0" presId="urn:microsoft.com/office/officeart/2005/8/layout/default"/>
    <dgm:cxn modelId="{22A7A475-DE14-4E9A-8602-E1F734FCEA02}" type="presParOf" srcId="{DA234273-4BA0-4B07-882D-58A7E8FF0772}" destId="{D4F1342B-4C32-4FBE-8590-A765B9CE0203}" srcOrd="1" destOrd="0" presId="urn:microsoft.com/office/officeart/2005/8/layout/default"/>
    <dgm:cxn modelId="{10D79631-C541-4C12-9D7F-3C460DB883A2}" type="presParOf" srcId="{DA234273-4BA0-4B07-882D-58A7E8FF0772}" destId="{B9EBCFE4-6750-4133-99E3-4EA406ABA607}" srcOrd="2" destOrd="0" presId="urn:microsoft.com/office/officeart/2005/8/layout/default"/>
    <dgm:cxn modelId="{4C7A854D-61EB-4EFB-9CB0-55A0DA0ED05B}" type="presParOf" srcId="{DA234273-4BA0-4B07-882D-58A7E8FF0772}" destId="{8FD0FD24-A581-4453-BA18-0C118C81EE15}" srcOrd="3" destOrd="0" presId="urn:microsoft.com/office/officeart/2005/8/layout/default"/>
    <dgm:cxn modelId="{19FBFE78-EF41-4D9D-95D9-C5CE9D894696}" type="presParOf" srcId="{DA234273-4BA0-4B07-882D-58A7E8FF0772}" destId="{5DC69620-9087-49F8-A671-B6BED31C61A1}" srcOrd="4" destOrd="0" presId="urn:microsoft.com/office/officeart/2005/8/layout/default"/>
    <dgm:cxn modelId="{08BDC344-A5E9-40DA-862A-71284128169C}" type="presParOf" srcId="{DA234273-4BA0-4B07-882D-58A7E8FF0772}" destId="{1137188C-79C8-464D-B9B1-EADDAE4CB63B}" srcOrd="5" destOrd="0" presId="urn:microsoft.com/office/officeart/2005/8/layout/default"/>
    <dgm:cxn modelId="{F06BF5E8-E0C0-4FDC-AB4A-A5050FF5F519}" type="presParOf" srcId="{DA234273-4BA0-4B07-882D-58A7E8FF0772}" destId="{0EC6C3BF-10B5-475A-A253-B9A110002EA9}" srcOrd="6" destOrd="0" presId="urn:microsoft.com/office/officeart/2005/8/layout/default"/>
    <dgm:cxn modelId="{0BED896A-729F-43ED-8750-9B49C4EF5EF9}" type="presParOf" srcId="{DA234273-4BA0-4B07-882D-58A7E8FF0772}" destId="{15C6C58A-604F-4D02-8BAC-63DF4BFCBD75}" srcOrd="7" destOrd="0" presId="urn:microsoft.com/office/officeart/2005/8/layout/default"/>
    <dgm:cxn modelId="{F767ABB1-A56F-4611-9067-51A3D30A9024}" type="presParOf" srcId="{DA234273-4BA0-4B07-882D-58A7E8FF0772}" destId="{2A80B3AA-3B38-4233-9A95-72183D402480}" srcOrd="8" destOrd="0" presId="urn:microsoft.com/office/officeart/2005/8/layout/default"/>
    <dgm:cxn modelId="{45BF6E89-50DB-4261-B05E-569B3B510E2A}" type="presParOf" srcId="{DA234273-4BA0-4B07-882D-58A7E8FF0772}" destId="{58820987-8143-409A-9C3D-B993584B5D61}" srcOrd="9" destOrd="0" presId="urn:microsoft.com/office/officeart/2005/8/layout/default"/>
    <dgm:cxn modelId="{E6B5F463-CCE4-47C9-8402-303DEFCC45E8}" type="presParOf" srcId="{DA234273-4BA0-4B07-882D-58A7E8FF0772}" destId="{F44F3AEE-703A-45A6-89F8-DF625158E937}" srcOrd="10" destOrd="0" presId="urn:microsoft.com/office/officeart/2005/8/layout/default"/>
    <dgm:cxn modelId="{ABA8F2A1-428B-4593-A71A-1E30D219113F}" type="presParOf" srcId="{DA234273-4BA0-4B07-882D-58A7E8FF0772}" destId="{4773D4F7-CE1C-4131-B325-C703EDCF9E7D}" srcOrd="11" destOrd="0" presId="urn:microsoft.com/office/officeart/2005/8/layout/default"/>
    <dgm:cxn modelId="{DCD4B518-0317-4F3C-AAD9-D78D186474A5}" type="presParOf" srcId="{DA234273-4BA0-4B07-882D-58A7E8FF0772}" destId="{2817DAB2-6E47-4F4F-9B3B-2671ED817AB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DBEC4-72FC-437E-BF16-B34380B0DCDB}">
      <dsp:nvSpPr>
        <dsp:cNvPr id="0" name=""/>
        <dsp:cNvSpPr/>
      </dsp:nvSpPr>
      <dsp:spPr>
        <a:xfrm>
          <a:off x="0" y="43494"/>
          <a:ext cx="2153496" cy="12920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Michał Kania, Partnerstwo publiczno-prywatne: komentarz do ustawy po nowelizacji z 5 lipca 2018 r., Warszawa: Difin, 2018</a:t>
          </a:r>
          <a:endParaRPr lang="en-US" sz="1100" kern="1200"/>
        </a:p>
      </dsp:txBody>
      <dsp:txXfrm>
        <a:off x="0" y="43494"/>
        <a:ext cx="2153496" cy="1292097"/>
      </dsp:txXfrm>
    </dsp:sp>
    <dsp:sp modelId="{B9EBCFE4-6750-4133-99E3-4EA406ABA607}">
      <dsp:nvSpPr>
        <dsp:cNvPr id="0" name=""/>
        <dsp:cNvSpPr/>
      </dsp:nvSpPr>
      <dsp:spPr>
        <a:xfrm>
          <a:off x="2368845" y="43494"/>
          <a:ext cx="2153496" cy="1292097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A. Aschieri, Non-Financial Benefits: Another Reason to Foster the Promotion of PPPs as a Viable Alternative for Public Service Delivery, EPPPL Nr 4 z 2014</a:t>
          </a:r>
        </a:p>
      </dsp:txBody>
      <dsp:txXfrm>
        <a:off x="2368845" y="43494"/>
        <a:ext cx="2153496" cy="1292097"/>
      </dsp:txXfrm>
    </dsp:sp>
    <dsp:sp modelId="{5DC69620-9087-49F8-A671-B6BED31C61A1}">
      <dsp:nvSpPr>
        <dsp:cNvPr id="0" name=""/>
        <dsp:cNvSpPr/>
      </dsp:nvSpPr>
      <dsp:spPr>
        <a:xfrm>
          <a:off x="4737691" y="43494"/>
          <a:ext cx="2153496" cy="1292097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Ch. Bovis, Efficiency and Effectiveness in Public Sector Management: The Regulation of Public Markets and Public-Private Partnerships and Its Impact on Contemporary Theories of Public Administration, EPPPL Nr 2 z 2013</a:t>
          </a:r>
        </a:p>
      </dsp:txBody>
      <dsp:txXfrm>
        <a:off x="4737691" y="43494"/>
        <a:ext cx="2153496" cy="1292097"/>
      </dsp:txXfrm>
    </dsp:sp>
    <dsp:sp modelId="{0EC6C3BF-10B5-475A-A253-B9A110002EA9}">
      <dsp:nvSpPr>
        <dsp:cNvPr id="0" name=""/>
        <dsp:cNvSpPr/>
      </dsp:nvSpPr>
      <dsp:spPr>
        <a:xfrm>
          <a:off x="0" y="1550942"/>
          <a:ext cx="2153496" cy="1292097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J.G. d’Esnon, V. Petetin, Implementation of the Procurement and PPP Legislation in France, EPPPL Nr 1 z 2017</a:t>
          </a:r>
        </a:p>
      </dsp:txBody>
      <dsp:txXfrm>
        <a:off x="0" y="1550942"/>
        <a:ext cx="2153496" cy="1292097"/>
      </dsp:txXfrm>
    </dsp:sp>
    <dsp:sp modelId="{2A80B3AA-3B38-4233-9A95-72183D402480}">
      <dsp:nvSpPr>
        <dsp:cNvPr id="0" name=""/>
        <dsp:cNvSpPr/>
      </dsp:nvSpPr>
      <dsp:spPr>
        <a:xfrm>
          <a:off x="2368845" y="1550942"/>
          <a:ext cx="2153496" cy="1292097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P. Mielcarz, P. Paszczyk: </a:t>
          </a:r>
          <a:r>
            <a:rPr lang="pl-PL" sz="1100" i="1" kern="1200"/>
            <a:t>Inwestycje. Analiza projektów inwestycyjnych w procesie tworzenia wartości przedsiębiorstwa</a:t>
          </a:r>
          <a:r>
            <a:rPr lang="pl-PL" sz="1100" kern="1200"/>
            <a:t>. Wydawnictwo Naukowe PWN. Warszawa 2013</a:t>
          </a:r>
          <a:endParaRPr lang="en-US" sz="1100" kern="1200"/>
        </a:p>
      </dsp:txBody>
      <dsp:txXfrm>
        <a:off x="2368845" y="1550942"/>
        <a:ext cx="2153496" cy="1292097"/>
      </dsp:txXfrm>
    </dsp:sp>
    <dsp:sp modelId="{F44F3AEE-703A-45A6-89F8-DF625158E937}">
      <dsp:nvSpPr>
        <dsp:cNvPr id="0" name=""/>
        <dsp:cNvSpPr/>
      </dsp:nvSpPr>
      <dsp:spPr>
        <a:xfrm>
          <a:off x="4737691" y="1550942"/>
          <a:ext cx="2153496" cy="1292097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R. Pawlicki, J. Śliwa: </a:t>
          </a:r>
          <a:r>
            <a:rPr lang="pl-PL" sz="1100" i="1" kern="1200"/>
            <a:t>Analiza i projekcje gospodarki finansowej</a:t>
          </a:r>
          <a:r>
            <a:rPr lang="pl-PL" sz="1100" kern="1200"/>
            <a:t>. Wydawnictwo Difin. Warszawa 2013</a:t>
          </a:r>
          <a:endParaRPr lang="en-US" sz="1100" kern="1200"/>
        </a:p>
      </dsp:txBody>
      <dsp:txXfrm>
        <a:off x="4737691" y="1550942"/>
        <a:ext cx="2153496" cy="1292097"/>
      </dsp:txXfrm>
    </dsp:sp>
    <dsp:sp modelId="{2817DAB2-6E47-4F4F-9B3B-2671ED817AB7}">
      <dsp:nvSpPr>
        <dsp:cNvPr id="0" name=""/>
        <dsp:cNvSpPr/>
      </dsp:nvSpPr>
      <dsp:spPr>
        <a:xfrm>
          <a:off x="2368845" y="3058389"/>
          <a:ext cx="2153496" cy="129209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G. Michalski: </a:t>
          </a:r>
          <a:r>
            <a:rPr lang="pl-PL" sz="1100" i="1" kern="1200"/>
            <a:t>Wprowadzenie do zarządzania finansami przedsiębiorstw</a:t>
          </a:r>
          <a:r>
            <a:rPr lang="pl-PL" sz="1100" kern="1200"/>
            <a:t>. Wydawnictwo C.H.Beck, Warszawa 2010</a:t>
          </a:r>
          <a:endParaRPr lang="en-US" sz="1100" kern="1200"/>
        </a:p>
      </dsp:txBody>
      <dsp:txXfrm>
        <a:off x="2368845" y="3058389"/>
        <a:ext cx="2153496" cy="1292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161D2-402B-486F-9BA4-19464C48283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6DC3D-F0A2-4AA4-B03E-E95DE3FD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0976BB-D31B-4222-8374-77F3F7E45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0DE81F5-242E-4016-A5FA-EEF9AA3B7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3CD8B3-A04F-45E0-91FD-10B78D07D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806C-B4A7-41C5-B047-AEF70DE40637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2AABAB-B613-4CD0-8B3A-E9B1BF16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C2F653-B114-4F10-92D8-C841B008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6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93D1DD-BC5D-4710-AFEF-493D6110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F610DA6-FEC5-4011-A3C1-BA3409C2A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62B7E5-6D6A-46FE-9070-EDB8FE43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30BF-1FB8-4430-AE2C-FDD43B80071C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158038-71B7-475F-9770-EFA6DE12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FF0112-254F-41E8-B65F-1975BBC8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B5B7F84-F929-4C64-A36F-B978D0D0B6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6BB903B-2B2B-4095-B4AA-9D42D9034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7CAA84-B8C9-4D16-9588-44264F83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0D77-2912-48BF-9FCF-35BF35BA2E36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B5EFB2-C004-44B8-977C-638CD7B2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4D0E97-3071-4924-A797-C0471E7B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5C0E00-453E-4B1B-B8FD-745BF76BD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F4AD28-F10E-4791-926C-56E0E3B7F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263343-3B08-4A46-82DC-348944CF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3CE0-3961-43D2-9761-FDCD292D626E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759F69D-DCEB-40D0-B3E2-14465B7D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3977AC-D88A-4260-A643-6041283C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0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6F698C-7B9D-40F1-B7DF-AB35636CD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3D0723-6F06-4120-9D0A-069E30F47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D35481-55EB-4A01-A601-655B444B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20FD-F4BB-453C-8B7E-891F8B6EE997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90FA44-6CB9-4C4C-90AA-470FA1E5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38ED40-10EC-487D-9B4A-87C32EEA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7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80BFD5-5993-43D7-B109-70B87B68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83BCAB-A139-45E2-89C1-8658F02D5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6AD4093-B60C-4571-B65D-50379E674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D5FC3A5-D35A-4CA8-9E60-DF2CB8A1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7E3C-D909-4802-8F24-D13929B1F7A3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A23AACA-A42C-4193-B082-9826C8CD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F2F9476-E5C8-44C3-9F9C-3282B6FF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8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ACA228-D352-44D6-9E57-3C106D65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2F0459-85AE-4846-9531-3B2326D8B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69B474F-DC44-4EFD-92A8-8A0856B7F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EFBD721-4B15-4EB5-B97C-44B6CA912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7AD59DD-EAEA-4CB9-B9C4-11EC07E17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AFB10C-7BDD-4CFB-A2FA-1159C4C42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064-DFAD-49C2-B3C0-6B1F7A43E2D0}" type="datetime1">
              <a:rPr lang="en-US" smtClean="0"/>
              <a:t>3/23/2020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45BEE40-45BA-457B-9B73-98A50994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F10B463-CC9C-47EF-8F5A-961E5F0F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1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D24BD1-59E0-4BA8-B407-F2F6CB6B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ECF8B7B-CE71-4168-B3E2-4BC7B0B5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2178-E0E7-4E01-8521-85CB01A55ECC}" type="datetime1">
              <a:rPr lang="en-US" smtClean="0"/>
              <a:t>3/23/2020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A017D53-BA9E-48D3-A5B6-6E6143A5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81674EE-F2B9-458E-94C5-B9A76AC7C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08BCDE4-4CE7-4842-A305-3376151B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ADDB8-85A0-490B-869D-A5BEB2E4C25E}" type="datetime1">
              <a:rPr lang="en-US" smtClean="0"/>
              <a:t>3/23/2020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B02F749-69B6-4B60-9984-D710370D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E0156D1-F1AA-4CCE-8C2D-578D1192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0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7C853A-764F-4A2C-A881-AE1234F5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1EA1FC-CDBC-4E93-BE34-E063B4EB9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8786167-DA5A-4426-8EB1-41CCD4B10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1483E09-4294-4AEF-BFDB-6C3F2D6AD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6774-B245-4720-961E-4107526AFC56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836C74-9620-47DA-8F27-EB4C7C45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775A499-33DA-4097-B649-A5A4E37B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7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B9DF22-0F83-44BE-B1F3-A7DE59CD8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834ECCA-6703-4CD8-A9A6-731C24F292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5884CC7-3A85-411A-936B-6C1A89E51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1C68B7E-F64F-4FF6-88B5-9850D7BE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BDF0-F705-4AA7-8DDF-2CC0D0729D26}" type="datetime1">
              <a:rPr lang="en-US" smtClean="0"/>
              <a:t>3/23/2020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66A8D4C-DBD4-403D-A7A3-82417573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A6D85B6-E2DE-41D5-B224-BEB8B8344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83D151F-08CF-43D7-B281-96CC86B16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FBCAE5C-B073-49BF-BE7B-F259B06D7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DA8201-F4FC-441F-B47C-547803FC4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DA9F-263C-4476-A1E5-C3D24BE3E51F}" type="datetime1">
              <a:rPr lang="en-US" smtClean="0"/>
              <a:t>3/23/2020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65220D-E6DF-40F1-B0F1-C31A4BCEE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8985538-AC1E-49F6-8121-AF9958934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E89A-566B-4D6B-A7A8-725D8AA42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474F72-9D05-4791-8036-C28906896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031353"/>
            <a:ext cx="7736255" cy="3181135"/>
          </a:xfrm>
        </p:spPr>
        <p:txBody>
          <a:bodyPr anchor="ctr">
            <a:normAutofit/>
          </a:bodyPr>
          <a:lstStyle/>
          <a:p>
            <a:pPr algn="l"/>
            <a:r>
              <a:rPr lang="en-US" sz="5600" dirty="0">
                <a:solidFill>
                  <a:srgbClr val="FFFFFF"/>
                </a:solidFill>
              </a:rPr>
              <a:t>Analizy </a:t>
            </a:r>
            <a:r>
              <a:rPr lang="en-US" sz="5600" dirty="0" err="1">
                <a:solidFill>
                  <a:srgbClr val="FFFFFF"/>
                </a:solidFill>
              </a:rPr>
              <a:t>finansowo-ekonomiczne</a:t>
            </a:r>
            <a:r>
              <a:rPr lang="en-US" sz="5600" dirty="0">
                <a:solidFill>
                  <a:srgbClr val="FFFFFF"/>
                </a:solidFill>
              </a:rPr>
              <a:t> w </a:t>
            </a:r>
            <a:r>
              <a:rPr lang="en-US" sz="5600" dirty="0" err="1">
                <a:solidFill>
                  <a:srgbClr val="FFFFFF"/>
                </a:solidFill>
              </a:rPr>
              <a:t>projektach</a:t>
            </a:r>
            <a:r>
              <a:rPr lang="en-US" sz="5600" dirty="0">
                <a:solidFill>
                  <a:srgbClr val="FFFFFF"/>
                </a:solidFill>
              </a:rPr>
              <a:t> PPP. </a:t>
            </a:r>
            <a:br>
              <a:rPr lang="pl-PL" sz="5600" dirty="0">
                <a:solidFill>
                  <a:srgbClr val="FFFFFF"/>
                </a:solidFill>
              </a:rPr>
            </a:br>
            <a:r>
              <a:rPr lang="en-US" sz="5600" dirty="0" err="1">
                <a:solidFill>
                  <a:srgbClr val="FFFFFF"/>
                </a:solidFill>
              </a:rPr>
              <a:t>Zagadnienia</a:t>
            </a:r>
            <a:r>
              <a:rPr lang="en-US" sz="5600" dirty="0">
                <a:solidFill>
                  <a:srgbClr val="FFFFFF"/>
                </a:solidFill>
              </a:rPr>
              <a:t> </a:t>
            </a:r>
            <a:r>
              <a:rPr lang="en-US" sz="5600" dirty="0" err="1">
                <a:solidFill>
                  <a:srgbClr val="FFFFFF"/>
                </a:solidFill>
              </a:rPr>
              <a:t>podstawowe</a:t>
            </a:r>
            <a:r>
              <a:rPr lang="en-US" sz="560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0BBEEBC-FCA6-4C79-9132-D5C25B72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669" y="5184138"/>
            <a:ext cx="10008863" cy="963741"/>
          </a:xfrm>
        </p:spPr>
        <p:txBody>
          <a:bodyPr anchor="ctr">
            <a:normAutofit/>
          </a:bodyPr>
          <a:lstStyle/>
          <a:p>
            <a:pPr algn="l"/>
            <a:endParaRPr lang="pl-PL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pl-PL">
                <a:solidFill>
                  <a:schemeClr val="tx1">
                    <a:lumMod val="95000"/>
                    <a:lumOff val="5000"/>
                  </a:schemeClr>
                </a:solidFill>
              </a:rPr>
              <a:t>Michał Kania 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280AB2-77A5-4CB7-AF7D-1795CA8D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728167"/>
            <a:ext cx="2115455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5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A46C1B2-34B4-477D-A1D0-649502F8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Analizy finansowo-ekonomiczne w projektach PPP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BC227A-0B88-4C34-B7B4-6A822DA99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513641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W ramach analiz ekonomicznych na analizę finansową nakładane są wyliczenia aspektów pozafinansowych, w postaci analizy kosztów i korzyści społecznych</a:t>
            </a:r>
          </a:p>
          <a:p>
            <a:r>
              <a:rPr lang="en-US" sz="2000"/>
              <a:t>Analiza ekonomiczna zgodnie ze swoją definicją przeprowadzana jest w drodze skorygowania wyników analizy finansowej o efekty fiskalne, efekty zewnętrzne oraz ceny rozrachunkowe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28ED721-A412-44E0-B4DA-038EBFBDC2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0" r="32592" b="-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5BFCA99C-898B-4D23-825E-2BF83D9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C45048EB-A914-4D6F-B589-BCE25348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3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C4E9A3-7A90-477E-994D-ABA1E4BD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dirty="0"/>
              <a:t>Okresu </a:t>
            </a:r>
            <a:r>
              <a:rPr lang="en-US" sz="3300" dirty="0" err="1"/>
              <a:t>zwrotu</a:t>
            </a:r>
            <a:r>
              <a:rPr lang="en-US" sz="3300" dirty="0"/>
              <a:t> </a:t>
            </a:r>
            <a:r>
              <a:rPr lang="en-US" sz="3300" dirty="0" err="1"/>
              <a:t>nakładów</a:t>
            </a:r>
            <a:r>
              <a:rPr lang="en-US" sz="3300" dirty="0"/>
              <a:t> z </a:t>
            </a:r>
            <a:r>
              <a:rPr lang="en-US" sz="3300" dirty="0" err="1"/>
              <a:t>inwestycji</a:t>
            </a:r>
            <a:r>
              <a:rPr lang="en-US" sz="3300" dirty="0"/>
              <a:t> – </a:t>
            </a:r>
            <a:r>
              <a:rPr lang="en-US" sz="3300" i="1" dirty="0"/>
              <a:t>Payback Period</a:t>
            </a:r>
            <a:endParaRPr lang="en-US" sz="33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6A1A39-A79B-4DA5-9DBD-7A949FA7FC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Okres</a:t>
            </a:r>
            <a:r>
              <a:rPr lang="en-US" sz="2000" dirty="0"/>
              <a:t> </a:t>
            </a:r>
            <a:r>
              <a:rPr lang="en-US" sz="2000" dirty="0" err="1"/>
              <a:t>zwrotu</a:t>
            </a:r>
            <a:r>
              <a:rPr lang="en-US" sz="2000" dirty="0"/>
              <a:t> z </a:t>
            </a:r>
            <a:r>
              <a:rPr lang="en-US" sz="2000" dirty="0" err="1"/>
              <a:t>inwestycji</a:t>
            </a:r>
            <a:r>
              <a:rPr lang="en-US" sz="2000" dirty="0"/>
              <a:t> jest to </a:t>
            </a:r>
            <a:r>
              <a:rPr lang="en-US" sz="2000" dirty="0" err="1"/>
              <a:t>czas</a:t>
            </a:r>
            <a:r>
              <a:rPr lang="en-US" sz="2000" dirty="0"/>
              <a:t>, po </a:t>
            </a:r>
            <a:r>
              <a:rPr lang="en-US" sz="2000" dirty="0" err="1"/>
              <a:t>jakim</a:t>
            </a:r>
            <a:r>
              <a:rPr lang="en-US" sz="2000" dirty="0"/>
              <a:t> </a:t>
            </a:r>
            <a:r>
              <a:rPr lang="en-US" sz="2000" dirty="0" err="1"/>
              <a:t>następuje</a:t>
            </a:r>
            <a:r>
              <a:rPr lang="en-US" sz="2000" dirty="0"/>
              <a:t> </a:t>
            </a:r>
            <a:r>
              <a:rPr lang="en-US" sz="2000" dirty="0" err="1"/>
              <a:t>zwrot</a:t>
            </a:r>
            <a:r>
              <a:rPr lang="en-US" sz="2000" dirty="0"/>
              <a:t> </a:t>
            </a:r>
            <a:r>
              <a:rPr lang="en-US" sz="2000" dirty="0" err="1"/>
              <a:t>nakładów</a:t>
            </a:r>
            <a:r>
              <a:rPr lang="en-US" sz="2000" dirty="0"/>
              <a:t> </a:t>
            </a:r>
            <a:r>
              <a:rPr lang="en-US" sz="2000" dirty="0" err="1"/>
              <a:t>poniesionych</a:t>
            </a:r>
            <a:r>
              <a:rPr lang="en-US" sz="2000" dirty="0"/>
              <a:t> </a:t>
            </a:r>
            <a:r>
              <a:rPr lang="en-US" sz="2000" dirty="0" err="1"/>
              <a:t>przez</a:t>
            </a:r>
            <a:r>
              <a:rPr lang="en-US" sz="2000" dirty="0"/>
              <a:t> </a:t>
            </a:r>
            <a:r>
              <a:rPr lang="en-US" sz="2000" dirty="0" err="1"/>
              <a:t>inwestora</a:t>
            </a:r>
            <a:r>
              <a:rPr lang="en-US" sz="2000" dirty="0"/>
              <a:t> na </a:t>
            </a:r>
            <a:r>
              <a:rPr lang="en-US" sz="2000" dirty="0" err="1"/>
              <a:t>realizację</a:t>
            </a:r>
            <a:r>
              <a:rPr lang="en-US" sz="2000" dirty="0"/>
              <a:t> </a:t>
            </a:r>
            <a:r>
              <a:rPr lang="en-US" sz="2000" dirty="0" err="1"/>
              <a:t>projektu</a:t>
            </a:r>
            <a:endParaRPr lang="en-US" sz="2000" dirty="0"/>
          </a:p>
          <a:p>
            <a:r>
              <a:rPr lang="en-US" sz="2000" dirty="0"/>
              <a:t>Jest to </a:t>
            </a:r>
            <a:r>
              <a:rPr lang="en-US" sz="2000" dirty="0" err="1"/>
              <a:t>czas</a:t>
            </a:r>
            <a:r>
              <a:rPr lang="en-US" sz="2000" dirty="0"/>
              <a:t>, w </a:t>
            </a:r>
            <a:r>
              <a:rPr lang="en-US" sz="2000" dirty="0" err="1"/>
              <a:t>jakim</a:t>
            </a:r>
            <a:r>
              <a:rPr lang="en-US" sz="2000" dirty="0"/>
              <a:t> </a:t>
            </a:r>
            <a:r>
              <a:rPr lang="en-US" sz="2000" dirty="0" err="1"/>
              <a:t>zgodnie</a:t>
            </a:r>
            <a:r>
              <a:rPr lang="en-US" sz="2000" dirty="0"/>
              <a:t> z </a:t>
            </a:r>
            <a:r>
              <a:rPr lang="en-US" sz="2000" dirty="0" err="1"/>
              <a:t>przewidywaniami</a:t>
            </a:r>
            <a:r>
              <a:rPr lang="en-US" sz="2000" dirty="0"/>
              <a:t> </a:t>
            </a:r>
            <a:r>
              <a:rPr lang="en-US" sz="2000" dirty="0" err="1"/>
              <a:t>wartość</a:t>
            </a:r>
            <a:r>
              <a:rPr lang="en-US" sz="2000" dirty="0"/>
              <a:t> </a:t>
            </a:r>
            <a:r>
              <a:rPr lang="en-US" sz="2000" dirty="0" err="1"/>
              <a:t>początkowych</a:t>
            </a:r>
            <a:r>
              <a:rPr lang="en-US" sz="2000" dirty="0"/>
              <a:t> </a:t>
            </a:r>
            <a:r>
              <a:rPr lang="en-US" sz="2000" dirty="0" err="1"/>
              <a:t>nakładów</a:t>
            </a:r>
            <a:r>
              <a:rPr lang="en-US" sz="2000" dirty="0"/>
              <a:t> </a:t>
            </a:r>
            <a:r>
              <a:rPr lang="en-US" sz="2000" dirty="0" err="1"/>
              <a:t>inwestycyjnych</a:t>
            </a:r>
            <a:r>
              <a:rPr lang="en-US" sz="2000" dirty="0"/>
              <a:t> </a:t>
            </a:r>
            <a:r>
              <a:rPr lang="en-US" sz="2000" dirty="0" err="1"/>
              <a:t>zrówna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z </a:t>
            </a:r>
            <a:r>
              <a:rPr lang="en-US" sz="2000" dirty="0" err="1"/>
              <a:t>wartością</a:t>
            </a:r>
            <a:r>
              <a:rPr lang="en-US" sz="2000" dirty="0"/>
              <a:t> </a:t>
            </a:r>
            <a:r>
              <a:rPr lang="en-US" sz="2000" dirty="0" err="1"/>
              <a:t>skumulowanych</a:t>
            </a:r>
            <a:r>
              <a:rPr lang="en-US" sz="2000" dirty="0"/>
              <a:t> </a:t>
            </a:r>
            <a:r>
              <a:rPr lang="en-US" sz="2000" dirty="0" err="1"/>
              <a:t>wolnych</a:t>
            </a:r>
            <a:r>
              <a:rPr lang="en-US" sz="2000" dirty="0"/>
              <a:t> </a:t>
            </a:r>
            <a:r>
              <a:rPr lang="en-US" sz="2000" dirty="0" err="1"/>
              <a:t>przepływów</a:t>
            </a:r>
            <a:r>
              <a:rPr lang="en-US" sz="2000" dirty="0"/>
              <a:t>, </a:t>
            </a:r>
            <a:r>
              <a:rPr lang="en-US" sz="2000" dirty="0" err="1"/>
              <a:t>wygenerowanych</a:t>
            </a:r>
            <a:r>
              <a:rPr lang="en-US" sz="2000" dirty="0"/>
              <a:t> </a:t>
            </a:r>
            <a:r>
              <a:rPr lang="en-US" sz="2000" dirty="0" err="1"/>
              <a:t>przez</a:t>
            </a:r>
            <a:r>
              <a:rPr lang="en-US" sz="2000" dirty="0"/>
              <a:t> </a:t>
            </a:r>
            <a:r>
              <a:rPr lang="en-US" sz="2000" dirty="0" err="1"/>
              <a:t>projekt</a:t>
            </a:r>
            <a:endParaRPr lang="en-US" sz="2000" dirty="0"/>
          </a:p>
          <a:p>
            <a:r>
              <a:rPr lang="en-US" sz="2000" dirty="0"/>
              <a:t>Metoda ta </a:t>
            </a:r>
            <a:r>
              <a:rPr lang="en-US" sz="2000" dirty="0" err="1"/>
              <a:t>służy</a:t>
            </a:r>
            <a:r>
              <a:rPr lang="en-US" sz="2000" dirty="0"/>
              <a:t> </a:t>
            </a:r>
            <a:r>
              <a:rPr lang="en-US" sz="2000" dirty="0" err="1"/>
              <a:t>często</a:t>
            </a:r>
            <a:r>
              <a:rPr lang="en-US" sz="2000" dirty="0"/>
              <a:t> w </a:t>
            </a:r>
            <a:r>
              <a:rPr lang="en-US" sz="2000" dirty="0" err="1"/>
              <a:t>praktyce</a:t>
            </a:r>
            <a:r>
              <a:rPr lang="en-US" sz="2000" dirty="0"/>
              <a:t> do </a:t>
            </a:r>
            <a:r>
              <a:rPr lang="en-US" sz="2000" dirty="0" err="1"/>
              <a:t>uszeregowania</a:t>
            </a:r>
            <a:r>
              <a:rPr lang="en-US" sz="2000" dirty="0"/>
              <a:t> </a:t>
            </a:r>
            <a:r>
              <a:rPr lang="en-US" sz="2000" dirty="0" err="1"/>
              <a:t>konkurencyjnych</a:t>
            </a:r>
            <a:r>
              <a:rPr lang="en-US" sz="2000" dirty="0"/>
              <a:t> </a:t>
            </a:r>
            <a:r>
              <a:rPr lang="en-US" sz="2000" dirty="0" err="1"/>
              <a:t>projektów</a:t>
            </a:r>
            <a:r>
              <a:rPr lang="en-US" sz="2000" dirty="0"/>
              <a:t> </a:t>
            </a:r>
            <a:r>
              <a:rPr lang="en-US" sz="2000" dirty="0" err="1"/>
              <a:t>inwestycyjnych</a:t>
            </a:r>
            <a:r>
              <a:rPr lang="en-US" sz="2000" dirty="0"/>
              <a:t> ze </a:t>
            </a:r>
            <a:r>
              <a:rPr lang="en-US" sz="2000" dirty="0" err="1"/>
              <a:t>względu</a:t>
            </a:r>
            <a:r>
              <a:rPr lang="en-US" sz="2000" dirty="0"/>
              <a:t> na </a:t>
            </a:r>
            <a:r>
              <a:rPr lang="en-US" sz="2000" dirty="0" err="1"/>
              <a:t>kryterium</a:t>
            </a:r>
            <a:r>
              <a:rPr lang="en-US" sz="2000" dirty="0"/>
              <a:t> </a:t>
            </a:r>
            <a:r>
              <a:rPr lang="en-US" sz="2000" dirty="0" err="1"/>
              <a:t>czasu</a:t>
            </a:r>
            <a:r>
              <a:rPr lang="en-US" sz="2000" dirty="0"/>
              <a:t> </a:t>
            </a:r>
            <a:r>
              <a:rPr lang="en-US" sz="2000" dirty="0" err="1"/>
              <a:t>niezbędnego</a:t>
            </a:r>
            <a:r>
              <a:rPr lang="en-US" sz="2000" dirty="0"/>
              <a:t> do </a:t>
            </a:r>
            <a:r>
              <a:rPr lang="en-US" sz="2000" dirty="0" err="1"/>
              <a:t>uzyskania</a:t>
            </a:r>
            <a:r>
              <a:rPr lang="en-US" sz="2000" dirty="0"/>
              <a:t> </a:t>
            </a:r>
            <a:r>
              <a:rPr lang="en-US" sz="2000" dirty="0" err="1"/>
              <a:t>zwrotu</a:t>
            </a:r>
            <a:r>
              <a:rPr lang="en-US" sz="2000" dirty="0"/>
              <a:t> z </a:t>
            </a:r>
            <a:r>
              <a:rPr lang="en-US" sz="2000" dirty="0" err="1"/>
              <a:t>inwestycji</a:t>
            </a:r>
            <a:endParaRPr lang="en-US" sz="2000" dirty="0"/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F7735B1A-B209-44C0-886C-9128AF448D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PP = t + (N : CF)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PP - Payback Period</a:t>
            </a:r>
            <a:endParaRPr lang="en-US" dirty="0"/>
          </a:p>
          <a:p>
            <a:pPr marL="0" indent="0">
              <a:buNone/>
            </a:pPr>
            <a:r>
              <a:rPr lang="pl-PL" b="1" dirty="0"/>
              <a:t>t - Ostatni rok, na koniec którego nakłady pozostają niezwrócone</a:t>
            </a:r>
            <a:endParaRPr lang="en-US" dirty="0"/>
          </a:p>
          <a:p>
            <a:pPr marL="0" indent="0">
              <a:buNone/>
            </a:pPr>
            <a:r>
              <a:rPr lang="pl-PL" b="1" dirty="0"/>
              <a:t>N - Nakłady niezwrócone na koniec roku t</a:t>
            </a:r>
            <a:endParaRPr lang="en-US" dirty="0"/>
          </a:p>
          <a:p>
            <a:pPr marL="0" indent="0">
              <a:buNone/>
            </a:pPr>
            <a:r>
              <a:rPr lang="pl-PL" b="1" dirty="0"/>
              <a:t>CF - Przepływy roku t + 1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4" name="Symbol zastępczy stopki 13">
            <a:extLst>
              <a:ext uri="{FF2B5EF4-FFF2-40B4-BE49-F238E27FC236}">
                <a16:creationId xmlns:a16="http://schemas.microsoft.com/office/drawing/2014/main" id="{F3C8E278-D044-417D-ADEA-7F74EA2E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20" name="Symbol zastępczy numeru slajdu 19">
            <a:extLst>
              <a:ext uri="{FF2B5EF4-FFF2-40B4-BE49-F238E27FC236}">
                <a16:creationId xmlns:a16="http://schemas.microsoft.com/office/drawing/2014/main" id="{376683AE-3825-47DB-A3DD-15752FEA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38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6C6772B-8B6F-4E4A-9B0B-395AF7B4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/>
              <a:t>Okresu zwrotu nakładów z inwestycji – </a:t>
            </a:r>
            <a:r>
              <a:rPr lang="en-US" sz="3300" i="1"/>
              <a:t>Payback Period</a:t>
            </a:r>
            <a:endParaRPr lang="en-US" sz="33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82ABD9-CB38-4B21-9D81-9AA1CDAC5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513641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 dirty="0"/>
              <a:t>Z punktu widzenia partnera prywatnego istotnym będzie analiza porównawcza z innymi możliwościami zainwestowania kapitału pod kątem uzyskania lepszego zwrotu z zainwestowanych środków w tym samym czasie, badanym dla projektu PPP</a:t>
            </a:r>
          </a:p>
          <a:p>
            <a:r>
              <a:rPr lang="en-US" sz="2000" dirty="0" err="1"/>
              <a:t>Okres</a:t>
            </a:r>
            <a:r>
              <a:rPr lang="en-US" sz="2000" dirty="0"/>
              <a:t> </a:t>
            </a:r>
            <a:r>
              <a:rPr lang="en-US" sz="2000" dirty="0" err="1"/>
              <a:t>zwrotu</a:t>
            </a:r>
            <a:r>
              <a:rPr lang="en-US" sz="2000" dirty="0"/>
              <a:t> </a:t>
            </a:r>
            <a:r>
              <a:rPr lang="en-US" sz="2000" dirty="0" err="1"/>
              <a:t>oblicza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</a:t>
            </a:r>
            <a:r>
              <a:rPr lang="en-US" sz="2000" dirty="0" err="1"/>
              <a:t>drogą</a:t>
            </a:r>
            <a:r>
              <a:rPr lang="en-US" sz="2000" dirty="0"/>
              <a:t> </a:t>
            </a:r>
            <a:r>
              <a:rPr lang="en-US" sz="2000" dirty="0" err="1"/>
              <a:t>odejmowania</a:t>
            </a:r>
            <a:r>
              <a:rPr lang="en-US" sz="2000" dirty="0"/>
              <a:t> </a:t>
            </a:r>
            <a:r>
              <a:rPr lang="en-US" sz="2000" dirty="0" err="1"/>
              <a:t>przepływów</a:t>
            </a:r>
            <a:r>
              <a:rPr lang="en-US" sz="2000" dirty="0"/>
              <a:t> </a:t>
            </a:r>
            <a:r>
              <a:rPr lang="en-US" sz="2000" dirty="0" err="1"/>
              <a:t>pieniężnych</a:t>
            </a:r>
            <a:r>
              <a:rPr lang="en-US" sz="2000" dirty="0"/>
              <a:t> </a:t>
            </a:r>
            <a:r>
              <a:rPr lang="en-US" sz="2000" dirty="0" err="1"/>
              <a:t>netto</a:t>
            </a:r>
            <a:r>
              <a:rPr lang="en-US" sz="2000" dirty="0"/>
              <a:t> </a:t>
            </a:r>
            <a:r>
              <a:rPr lang="en-US" sz="2000" dirty="0" err="1"/>
              <a:t>generowanych</a:t>
            </a:r>
            <a:r>
              <a:rPr lang="en-US" sz="2000" dirty="0"/>
              <a:t> </a:t>
            </a:r>
            <a:r>
              <a:rPr lang="en-US" sz="2000" dirty="0" err="1"/>
              <a:t>przez</a:t>
            </a:r>
            <a:r>
              <a:rPr lang="en-US" sz="2000" dirty="0"/>
              <a:t> </a:t>
            </a:r>
            <a:r>
              <a:rPr lang="en-US" sz="2000" dirty="0" err="1"/>
              <a:t>przedsięwzięcie</a:t>
            </a:r>
            <a:r>
              <a:rPr lang="en-US" sz="2000" dirty="0"/>
              <a:t> od </a:t>
            </a:r>
            <a:r>
              <a:rPr lang="en-US" sz="2000" dirty="0" err="1"/>
              <a:t>zainwestowanego</a:t>
            </a:r>
            <a:r>
              <a:rPr lang="en-US" sz="2000" dirty="0"/>
              <a:t> </a:t>
            </a:r>
            <a:r>
              <a:rPr lang="en-US" sz="2000" dirty="0" err="1"/>
              <a:t>kapitału</a:t>
            </a:r>
            <a:r>
              <a:rPr lang="en-US" sz="2000" dirty="0"/>
              <a:t> i </a:t>
            </a:r>
            <a:r>
              <a:rPr lang="en-US" sz="2000" dirty="0" err="1"/>
              <a:t>określenia</a:t>
            </a:r>
            <a:r>
              <a:rPr lang="en-US" sz="2000" dirty="0"/>
              <a:t> </a:t>
            </a:r>
            <a:r>
              <a:rPr lang="en-US" sz="2000" dirty="0" err="1"/>
              <a:t>czasu</a:t>
            </a:r>
            <a:r>
              <a:rPr lang="en-US" sz="2000" dirty="0"/>
              <a:t>, w </a:t>
            </a:r>
            <a:r>
              <a:rPr lang="en-US" sz="2000" dirty="0" err="1"/>
              <a:t>którym</a:t>
            </a:r>
            <a:r>
              <a:rPr lang="en-US" sz="2000" dirty="0"/>
              <a:t> </a:t>
            </a:r>
            <a:r>
              <a:rPr lang="en-US" sz="2000" dirty="0" err="1"/>
              <a:t>przepływy</a:t>
            </a:r>
            <a:r>
              <a:rPr lang="en-US" sz="2000" dirty="0"/>
              <a:t> </a:t>
            </a:r>
            <a:r>
              <a:rPr lang="en-US" sz="2000" dirty="0" err="1"/>
              <a:t>zrównają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z </a:t>
            </a:r>
            <a:r>
              <a:rPr lang="en-US" sz="2000" dirty="0" err="1"/>
              <a:t>nakładami</a:t>
            </a:r>
            <a:endParaRPr lang="en-US" sz="2000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obiekt, ekran, mężczyzna, jasne&#10;&#10;Opis wygenerowany automatycznie">
            <a:extLst>
              <a:ext uri="{FF2B5EF4-FFF2-40B4-BE49-F238E27FC236}">
                <a16:creationId xmlns:a16="http://schemas.microsoft.com/office/drawing/2014/main" id="{52337F25-A652-4E4F-9130-9E857A71E1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3" r="-1" b="-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A45DAF88-E1E1-47F9-81C0-9D535DB29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A2D994D8-9560-4856-A913-D530C753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80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125004F-2D11-415A-9DA0-B8E2DE2E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/>
              <a:t>Metoda </a:t>
            </a:r>
            <a:r>
              <a:rPr lang="en-US" sz="3100" dirty="0" err="1"/>
              <a:t>wartości</a:t>
            </a:r>
            <a:r>
              <a:rPr lang="en-US" sz="3100" dirty="0"/>
              <a:t> </a:t>
            </a:r>
            <a:r>
              <a:rPr lang="en-US" sz="3100" dirty="0" err="1"/>
              <a:t>bieżącej</a:t>
            </a:r>
            <a:r>
              <a:rPr lang="en-US" sz="3100" dirty="0"/>
              <a:t> </a:t>
            </a:r>
            <a:r>
              <a:rPr lang="en-US" sz="3100" dirty="0" err="1"/>
              <a:t>netto</a:t>
            </a:r>
            <a:r>
              <a:rPr lang="en-US" sz="3100" dirty="0"/>
              <a:t> (</a:t>
            </a:r>
            <a:r>
              <a:rPr lang="en-US" sz="3100" i="1" dirty="0"/>
              <a:t>Net Present Value -NPV</a:t>
            </a:r>
            <a:r>
              <a:rPr lang="en-US" sz="3100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454415-54F7-4099-9258-E6EA300B8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5136416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900" dirty="0"/>
              <a:t>Ustawa z dnia 21 </a:t>
            </a:r>
            <a:r>
              <a:rPr lang="en-US" sz="1900" dirty="0" err="1"/>
              <a:t>października</a:t>
            </a:r>
            <a:r>
              <a:rPr lang="en-US" sz="1900" dirty="0"/>
              <a:t> 2016 roku o </a:t>
            </a:r>
            <a:r>
              <a:rPr lang="en-US" sz="1900" dirty="0" err="1"/>
              <a:t>umowie</a:t>
            </a:r>
            <a:r>
              <a:rPr lang="en-US" sz="1900" dirty="0"/>
              <a:t> </a:t>
            </a:r>
            <a:r>
              <a:rPr lang="en-US" sz="1900" dirty="0" err="1"/>
              <a:t>koncesji</a:t>
            </a:r>
            <a:r>
              <a:rPr lang="en-US" sz="1900" dirty="0"/>
              <a:t> na </a:t>
            </a:r>
            <a:r>
              <a:rPr lang="en-US" sz="1900" dirty="0" err="1"/>
              <a:t>roboty</a:t>
            </a:r>
            <a:r>
              <a:rPr lang="en-US" sz="1900" dirty="0"/>
              <a:t> </a:t>
            </a:r>
            <a:r>
              <a:rPr lang="en-US" sz="1900" dirty="0" err="1"/>
              <a:t>budowlane</a:t>
            </a:r>
            <a:r>
              <a:rPr lang="en-US" sz="1900" dirty="0"/>
              <a:t> </a:t>
            </a:r>
            <a:r>
              <a:rPr lang="en-US" sz="1900" dirty="0" err="1"/>
              <a:t>lub</a:t>
            </a:r>
            <a:r>
              <a:rPr lang="en-US" sz="1900" dirty="0"/>
              <a:t> </a:t>
            </a:r>
            <a:r>
              <a:rPr lang="en-US" sz="1900" dirty="0" err="1"/>
              <a:t>usługi</a:t>
            </a:r>
            <a:endParaRPr lang="en-US" sz="1900" dirty="0"/>
          </a:p>
          <a:p>
            <a:pPr marL="0"/>
            <a:endParaRPr lang="en-US" sz="1900" dirty="0"/>
          </a:p>
          <a:p>
            <a:pPr marL="0"/>
            <a:r>
              <a:rPr lang="en-US" sz="1900" dirty="0"/>
              <a:t>Art. 45 </a:t>
            </a:r>
            <a:r>
              <a:rPr lang="en-US" sz="1900" dirty="0" err="1"/>
              <a:t>ust</a:t>
            </a:r>
            <a:r>
              <a:rPr lang="en-US" sz="1900" dirty="0"/>
              <a:t>. 2. </a:t>
            </a:r>
          </a:p>
          <a:p>
            <a:pPr marL="0" indent="0">
              <a:buNone/>
            </a:pPr>
            <a:r>
              <a:rPr lang="en-US" sz="1900" dirty="0"/>
              <a:t>W </a:t>
            </a:r>
            <a:r>
              <a:rPr lang="en-US" sz="1900" dirty="0" err="1"/>
              <a:t>przypadku</a:t>
            </a:r>
            <a:r>
              <a:rPr lang="en-US" sz="1900" dirty="0"/>
              <a:t> </a:t>
            </a:r>
            <a:r>
              <a:rPr lang="en-US" sz="1900" dirty="0" err="1"/>
              <a:t>umowy</a:t>
            </a:r>
            <a:r>
              <a:rPr lang="en-US" sz="1900" dirty="0"/>
              <a:t> </a:t>
            </a:r>
            <a:r>
              <a:rPr lang="en-US" sz="1900" dirty="0" err="1"/>
              <a:t>koncesji</a:t>
            </a:r>
            <a:r>
              <a:rPr lang="en-US" sz="1900" dirty="0"/>
              <a:t> </a:t>
            </a:r>
            <a:r>
              <a:rPr lang="en-US" sz="1900" dirty="0" err="1"/>
              <a:t>zawartej</a:t>
            </a:r>
            <a:r>
              <a:rPr lang="en-US" sz="1900" dirty="0"/>
              <a:t> na </a:t>
            </a:r>
            <a:r>
              <a:rPr lang="en-US" sz="1900" dirty="0" err="1"/>
              <a:t>czas</a:t>
            </a:r>
            <a:r>
              <a:rPr lang="en-US" sz="1900" dirty="0"/>
              <a:t> </a:t>
            </a:r>
            <a:r>
              <a:rPr lang="en-US" sz="1900" dirty="0" err="1"/>
              <a:t>dłuższy</a:t>
            </a:r>
            <a:r>
              <a:rPr lang="en-US" sz="1900" dirty="0"/>
              <a:t> </a:t>
            </a:r>
            <a:r>
              <a:rPr lang="en-US" sz="1900" dirty="0" err="1"/>
              <a:t>niż</a:t>
            </a:r>
            <a:r>
              <a:rPr lang="en-US" sz="1900" dirty="0"/>
              <a:t> 5 </a:t>
            </a:r>
            <a:r>
              <a:rPr lang="en-US" sz="1900" dirty="0" err="1"/>
              <a:t>lat</a:t>
            </a:r>
            <a:r>
              <a:rPr lang="en-US" sz="1900" dirty="0"/>
              <a:t>, </a:t>
            </a:r>
            <a:r>
              <a:rPr lang="en-US" sz="1900" dirty="0" err="1"/>
              <a:t>czas</a:t>
            </a:r>
            <a:r>
              <a:rPr lang="en-US" sz="1900" dirty="0"/>
              <a:t> </a:t>
            </a:r>
            <a:r>
              <a:rPr lang="en-US" sz="1900" dirty="0" err="1"/>
              <a:t>trwania</a:t>
            </a:r>
            <a:r>
              <a:rPr lang="en-US" sz="1900" dirty="0"/>
              <a:t> </a:t>
            </a:r>
            <a:r>
              <a:rPr lang="en-US" sz="1900" dirty="0" err="1"/>
              <a:t>umowy</a:t>
            </a:r>
            <a:r>
              <a:rPr lang="en-US" sz="1900" dirty="0"/>
              <a:t> </a:t>
            </a:r>
            <a:r>
              <a:rPr lang="en-US" sz="1900" dirty="0" err="1"/>
              <a:t>koncesji</a:t>
            </a:r>
            <a:r>
              <a:rPr lang="en-US" sz="1900" dirty="0"/>
              <a:t> nie </a:t>
            </a:r>
            <a:r>
              <a:rPr lang="en-US" sz="1900" dirty="0" err="1"/>
              <a:t>może</a:t>
            </a:r>
            <a:r>
              <a:rPr lang="en-US" sz="1900" dirty="0"/>
              <a:t> </a:t>
            </a:r>
            <a:r>
              <a:rPr lang="en-US" sz="1900" dirty="0" err="1"/>
              <a:t>przekraczać</a:t>
            </a:r>
            <a:r>
              <a:rPr lang="en-US" sz="1900" dirty="0"/>
              <a:t> </a:t>
            </a:r>
            <a:r>
              <a:rPr lang="en-US" sz="1900" dirty="0" err="1"/>
              <a:t>okresu</a:t>
            </a:r>
            <a:r>
              <a:rPr lang="en-US" sz="1900" dirty="0"/>
              <a:t>, w </a:t>
            </a:r>
            <a:r>
              <a:rPr lang="en-US" sz="1900" dirty="0" err="1"/>
              <a:t>którym</a:t>
            </a:r>
            <a:r>
              <a:rPr lang="en-US" sz="1900" dirty="0"/>
              <a:t> </a:t>
            </a:r>
            <a:r>
              <a:rPr lang="en-US" sz="1900" dirty="0" err="1"/>
              <a:t>koncesjonariusz</a:t>
            </a:r>
            <a:r>
              <a:rPr lang="en-US" sz="1900" dirty="0"/>
              <a:t> </a:t>
            </a:r>
            <a:r>
              <a:rPr lang="en-US" sz="1900" dirty="0" err="1"/>
              <a:t>może</a:t>
            </a:r>
            <a:r>
              <a:rPr lang="en-US" sz="1900" dirty="0"/>
              <a:t> </a:t>
            </a:r>
            <a:r>
              <a:rPr lang="en-US" sz="1900" dirty="0" err="1"/>
              <a:t>zasadnie</a:t>
            </a:r>
            <a:r>
              <a:rPr lang="en-US" sz="1900" dirty="0"/>
              <a:t> </a:t>
            </a:r>
            <a:r>
              <a:rPr lang="en-US" sz="1900" dirty="0" err="1"/>
              <a:t>oczekiwać</a:t>
            </a:r>
            <a:r>
              <a:rPr lang="en-US" sz="1900" dirty="0"/>
              <a:t> </a:t>
            </a:r>
            <a:r>
              <a:rPr lang="en-US" sz="1900" dirty="0" err="1"/>
              <a:t>odzyskania</a:t>
            </a:r>
            <a:r>
              <a:rPr lang="en-US" sz="1900" dirty="0"/>
              <a:t> </a:t>
            </a:r>
            <a:r>
              <a:rPr lang="en-US" sz="1900" dirty="0" err="1"/>
              <a:t>nakładów</a:t>
            </a:r>
            <a:r>
              <a:rPr lang="en-US" sz="1900" dirty="0"/>
              <a:t> </a:t>
            </a:r>
            <a:r>
              <a:rPr lang="en-US" sz="1900" dirty="0" err="1"/>
              <a:t>inwestycyjnych</a:t>
            </a:r>
            <a:r>
              <a:rPr lang="en-US" sz="1900" dirty="0"/>
              <a:t> za </a:t>
            </a:r>
            <a:r>
              <a:rPr lang="en-US" sz="1900" dirty="0" err="1"/>
              <a:t>wykonanie</a:t>
            </a:r>
            <a:r>
              <a:rPr lang="en-US" sz="1900" dirty="0"/>
              <a:t> </a:t>
            </a:r>
            <a:r>
              <a:rPr lang="en-US" sz="1900" dirty="0" err="1"/>
              <a:t>robót</a:t>
            </a:r>
            <a:r>
              <a:rPr lang="en-US" sz="1900" dirty="0"/>
              <a:t> </a:t>
            </a:r>
            <a:r>
              <a:rPr lang="en-US" sz="1900" dirty="0" err="1"/>
              <a:t>budowlanych</a:t>
            </a:r>
            <a:r>
              <a:rPr lang="en-US" sz="1900" dirty="0"/>
              <a:t> </a:t>
            </a:r>
            <a:r>
              <a:rPr lang="en-US" sz="1900" dirty="0" err="1"/>
              <a:t>lub</a:t>
            </a:r>
            <a:r>
              <a:rPr lang="en-US" sz="1900" dirty="0"/>
              <a:t> </a:t>
            </a:r>
            <a:r>
              <a:rPr lang="en-US" sz="1900" dirty="0" err="1"/>
              <a:t>świadczenie</a:t>
            </a:r>
            <a:r>
              <a:rPr lang="en-US" sz="1900" dirty="0"/>
              <a:t> </a:t>
            </a:r>
            <a:r>
              <a:rPr lang="en-US" sz="1900" dirty="0" err="1"/>
              <a:t>usług</a:t>
            </a:r>
            <a:r>
              <a:rPr lang="en-US" sz="1900" dirty="0"/>
              <a:t> </a:t>
            </a:r>
            <a:r>
              <a:rPr lang="en-US" sz="1900" dirty="0" err="1"/>
              <a:t>wraz</a:t>
            </a:r>
            <a:r>
              <a:rPr lang="en-US" sz="1900" dirty="0"/>
              <a:t> ze </a:t>
            </a:r>
            <a:r>
              <a:rPr lang="en-US" sz="1900" dirty="0" err="1"/>
              <a:t>zwrotem</a:t>
            </a:r>
            <a:r>
              <a:rPr lang="en-US" sz="1900" dirty="0"/>
              <a:t> </a:t>
            </a:r>
            <a:r>
              <a:rPr lang="en-US" sz="1900" dirty="0" err="1"/>
              <a:t>zainwestowanego</a:t>
            </a:r>
            <a:r>
              <a:rPr lang="en-US" sz="1900" dirty="0"/>
              <a:t> </a:t>
            </a:r>
            <a:r>
              <a:rPr lang="en-US" sz="1900" dirty="0" err="1"/>
              <a:t>kapitału</a:t>
            </a:r>
            <a:r>
              <a:rPr lang="en-US" sz="1900" dirty="0"/>
              <a:t>, z </a:t>
            </a:r>
            <a:r>
              <a:rPr lang="en-US" sz="1900" dirty="0" err="1"/>
              <a:t>uwzględnieniem</a:t>
            </a:r>
            <a:r>
              <a:rPr lang="en-US" sz="1900" dirty="0"/>
              <a:t> </a:t>
            </a:r>
            <a:r>
              <a:rPr lang="en-US" sz="1900" dirty="0" err="1"/>
              <a:t>inwestycji</a:t>
            </a:r>
            <a:r>
              <a:rPr lang="en-US" sz="1900" dirty="0"/>
              <a:t> </a:t>
            </a:r>
            <a:r>
              <a:rPr lang="en-US" sz="1900" dirty="0" err="1"/>
              <a:t>początkowych</a:t>
            </a:r>
            <a:r>
              <a:rPr lang="en-US" sz="1900" dirty="0"/>
              <a:t> i </a:t>
            </a:r>
            <a:r>
              <a:rPr lang="en-US" sz="1900" dirty="0" err="1"/>
              <a:t>inwestycji</a:t>
            </a:r>
            <a:r>
              <a:rPr lang="en-US" sz="1900" dirty="0"/>
              <a:t> </a:t>
            </a:r>
            <a:r>
              <a:rPr lang="en-US" sz="1900" dirty="0" err="1"/>
              <a:t>dokonanych</a:t>
            </a:r>
            <a:r>
              <a:rPr lang="en-US" sz="1900" dirty="0"/>
              <a:t> w </a:t>
            </a:r>
            <a:r>
              <a:rPr lang="en-US" sz="1900" dirty="0" err="1"/>
              <a:t>czasie</a:t>
            </a:r>
            <a:r>
              <a:rPr lang="en-US" sz="1900" dirty="0"/>
              <a:t> </a:t>
            </a:r>
            <a:r>
              <a:rPr lang="en-US" sz="1900" dirty="0" err="1"/>
              <a:t>trwania</a:t>
            </a:r>
            <a:r>
              <a:rPr lang="en-US" sz="1900" dirty="0"/>
              <a:t> </a:t>
            </a:r>
            <a:r>
              <a:rPr lang="en-US" sz="1900" dirty="0" err="1"/>
              <a:t>koncesji</a:t>
            </a:r>
            <a:r>
              <a:rPr lang="en-US" sz="1900" dirty="0"/>
              <a:t> 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wewnątrz, zegar, stare, stół&#10;&#10;Opis wygenerowany automatycznie">
            <a:extLst>
              <a:ext uri="{FF2B5EF4-FFF2-40B4-BE49-F238E27FC236}">
                <a16:creationId xmlns:a16="http://schemas.microsoft.com/office/drawing/2014/main" id="{1DA964CB-BA34-41FD-9B75-6D8502CC65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0" r="14633" b="-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5A555CF0-BB45-409E-B129-FC78F1E4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E15AE38D-FFE1-4393-BD85-74C7E68C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03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F4CBB71-9E94-4918-BFC7-B47DE956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/>
              <a:t>Metoda </a:t>
            </a:r>
            <a:r>
              <a:rPr lang="en-US" sz="3100" dirty="0" err="1"/>
              <a:t>wartości</a:t>
            </a:r>
            <a:r>
              <a:rPr lang="en-US" sz="3100" dirty="0"/>
              <a:t> </a:t>
            </a:r>
            <a:r>
              <a:rPr lang="en-US" sz="3100" dirty="0" err="1"/>
              <a:t>bieżącej</a:t>
            </a:r>
            <a:r>
              <a:rPr lang="en-US" sz="3100" dirty="0"/>
              <a:t> </a:t>
            </a:r>
            <a:r>
              <a:rPr lang="en-US" sz="3100" dirty="0" err="1"/>
              <a:t>netto</a:t>
            </a:r>
            <a:r>
              <a:rPr lang="en-US" sz="3100" dirty="0"/>
              <a:t> (</a:t>
            </a:r>
            <a:r>
              <a:rPr lang="en-US" sz="3100" i="1" dirty="0"/>
              <a:t>Net Present Value -NPV</a:t>
            </a:r>
            <a:r>
              <a:rPr lang="en-US" sz="3100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51810A-51FC-4E7C-B179-819109B9A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513641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Wartość </a:t>
            </a:r>
            <a:r>
              <a:rPr lang="en-US" sz="2000" dirty="0" err="1"/>
              <a:t>bieżąca</a:t>
            </a:r>
            <a:r>
              <a:rPr lang="en-US" sz="2000" dirty="0"/>
              <a:t> </a:t>
            </a:r>
            <a:r>
              <a:rPr lang="en-US" sz="2000" dirty="0" err="1"/>
              <a:t>netto</a:t>
            </a:r>
            <a:r>
              <a:rPr lang="en-US" sz="2000" dirty="0"/>
              <a:t> </a:t>
            </a:r>
            <a:r>
              <a:rPr lang="en-US" sz="2000" dirty="0" err="1"/>
              <a:t>inwestycji</a:t>
            </a:r>
            <a:r>
              <a:rPr lang="en-US" sz="2000" dirty="0"/>
              <a:t> to </a:t>
            </a:r>
            <a:r>
              <a:rPr lang="en-US" sz="2000" dirty="0" err="1"/>
              <a:t>różnica</a:t>
            </a:r>
            <a:r>
              <a:rPr lang="en-US" sz="2000" dirty="0"/>
              <a:t> </a:t>
            </a:r>
            <a:r>
              <a:rPr lang="en-US" sz="2000" dirty="0" err="1"/>
              <a:t>pomiędzy</a:t>
            </a:r>
            <a:r>
              <a:rPr lang="en-US" sz="2000" dirty="0"/>
              <a:t> </a:t>
            </a:r>
            <a:r>
              <a:rPr lang="en-US" sz="2000" dirty="0" err="1"/>
              <a:t>sumą</a:t>
            </a:r>
            <a:r>
              <a:rPr lang="en-US" sz="2000" dirty="0"/>
              <a:t> </a:t>
            </a:r>
            <a:r>
              <a:rPr lang="en-US" sz="2000" dirty="0" err="1"/>
              <a:t>wartości</a:t>
            </a:r>
            <a:r>
              <a:rPr lang="en-US" sz="2000" dirty="0"/>
              <a:t> </a:t>
            </a:r>
            <a:r>
              <a:rPr lang="en-US" sz="2000" dirty="0" err="1"/>
              <a:t>zdyskontowanych</a:t>
            </a:r>
            <a:r>
              <a:rPr lang="en-US" sz="2000" dirty="0"/>
              <a:t> </a:t>
            </a:r>
            <a:r>
              <a:rPr lang="en-US" sz="2000" dirty="0" err="1"/>
              <a:t>przepływów</a:t>
            </a:r>
            <a:r>
              <a:rPr lang="en-US" sz="2000" dirty="0"/>
              <a:t> </a:t>
            </a:r>
            <a:r>
              <a:rPr lang="en-US" sz="2000" dirty="0" err="1"/>
              <a:t>pieniężnych</a:t>
            </a:r>
            <a:r>
              <a:rPr lang="en-US" sz="2000" dirty="0"/>
              <a:t> </a:t>
            </a:r>
            <a:r>
              <a:rPr lang="en-US" sz="2000" dirty="0" err="1"/>
              <a:t>wygenerowanych</a:t>
            </a:r>
            <a:r>
              <a:rPr lang="en-US" sz="2000" dirty="0"/>
              <a:t> </a:t>
            </a:r>
            <a:r>
              <a:rPr lang="en-US" sz="2000" dirty="0" err="1"/>
              <a:t>przez</a:t>
            </a:r>
            <a:r>
              <a:rPr lang="en-US" sz="2000" dirty="0"/>
              <a:t> </a:t>
            </a:r>
            <a:r>
              <a:rPr lang="en-US" sz="2000" dirty="0" err="1"/>
              <a:t>inwestycję</a:t>
            </a:r>
            <a:r>
              <a:rPr lang="en-US" sz="2000" dirty="0"/>
              <a:t> a </a:t>
            </a:r>
            <a:r>
              <a:rPr lang="en-US" sz="2000" dirty="0" err="1"/>
              <a:t>wartością</a:t>
            </a:r>
            <a:r>
              <a:rPr lang="en-US" sz="2000" dirty="0"/>
              <a:t> </a:t>
            </a:r>
            <a:r>
              <a:rPr lang="en-US" sz="2000" dirty="0" err="1"/>
              <a:t>nakładów</a:t>
            </a:r>
            <a:r>
              <a:rPr lang="en-US" sz="2000" dirty="0"/>
              <a:t> </a:t>
            </a:r>
            <a:r>
              <a:rPr lang="en-US" sz="2000" dirty="0" err="1"/>
              <a:t>poniesionych</a:t>
            </a:r>
            <a:r>
              <a:rPr lang="en-US" sz="2000" dirty="0"/>
              <a:t> na </a:t>
            </a:r>
            <a:r>
              <a:rPr lang="en-US" sz="2000" dirty="0" err="1"/>
              <a:t>realizację</a:t>
            </a:r>
            <a:r>
              <a:rPr lang="en-US" sz="2000" dirty="0"/>
              <a:t> </a:t>
            </a:r>
            <a:r>
              <a:rPr lang="en-US" sz="2000" dirty="0" err="1"/>
              <a:t>inwestycji</a:t>
            </a:r>
            <a:r>
              <a:rPr lang="en-US" sz="2000" dirty="0"/>
              <a:t> </a:t>
            </a:r>
          </a:p>
          <a:p>
            <a:r>
              <a:rPr lang="en-US" sz="2000" dirty="0"/>
              <a:t>Wartość </a:t>
            </a:r>
            <a:r>
              <a:rPr lang="en-US" sz="2000" dirty="0" err="1"/>
              <a:t>bieżąca</a:t>
            </a:r>
            <a:r>
              <a:rPr lang="en-US" sz="2000" dirty="0"/>
              <a:t> </a:t>
            </a:r>
            <a:r>
              <a:rPr lang="en-US" sz="2000" dirty="0" err="1"/>
              <a:t>netto</a:t>
            </a:r>
            <a:r>
              <a:rPr lang="en-US" sz="2000" dirty="0"/>
              <a:t> jest </a:t>
            </a:r>
            <a:r>
              <a:rPr lang="en-US" sz="2000" dirty="0" err="1"/>
              <a:t>sumą</a:t>
            </a:r>
            <a:r>
              <a:rPr lang="en-US" sz="2000" dirty="0"/>
              <a:t> </a:t>
            </a:r>
            <a:r>
              <a:rPr lang="en-US" sz="2000" dirty="0" err="1"/>
              <a:t>zaktualizowanych</a:t>
            </a:r>
            <a:r>
              <a:rPr lang="en-US" sz="2000" dirty="0"/>
              <a:t> na moment </a:t>
            </a:r>
            <a:r>
              <a:rPr lang="en-US" sz="2000" dirty="0" err="1"/>
              <a:t>rozpoczęcia</a:t>
            </a:r>
            <a:r>
              <a:rPr lang="en-US" sz="2000" dirty="0"/>
              <a:t> </a:t>
            </a:r>
            <a:r>
              <a:rPr lang="en-US" sz="2000" dirty="0" err="1"/>
              <a:t>inwestycji</a:t>
            </a:r>
            <a:r>
              <a:rPr lang="en-US" sz="2000" dirty="0"/>
              <a:t>, </a:t>
            </a:r>
            <a:r>
              <a:rPr lang="en-US" sz="2000" dirty="0" err="1"/>
              <a:t>wszystkich</a:t>
            </a:r>
            <a:r>
              <a:rPr lang="en-US" sz="2000" dirty="0"/>
              <a:t> </a:t>
            </a:r>
            <a:r>
              <a:rPr lang="en-US" sz="2000" dirty="0" err="1"/>
              <a:t>wolnych</a:t>
            </a:r>
            <a:r>
              <a:rPr lang="en-US" sz="2000" dirty="0"/>
              <a:t> </a:t>
            </a:r>
            <a:r>
              <a:rPr lang="en-US" sz="2000" dirty="0" err="1"/>
              <a:t>przepływów</a:t>
            </a:r>
            <a:r>
              <a:rPr lang="en-US" sz="2000" dirty="0"/>
              <a:t> </a:t>
            </a:r>
            <a:r>
              <a:rPr lang="en-US" sz="2000" dirty="0" err="1"/>
              <a:t>pieniężnych</a:t>
            </a:r>
            <a:r>
              <a:rPr lang="en-US" sz="2000" dirty="0"/>
              <a:t> (</a:t>
            </a:r>
            <a:r>
              <a:rPr lang="en-US" sz="2000" dirty="0" err="1"/>
              <a:t>dodatnich</a:t>
            </a:r>
            <a:r>
              <a:rPr lang="en-US" sz="2000" dirty="0"/>
              <a:t> oraz </a:t>
            </a:r>
            <a:r>
              <a:rPr lang="en-US" sz="2000" dirty="0" err="1"/>
              <a:t>ujemnych</a:t>
            </a:r>
            <a:r>
              <a:rPr lang="en-US" sz="2000" dirty="0"/>
              <a:t>) </a:t>
            </a:r>
            <a:r>
              <a:rPr lang="en-US" sz="2000" dirty="0" err="1"/>
              <a:t>wygenerowanych</a:t>
            </a:r>
            <a:r>
              <a:rPr lang="en-US" sz="2000" dirty="0"/>
              <a:t> </a:t>
            </a:r>
            <a:r>
              <a:rPr lang="en-US" sz="2000" dirty="0" err="1"/>
              <a:t>przez</a:t>
            </a:r>
            <a:r>
              <a:rPr lang="en-US" sz="2000" dirty="0"/>
              <a:t> </a:t>
            </a:r>
            <a:r>
              <a:rPr lang="en-US" sz="2000" dirty="0" err="1"/>
              <a:t>analizowany</a:t>
            </a:r>
            <a:r>
              <a:rPr lang="en-US" sz="2000" dirty="0"/>
              <a:t> </a:t>
            </a:r>
            <a:r>
              <a:rPr lang="en-US" sz="2000" dirty="0" err="1"/>
              <a:t>projekt</a:t>
            </a:r>
            <a:endParaRPr lang="en-US" sz="2000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EAB595F-3A43-49F5-867A-F3424B51A5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r="36491" b="-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2C26F1EC-0B1B-4EBC-8436-CF071D675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6D729EAC-2B03-4C16-91B4-E4BE5970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64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E32DAD1-FF5D-46D4-B5E0-DF67A1C23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1635" y="76199"/>
            <a:ext cx="10668000" cy="102710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br>
              <a:rPr lang="pl-PL" sz="1800" dirty="0">
                <a:latin typeface="+mn-lt"/>
              </a:rPr>
            </a:br>
            <a:r>
              <a:rPr lang="pl-PL" altLang="pl-PL" sz="1800" b="1" dirty="0">
                <a:latin typeface="+mn-lt"/>
              </a:rPr>
              <a:t>NPV</a:t>
            </a:r>
            <a:r>
              <a:rPr lang="pl-PL" altLang="pl-PL" sz="1800" dirty="0">
                <a:latin typeface="+mn-lt"/>
              </a:rPr>
              <a:t> = suma wartości bieżących przepływów środków pieniężnych netto (nadwyżek pieniężnych) pomniejszona o nakład początkowy </a:t>
            </a:r>
            <a:br>
              <a:rPr lang="pl-PL" altLang="pl-PL" sz="1800" dirty="0">
                <a:latin typeface="+mn-lt"/>
              </a:rPr>
            </a:br>
            <a:endParaRPr lang="pl-PL" altLang="pl-PL" sz="1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6E35163C-86EF-4515-BCEE-86A272581FC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524000" y="4648200"/>
            <a:ext cx="2590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l-PL" altLang="pl-PL" sz="1800" b="1">
                <a:solidFill>
                  <a:schemeClr val="bg1"/>
                </a:solidFill>
                <a:latin typeface="Arial CE" panose="020B0604020202020204" pitchFamily="34" charset="0"/>
              </a:rPr>
              <a:t>NAKŁAD</a:t>
            </a:r>
          </a:p>
          <a:p>
            <a:pPr algn="ctr"/>
            <a:r>
              <a:rPr lang="pl-PL" altLang="pl-PL" sz="1800" b="1">
                <a:solidFill>
                  <a:schemeClr val="bg1"/>
                </a:solidFill>
                <a:latin typeface="Arial CE" panose="020B0604020202020204" pitchFamily="34" charset="0"/>
              </a:rPr>
              <a:t>POCZĄTKOWY</a:t>
            </a:r>
            <a:endParaRPr lang="pl-PL" altLang="pl-PL" sz="1800" b="1">
              <a:latin typeface="Arial CE" panose="020B0604020202020204" pitchFamily="34" charset="0"/>
            </a:endParaRPr>
          </a:p>
        </p:txBody>
      </p:sp>
      <p:sp>
        <p:nvSpPr>
          <p:cNvPr id="245764" name="Rectangle 4">
            <a:extLst>
              <a:ext uri="{FF2B5EF4-FFF2-40B4-BE49-F238E27FC236}">
                <a16:creationId xmlns:a16="http://schemas.microsoft.com/office/drawing/2014/main" id="{BB9A64DF-3299-47DC-B484-C49CC0B29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81200"/>
            <a:ext cx="762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65" name="Rectangle 5">
            <a:extLst>
              <a:ext uri="{FF2B5EF4-FFF2-40B4-BE49-F238E27FC236}">
                <a16:creationId xmlns:a16="http://schemas.microsoft.com/office/drawing/2014/main" id="{E1BD34A1-C71F-473A-82DD-DB5197231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600200"/>
            <a:ext cx="7620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66" name="Rectangle 6">
            <a:extLst>
              <a:ext uri="{FF2B5EF4-FFF2-40B4-BE49-F238E27FC236}">
                <a16:creationId xmlns:a16="http://schemas.microsoft.com/office/drawing/2014/main" id="{4D47FD49-B65C-47DB-A651-A327A11F6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28800"/>
            <a:ext cx="762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67" name="Rectangle 7">
            <a:extLst>
              <a:ext uri="{FF2B5EF4-FFF2-40B4-BE49-F238E27FC236}">
                <a16:creationId xmlns:a16="http://schemas.microsoft.com/office/drawing/2014/main" id="{D00DFF6A-960E-45FA-8216-626D4F891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219200"/>
            <a:ext cx="7620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68" name="Rectangle 8">
            <a:extLst>
              <a:ext uri="{FF2B5EF4-FFF2-40B4-BE49-F238E27FC236}">
                <a16:creationId xmlns:a16="http://schemas.microsoft.com/office/drawing/2014/main" id="{7BC14C9A-5CDB-450F-8842-6A3E1A355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667000"/>
            <a:ext cx="7620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69" name="Rectangle 9">
            <a:extLst>
              <a:ext uri="{FF2B5EF4-FFF2-40B4-BE49-F238E27FC236}">
                <a16:creationId xmlns:a16="http://schemas.microsoft.com/office/drawing/2014/main" id="{8C3BBB05-12D2-4FC7-A35D-526D446B0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133600"/>
            <a:ext cx="762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70" name="Text Box 10">
            <a:extLst>
              <a:ext uri="{FF2B5EF4-FFF2-40B4-BE49-F238E27FC236}">
                <a16:creationId xmlns:a16="http://schemas.microsoft.com/office/drawing/2014/main" id="{7888144D-A2F3-434F-B5C6-0FD4AB9EF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849688"/>
            <a:ext cx="571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b="1">
                <a:effectLst>
                  <a:outerShdw blurRad="38100" dist="38100" dir="2700000" algn="tl">
                    <a:srgbClr val="C0C0C0"/>
                  </a:outerShdw>
                </a:effectLst>
                <a:latin typeface="Arial CE" panose="020B0604020202020204" pitchFamily="34" charset="0"/>
              </a:rPr>
              <a:t>Wpływy z tytułu inwestycji</a:t>
            </a:r>
          </a:p>
        </p:txBody>
      </p:sp>
      <p:grpSp>
        <p:nvGrpSpPr>
          <p:cNvPr id="245772" name="Group 12">
            <a:extLst>
              <a:ext uri="{FF2B5EF4-FFF2-40B4-BE49-F238E27FC236}">
                <a16:creationId xmlns:a16="http://schemas.microsoft.com/office/drawing/2014/main" id="{9EDF9800-DEF1-47B3-A86C-74D5AB5452A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698875"/>
            <a:ext cx="7772400" cy="304800"/>
            <a:chOff x="480" y="2618"/>
            <a:chExt cx="4896" cy="192"/>
          </a:xfrm>
        </p:grpSpPr>
        <p:sp>
          <p:nvSpPr>
            <p:cNvPr id="40973" name="Line 13">
              <a:extLst>
                <a:ext uri="{FF2B5EF4-FFF2-40B4-BE49-F238E27FC236}">
                  <a16:creationId xmlns:a16="http://schemas.microsoft.com/office/drawing/2014/main" id="{077D8E2E-0E80-40B6-920A-75B5C825BA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2640"/>
              <a:ext cx="48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4" name="Text Box 14">
              <a:extLst>
                <a:ext uri="{FF2B5EF4-FFF2-40B4-BE49-F238E27FC236}">
                  <a16:creationId xmlns:a16="http://schemas.microsoft.com/office/drawing/2014/main" id="{94721E69-ACCF-4AD9-8635-00275AE41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7" y="2618"/>
              <a:ext cx="4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altLang="pl-PL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CE" panose="020B0604020202020204" pitchFamily="34" charset="0"/>
                </a:rPr>
                <a:t>czas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animBg="1" autoUpdateAnimBg="0"/>
      <p:bldP spid="245764" grpId="0" animBg="1"/>
      <p:bldP spid="245765" grpId="0" animBg="1"/>
      <p:bldP spid="245766" grpId="0" animBg="1"/>
      <p:bldP spid="245767" grpId="0" animBg="1"/>
      <p:bldP spid="245768" grpId="0" animBg="1"/>
      <p:bldP spid="245769" grpId="0" animBg="1"/>
      <p:bldP spid="24577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403641-06FA-4EF0-9F39-60D6E4378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/>
              <a:t>Metoda </a:t>
            </a:r>
            <a:r>
              <a:rPr lang="en-US" sz="3100" dirty="0" err="1"/>
              <a:t>wartości</a:t>
            </a:r>
            <a:r>
              <a:rPr lang="en-US" sz="3100" dirty="0"/>
              <a:t> </a:t>
            </a:r>
            <a:r>
              <a:rPr lang="en-US" sz="3100" dirty="0" err="1"/>
              <a:t>bieżącej</a:t>
            </a:r>
            <a:r>
              <a:rPr lang="en-US" sz="3100" dirty="0"/>
              <a:t> </a:t>
            </a:r>
            <a:r>
              <a:rPr lang="en-US" sz="3100" dirty="0" err="1"/>
              <a:t>netto</a:t>
            </a:r>
            <a:r>
              <a:rPr lang="en-US" sz="3100" dirty="0"/>
              <a:t> (</a:t>
            </a:r>
            <a:r>
              <a:rPr lang="en-US" sz="3100" i="1" dirty="0"/>
              <a:t>Net Present Value -NPV</a:t>
            </a:r>
            <a:r>
              <a:rPr lang="en-US" sz="3100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50B8F4-E180-446C-BAE1-B97B6A71C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513641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NPV jest </a:t>
            </a:r>
            <a:r>
              <a:rPr lang="en-US" sz="2000" dirty="0" err="1"/>
              <a:t>dochodem</a:t>
            </a:r>
            <a:r>
              <a:rPr lang="en-US" sz="2000" dirty="0"/>
              <a:t> </a:t>
            </a:r>
            <a:r>
              <a:rPr lang="en-US" sz="2000" dirty="0" err="1"/>
              <a:t>tzn</a:t>
            </a:r>
            <a:r>
              <a:rPr lang="en-US" sz="2000" dirty="0"/>
              <a:t>. </a:t>
            </a:r>
            <a:r>
              <a:rPr lang="en-US" sz="2000" dirty="0" err="1"/>
              <a:t>różnicą</a:t>
            </a:r>
            <a:r>
              <a:rPr lang="en-US" sz="2000" dirty="0"/>
              <a:t> </a:t>
            </a:r>
            <a:r>
              <a:rPr lang="en-US" sz="2000" dirty="0" err="1"/>
              <a:t>pomiędzy</a:t>
            </a:r>
            <a:r>
              <a:rPr lang="en-US" sz="2000" dirty="0"/>
              <a:t> </a:t>
            </a:r>
            <a:r>
              <a:rPr lang="en-US" sz="2000" dirty="0" err="1"/>
              <a:t>wpływami</a:t>
            </a:r>
            <a:r>
              <a:rPr lang="en-US" sz="2000" dirty="0"/>
              <a:t> a </a:t>
            </a:r>
            <a:r>
              <a:rPr lang="en-US" sz="2000" dirty="0" err="1"/>
              <a:t>wydatkami</a:t>
            </a:r>
            <a:r>
              <a:rPr lang="en-US" sz="2000" dirty="0"/>
              <a:t>, </a:t>
            </a:r>
            <a:r>
              <a:rPr lang="en-US" sz="2000" dirty="0" err="1"/>
              <a:t>generowanym</a:t>
            </a:r>
            <a:r>
              <a:rPr lang="en-US" sz="2000" dirty="0"/>
              <a:t> </a:t>
            </a:r>
            <a:r>
              <a:rPr lang="en-US" sz="2000" dirty="0" err="1"/>
              <a:t>przez</a:t>
            </a:r>
            <a:r>
              <a:rPr lang="en-US" sz="2000" dirty="0"/>
              <a:t> </a:t>
            </a:r>
            <a:r>
              <a:rPr lang="en-US" sz="2000" dirty="0" err="1"/>
              <a:t>inwestycję</a:t>
            </a:r>
            <a:r>
              <a:rPr lang="en-US" sz="2000" dirty="0"/>
              <a:t> </a:t>
            </a:r>
            <a:r>
              <a:rPr lang="en-US" sz="2000" dirty="0" err="1"/>
              <a:t>obliczanym</a:t>
            </a:r>
            <a:r>
              <a:rPr lang="en-US" sz="2000" dirty="0"/>
              <a:t> </a:t>
            </a:r>
            <a:r>
              <a:rPr lang="en-US" sz="2000" dirty="0" err="1"/>
              <a:t>dla</a:t>
            </a:r>
            <a:r>
              <a:rPr lang="en-US" sz="2000" dirty="0"/>
              <a:t> </a:t>
            </a:r>
            <a:r>
              <a:rPr lang="en-US" sz="2000" dirty="0" err="1"/>
              <a:t>wartości</a:t>
            </a:r>
            <a:r>
              <a:rPr lang="en-US" sz="2000" dirty="0"/>
              <a:t> </a:t>
            </a:r>
            <a:r>
              <a:rPr lang="en-US" sz="2000" dirty="0" err="1"/>
              <a:t>zdyskontowanych</a:t>
            </a:r>
            <a:r>
              <a:rPr lang="en-US" sz="2000" dirty="0"/>
              <a:t> </a:t>
            </a:r>
          </a:p>
          <a:p>
            <a:r>
              <a:rPr lang="en-US" sz="2000" dirty="0"/>
              <a:t>NPV jest </a:t>
            </a:r>
            <a:r>
              <a:rPr lang="en-US" sz="2000" dirty="0" err="1"/>
              <a:t>bezwzględną</a:t>
            </a:r>
            <a:r>
              <a:rPr lang="en-US" sz="2000" dirty="0"/>
              <a:t> </a:t>
            </a:r>
            <a:r>
              <a:rPr lang="en-US" sz="2000" dirty="0" err="1"/>
              <a:t>miarą</a:t>
            </a:r>
            <a:r>
              <a:rPr lang="en-US" sz="2000" dirty="0"/>
              <a:t> </a:t>
            </a:r>
            <a:r>
              <a:rPr lang="en-US" sz="2000" dirty="0" err="1"/>
              <a:t>efektywności</a:t>
            </a:r>
            <a:r>
              <a:rPr lang="en-US" sz="2000" dirty="0"/>
              <a:t> </a:t>
            </a:r>
            <a:r>
              <a:rPr lang="en-US" sz="2000" dirty="0" err="1"/>
              <a:t>inwestycji</a:t>
            </a:r>
            <a:r>
              <a:rPr lang="en-US" sz="2000" dirty="0"/>
              <a:t> i </a:t>
            </a:r>
            <a:r>
              <a:rPr lang="en-US" sz="2000" dirty="0" err="1"/>
              <a:t>wyraża</a:t>
            </a:r>
            <a:r>
              <a:rPr lang="en-US" sz="2000" dirty="0"/>
              <a:t> </a:t>
            </a:r>
            <a:r>
              <a:rPr lang="en-US" sz="2000" dirty="0" err="1"/>
              <a:t>nadwyżkę</a:t>
            </a:r>
            <a:r>
              <a:rPr lang="en-US" sz="2000" dirty="0"/>
              <a:t> </a:t>
            </a:r>
            <a:r>
              <a:rPr lang="en-US" sz="2000" dirty="0" err="1"/>
              <a:t>przepływów</a:t>
            </a:r>
            <a:r>
              <a:rPr lang="en-US" sz="2000" dirty="0"/>
              <a:t> </a:t>
            </a:r>
            <a:r>
              <a:rPr lang="en-US" sz="2000" dirty="0" err="1"/>
              <a:t>pieniężnych</a:t>
            </a:r>
            <a:r>
              <a:rPr lang="en-US" sz="2000" dirty="0"/>
              <a:t> </a:t>
            </a:r>
            <a:r>
              <a:rPr lang="en-US" sz="2000" dirty="0" err="1"/>
              <a:t>generowanych</a:t>
            </a:r>
            <a:r>
              <a:rPr lang="en-US" sz="2000" dirty="0"/>
              <a:t> </a:t>
            </a:r>
            <a:r>
              <a:rPr lang="en-US" sz="2000" dirty="0" err="1"/>
              <a:t>przez</a:t>
            </a:r>
            <a:r>
              <a:rPr lang="en-US" sz="2000" dirty="0"/>
              <a:t> </a:t>
            </a:r>
            <a:r>
              <a:rPr lang="en-US" sz="2000" dirty="0" err="1"/>
              <a:t>inwestycję</a:t>
            </a:r>
            <a:r>
              <a:rPr lang="en-US" sz="2000" dirty="0"/>
              <a:t> </a:t>
            </a:r>
            <a:r>
              <a:rPr lang="en-US" sz="2000" dirty="0" err="1"/>
              <a:t>nad</a:t>
            </a:r>
            <a:r>
              <a:rPr lang="en-US" sz="2000" dirty="0"/>
              <a:t> </a:t>
            </a:r>
            <a:r>
              <a:rPr lang="en-US" sz="2000" dirty="0" err="1"/>
              <a:t>wartością</a:t>
            </a:r>
            <a:r>
              <a:rPr lang="en-US" sz="2000" dirty="0"/>
              <a:t> </a:t>
            </a:r>
            <a:r>
              <a:rPr lang="en-US" sz="2000" dirty="0" err="1"/>
              <a:t>przepływów</a:t>
            </a:r>
            <a:r>
              <a:rPr lang="en-US" sz="2000" dirty="0"/>
              <a:t> </a:t>
            </a:r>
            <a:r>
              <a:rPr lang="en-US" sz="2000" dirty="0" err="1"/>
              <a:t>pieniężnych</a:t>
            </a:r>
            <a:r>
              <a:rPr lang="en-US" sz="2000" dirty="0"/>
              <a:t> </a:t>
            </a:r>
            <a:r>
              <a:rPr lang="en-US" sz="2000" dirty="0" err="1"/>
              <a:t>przez</a:t>
            </a:r>
            <a:r>
              <a:rPr lang="en-US" sz="2000" dirty="0"/>
              <a:t> </a:t>
            </a:r>
            <a:r>
              <a:rPr lang="en-US" sz="2000" dirty="0" err="1"/>
              <a:t>inwestora</a:t>
            </a:r>
            <a:r>
              <a:rPr lang="en-US" sz="2000" dirty="0"/>
              <a:t> jako </a:t>
            </a:r>
            <a:r>
              <a:rPr lang="en-US" sz="2000" dirty="0" err="1"/>
              <a:t>minimalną</a:t>
            </a:r>
            <a:endParaRPr lang="en-US" sz="2000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komputer, rysunek&#10;&#10;Opis wygenerowany automatycznie">
            <a:extLst>
              <a:ext uri="{FF2B5EF4-FFF2-40B4-BE49-F238E27FC236}">
                <a16:creationId xmlns:a16="http://schemas.microsoft.com/office/drawing/2014/main" id="{D8764600-2790-46C8-968D-8C41C535F4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3" r="29474" b="-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01DAAACE-9330-4A2C-8CC7-A0F995B9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5B5F2CA5-C0C2-4829-89C3-57F62B97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F7896B6-5F30-449F-A439-81A2E93CE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/>
              <a:t>Metoda </a:t>
            </a:r>
            <a:r>
              <a:rPr lang="en-US" sz="3100" dirty="0" err="1"/>
              <a:t>wartości</a:t>
            </a:r>
            <a:r>
              <a:rPr lang="en-US" sz="3100" dirty="0"/>
              <a:t> </a:t>
            </a:r>
            <a:r>
              <a:rPr lang="en-US" sz="3100" dirty="0" err="1"/>
              <a:t>bieżącej</a:t>
            </a:r>
            <a:r>
              <a:rPr lang="en-US" sz="3100" dirty="0"/>
              <a:t> </a:t>
            </a:r>
            <a:r>
              <a:rPr lang="en-US" sz="3100" dirty="0" err="1"/>
              <a:t>netto</a:t>
            </a:r>
            <a:r>
              <a:rPr lang="en-US" sz="3100" dirty="0"/>
              <a:t> (</a:t>
            </a:r>
            <a:r>
              <a:rPr lang="en-US" sz="3100" i="1" dirty="0"/>
              <a:t>Net Present Value -NPV</a:t>
            </a:r>
            <a:r>
              <a:rPr lang="en-US" sz="3100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8F8B67-2A5F-4D15-8ED6-C38F29962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513641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Aby </a:t>
            </a:r>
            <a:r>
              <a:rPr lang="en-US" sz="2000" dirty="0" err="1"/>
              <a:t>obliczyć</a:t>
            </a:r>
            <a:r>
              <a:rPr lang="en-US" sz="2000" dirty="0"/>
              <a:t> NPV </a:t>
            </a:r>
            <a:r>
              <a:rPr lang="en-US" sz="2000" dirty="0" err="1"/>
              <a:t>projektu</a:t>
            </a:r>
            <a:r>
              <a:rPr lang="en-US" sz="2000" dirty="0"/>
              <a:t> </a:t>
            </a:r>
            <a:r>
              <a:rPr lang="en-US" sz="2000" dirty="0" err="1"/>
              <a:t>koniecznym</a:t>
            </a:r>
            <a:r>
              <a:rPr lang="en-US" sz="2000" dirty="0"/>
              <a:t> </a:t>
            </a:r>
            <a:r>
              <a:rPr lang="en-US" sz="2000" dirty="0" err="1"/>
              <a:t>staje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</a:t>
            </a:r>
            <a:r>
              <a:rPr lang="en-US" sz="2000" dirty="0" err="1"/>
              <a:t>określenie</a:t>
            </a:r>
            <a:r>
              <a:rPr lang="en-US" sz="2000" dirty="0"/>
              <a:t> </a:t>
            </a:r>
            <a:r>
              <a:rPr lang="en-US" sz="2000" dirty="0" err="1"/>
              <a:t>stopy</a:t>
            </a:r>
            <a:r>
              <a:rPr lang="en-US" sz="2000" dirty="0"/>
              <a:t> </a:t>
            </a:r>
            <a:r>
              <a:rPr lang="en-US" sz="2000" dirty="0" err="1"/>
              <a:t>kapitalizacji</a:t>
            </a:r>
            <a:r>
              <a:rPr lang="en-US" sz="2000" dirty="0"/>
              <a:t>, </a:t>
            </a:r>
            <a:r>
              <a:rPr lang="en-US" sz="2000" dirty="0" err="1"/>
              <a:t>zastosowanej</a:t>
            </a:r>
            <a:r>
              <a:rPr lang="en-US" sz="2000" dirty="0"/>
              <a:t> do </a:t>
            </a:r>
            <a:r>
              <a:rPr lang="en-US" sz="2000" dirty="0" err="1"/>
              <a:t>zdyskontowania</a:t>
            </a:r>
            <a:r>
              <a:rPr lang="en-US" sz="2000" dirty="0"/>
              <a:t> </a:t>
            </a:r>
            <a:r>
              <a:rPr lang="en-US" sz="2000" dirty="0" err="1"/>
              <a:t>przepływów</a:t>
            </a:r>
            <a:r>
              <a:rPr lang="en-US" sz="2000" dirty="0"/>
              <a:t> </a:t>
            </a:r>
            <a:r>
              <a:rPr lang="en-US" sz="2000" dirty="0" err="1"/>
              <a:t>środków</a:t>
            </a:r>
            <a:r>
              <a:rPr lang="en-US" sz="2000" dirty="0"/>
              <a:t> </a:t>
            </a:r>
            <a:r>
              <a:rPr lang="en-US" sz="2000" dirty="0" err="1"/>
              <a:t>pieniężnych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Stopa</a:t>
            </a:r>
            <a:r>
              <a:rPr lang="en-US" sz="2000" dirty="0"/>
              <a:t> </a:t>
            </a:r>
            <a:r>
              <a:rPr lang="en-US" sz="2000" dirty="0" err="1"/>
              <a:t>dyskontowa</a:t>
            </a:r>
            <a:r>
              <a:rPr lang="en-US" sz="2000" dirty="0"/>
              <a:t> </a:t>
            </a:r>
            <a:r>
              <a:rPr lang="en-US" sz="2000" dirty="0" err="1"/>
              <a:t>powinna</a:t>
            </a:r>
            <a:r>
              <a:rPr lang="en-US" sz="2000" dirty="0"/>
              <a:t> </a:t>
            </a:r>
            <a:r>
              <a:rPr lang="en-US" sz="2000" dirty="0" err="1"/>
              <a:t>odzwierciedlać</a:t>
            </a:r>
            <a:r>
              <a:rPr lang="en-US" sz="2000" dirty="0"/>
              <a:t> </a:t>
            </a:r>
            <a:r>
              <a:rPr lang="en-US" sz="2000" dirty="0" err="1"/>
              <a:t>stopień</a:t>
            </a:r>
            <a:r>
              <a:rPr lang="en-US" sz="2000" dirty="0"/>
              <a:t> </a:t>
            </a:r>
            <a:r>
              <a:rPr lang="en-US" sz="2000" dirty="0" err="1"/>
              <a:t>ryzyka</a:t>
            </a:r>
            <a:r>
              <a:rPr lang="en-US" sz="2000" dirty="0"/>
              <a:t> </a:t>
            </a:r>
            <a:r>
              <a:rPr lang="en-US" sz="2000" dirty="0" err="1"/>
              <a:t>inwestora</a:t>
            </a:r>
            <a:r>
              <a:rPr lang="en-US" sz="2000" dirty="0"/>
              <a:t> w </a:t>
            </a:r>
            <a:r>
              <a:rPr lang="en-US" sz="2000" dirty="0" err="1"/>
              <a:t>całym</a:t>
            </a:r>
            <a:r>
              <a:rPr lang="en-US" sz="2000" dirty="0"/>
              <a:t> </a:t>
            </a:r>
            <a:r>
              <a:rPr lang="en-US" sz="2000" dirty="0" err="1"/>
              <a:t>okresie</a:t>
            </a:r>
            <a:r>
              <a:rPr lang="en-US" sz="2000" dirty="0"/>
              <a:t> </a:t>
            </a:r>
            <a:r>
              <a:rPr lang="en-US" sz="2000" dirty="0" err="1"/>
              <a:t>funkcjonowania</a:t>
            </a:r>
            <a:r>
              <a:rPr lang="en-US" sz="2000" dirty="0"/>
              <a:t> </a:t>
            </a:r>
            <a:r>
              <a:rPr lang="en-US" sz="2000" dirty="0" err="1"/>
              <a:t>inwestycji</a:t>
            </a:r>
            <a:r>
              <a:rPr lang="en-US" sz="2000" dirty="0"/>
              <a:t>, a </a:t>
            </a:r>
            <a:r>
              <a:rPr lang="en-US" sz="2000" dirty="0" err="1"/>
              <a:t>także</a:t>
            </a:r>
            <a:r>
              <a:rPr lang="en-US" sz="2000" dirty="0"/>
              <a:t> </a:t>
            </a:r>
            <a:r>
              <a:rPr lang="en-US" sz="2000" dirty="0" err="1"/>
              <a:t>graniczną</a:t>
            </a:r>
            <a:r>
              <a:rPr lang="en-US" sz="2000" dirty="0"/>
              <a:t>, </a:t>
            </a:r>
            <a:r>
              <a:rPr lang="en-US" sz="2000" dirty="0" err="1"/>
              <a:t>minimalną</a:t>
            </a:r>
            <a:r>
              <a:rPr lang="en-US" sz="2000" dirty="0"/>
              <a:t>, </a:t>
            </a:r>
            <a:r>
              <a:rPr lang="en-US" sz="2000" dirty="0" err="1"/>
              <a:t>wymaganą</a:t>
            </a:r>
            <a:r>
              <a:rPr lang="en-US" sz="2000" dirty="0"/>
              <a:t> </a:t>
            </a:r>
            <a:r>
              <a:rPr lang="en-US" sz="2000" dirty="0" err="1"/>
              <a:t>przezeń</a:t>
            </a:r>
            <a:r>
              <a:rPr lang="en-US" sz="2000" dirty="0"/>
              <a:t> </a:t>
            </a:r>
            <a:r>
              <a:rPr lang="en-US" sz="2000" dirty="0" err="1"/>
              <a:t>stopę</a:t>
            </a:r>
            <a:r>
              <a:rPr lang="en-US" sz="2000" dirty="0"/>
              <a:t> </a:t>
            </a:r>
            <a:r>
              <a:rPr lang="en-US" sz="2000" dirty="0" err="1"/>
              <a:t>rentowności</a:t>
            </a:r>
            <a:r>
              <a:rPr lang="en-US" sz="2000" dirty="0"/>
              <a:t> </a:t>
            </a:r>
            <a:r>
              <a:rPr lang="en-US" sz="2000" dirty="0" err="1"/>
              <a:t>przedsięwzięcia</a:t>
            </a:r>
            <a:endParaRPr lang="en-US" sz="2000" dirty="0"/>
          </a:p>
          <a:p>
            <a:r>
              <a:rPr lang="en-US" sz="2000" dirty="0" err="1"/>
              <a:t>Wysokość</a:t>
            </a:r>
            <a:r>
              <a:rPr lang="en-US" sz="2000" dirty="0"/>
              <a:t> </a:t>
            </a:r>
            <a:r>
              <a:rPr lang="en-US" sz="2000" dirty="0" err="1"/>
              <a:t>stopy</a:t>
            </a:r>
            <a:r>
              <a:rPr lang="en-US" sz="2000" dirty="0"/>
              <a:t> </a:t>
            </a:r>
            <a:r>
              <a:rPr lang="en-US" sz="2000" dirty="0" err="1"/>
              <a:t>dyskontowej</a:t>
            </a:r>
            <a:r>
              <a:rPr lang="en-US" sz="2000" dirty="0"/>
              <a:t> </a:t>
            </a:r>
            <a:r>
              <a:rPr lang="en-US" sz="2000" dirty="0" err="1"/>
              <a:t>oscyluje</a:t>
            </a:r>
            <a:r>
              <a:rPr lang="en-US" sz="2000" dirty="0"/>
              <a:t> z </a:t>
            </a:r>
            <a:r>
              <a:rPr lang="en-US" sz="2000" dirty="0" err="1"/>
              <a:t>reguły</a:t>
            </a:r>
            <a:r>
              <a:rPr lang="en-US" sz="2000" dirty="0"/>
              <a:t> </a:t>
            </a:r>
            <a:r>
              <a:rPr lang="en-US" sz="2000" dirty="0" err="1"/>
              <a:t>wokół</a:t>
            </a:r>
            <a:r>
              <a:rPr lang="en-US" sz="2000" dirty="0"/>
              <a:t> </a:t>
            </a:r>
            <a:r>
              <a:rPr lang="en-US" sz="2000" dirty="0" err="1"/>
              <a:t>stopy</a:t>
            </a:r>
            <a:r>
              <a:rPr lang="en-US" sz="2000" dirty="0"/>
              <a:t> </a:t>
            </a:r>
            <a:r>
              <a:rPr lang="en-US" sz="2000" dirty="0" err="1"/>
              <a:t>oprocentowania</a:t>
            </a:r>
            <a:r>
              <a:rPr lang="en-US" sz="2000" dirty="0"/>
              <a:t> </a:t>
            </a:r>
            <a:r>
              <a:rPr lang="en-US" sz="2000" dirty="0" err="1"/>
              <a:t>kredytów</a:t>
            </a:r>
            <a:r>
              <a:rPr lang="en-US" sz="2000" dirty="0"/>
              <a:t> </a:t>
            </a:r>
            <a:r>
              <a:rPr lang="en-US" sz="2000" dirty="0" err="1"/>
              <a:t>długoterminowych</a:t>
            </a:r>
            <a:r>
              <a:rPr lang="en-US" sz="2000" dirty="0"/>
              <a:t> </a:t>
            </a:r>
            <a:r>
              <a:rPr lang="en-US" sz="2000" dirty="0" err="1"/>
              <a:t>bądź</a:t>
            </a:r>
            <a:r>
              <a:rPr lang="en-US" sz="2000" dirty="0"/>
              <a:t> </a:t>
            </a:r>
            <a:r>
              <a:rPr lang="en-US" sz="2000" dirty="0" err="1"/>
              <a:t>stopy</a:t>
            </a:r>
            <a:r>
              <a:rPr lang="en-US" sz="2000" dirty="0"/>
              <a:t> </a:t>
            </a:r>
            <a:r>
              <a:rPr lang="en-US" sz="2000" dirty="0" err="1"/>
              <a:t>wyrażającej</a:t>
            </a:r>
            <a:r>
              <a:rPr lang="en-US" sz="2000" dirty="0"/>
              <a:t> </a:t>
            </a:r>
            <a:r>
              <a:rPr lang="en-US" sz="2000" dirty="0" err="1"/>
              <a:t>aktualne</a:t>
            </a:r>
            <a:r>
              <a:rPr lang="en-US" sz="2000" dirty="0"/>
              <a:t> koszty </a:t>
            </a:r>
            <a:r>
              <a:rPr lang="en-US" sz="2000" dirty="0" err="1"/>
              <a:t>pozyskiwania</a:t>
            </a:r>
            <a:r>
              <a:rPr lang="en-US" sz="2000" dirty="0"/>
              <a:t> </a:t>
            </a:r>
            <a:r>
              <a:rPr lang="en-US" sz="2000" dirty="0" err="1"/>
              <a:t>kapitału</a:t>
            </a:r>
            <a:r>
              <a:rPr lang="en-US" sz="2000" dirty="0"/>
              <a:t> </a:t>
            </a:r>
            <a:r>
              <a:rPr lang="en-US" sz="2000" dirty="0" err="1"/>
              <a:t>będącego</a:t>
            </a:r>
            <a:r>
              <a:rPr lang="en-US" sz="2000" dirty="0"/>
              <a:t> w </a:t>
            </a:r>
            <a:r>
              <a:rPr lang="en-US" sz="2000" dirty="0" err="1"/>
              <a:t>dyspozycji</a:t>
            </a:r>
            <a:r>
              <a:rPr lang="en-US" sz="2000" dirty="0"/>
              <a:t> </a:t>
            </a:r>
            <a:r>
              <a:rPr lang="en-US" sz="2000" dirty="0" err="1"/>
              <a:t>firmy</a:t>
            </a:r>
            <a:endParaRPr lang="en-US" sz="2000" dirty="0"/>
          </a:p>
        </p:txBody>
      </p:sp>
      <p:sp>
        <p:nvSpPr>
          <p:cNvPr id="22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mężczyzna, surfing, stojące&#10;&#10;Opis wygenerowany automatycznie">
            <a:extLst>
              <a:ext uri="{FF2B5EF4-FFF2-40B4-BE49-F238E27FC236}">
                <a16:creationId xmlns:a16="http://schemas.microsoft.com/office/drawing/2014/main" id="{5FA32A5E-3E84-4758-ABFA-1D06F4062A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3" r="11289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24" name="Group 1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5" name="Rectangle 1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9FDF2E09-3E48-44E7-89BA-11CCC2A0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256B58F8-DCFB-42F7-98BC-0B93A209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54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E31120-09F7-4A2E-B469-0EDE44B14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1400" b="1" dirty="0"/>
            </a:br>
            <a:br>
              <a:rPr lang="en-US" sz="1400" b="1" dirty="0"/>
            </a:br>
            <a:r>
              <a:rPr lang="en-US" sz="2000" dirty="0"/>
              <a:t>Wewnętrzna </a:t>
            </a:r>
            <a:r>
              <a:rPr lang="en-US" sz="2000" dirty="0" err="1"/>
              <a:t>stopa</a:t>
            </a:r>
            <a:r>
              <a:rPr lang="en-US" sz="2000" dirty="0"/>
              <a:t> </a:t>
            </a:r>
            <a:r>
              <a:rPr lang="en-US" sz="2000" dirty="0" err="1"/>
              <a:t>zwrotu</a:t>
            </a:r>
            <a:r>
              <a:rPr lang="en-US" sz="2000" dirty="0"/>
              <a:t> (</a:t>
            </a:r>
            <a:r>
              <a:rPr lang="en-US" sz="2000" i="1" dirty="0"/>
              <a:t>Internal Rate of Return</a:t>
            </a:r>
            <a:r>
              <a:rPr lang="en-US" sz="2000" dirty="0"/>
              <a:t>) </a:t>
            </a:r>
            <a:br>
              <a:rPr lang="en-US" sz="1400" b="1" dirty="0"/>
            </a:br>
            <a:r>
              <a:rPr lang="en-US" sz="1400" dirty="0"/>
              <a:t> 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44ECE8-EEF3-48AD-BCD7-0A78744F8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513641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Wewnętrzna </a:t>
            </a:r>
            <a:r>
              <a:rPr lang="en-US" sz="2000" dirty="0" err="1"/>
              <a:t>stopa</a:t>
            </a:r>
            <a:r>
              <a:rPr lang="en-US" sz="2000" dirty="0"/>
              <a:t> </a:t>
            </a:r>
            <a:r>
              <a:rPr lang="en-US" sz="2000" dirty="0" err="1"/>
              <a:t>zwrotu</a:t>
            </a:r>
            <a:r>
              <a:rPr lang="en-US" sz="2000" dirty="0"/>
              <a:t> </a:t>
            </a:r>
            <a:r>
              <a:rPr lang="en-US" sz="2000" dirty="0" err="1"/>
              <a:t>przedsięwzięcia</a:t>
            </a:r>
            <a:r>
              <a:rPr lang="en-US" sz="2000" dirty="0"/>
              <a:t> jest </a:t>
            </a:r>
            <a:r>
              <a:rPr lang="en-US" sz="2000" dirty="0" err="1"/>
              <a:t>stopą</a:t>
            </a:r>
            <a:r>
              <a:rPr lang="en-US" sz="2000" dirty="0"/>
              <a:t> </a:t>
            </a:r>
            <a:r>
              <a:rPr lang="en-US" sz="2000" dirty="0" err="1"/>
              <a:t>dyskontową</a:t>
            </a:r>
            <a:r>
              <a:rPr lang="en-US" sz="2000" dirty="0"/>
              <a:t>, </a:t>
            </a:r>
            <a:r>
              <a:rPr lang="en-US" sz="2000" dirty="0" err="1"/>
              <a:t>dla</a:t>
            </a:r>
            <a:r>
              <a:rPr lang="en-US" sz="2000" dirty="0"/>
              <a:t> której </a:t>
            </a:r>
            <a:r>
              <a:rPr lang="en-US" sz="2000" dirty="0" err="1"/>
              <a:t>suma</a:t>
            </a:r>
            <a:r>
              <a:rPr lang="en-US" sz="2000" dirty="0"/>
              <a:t> </a:t>
            </a:r>
            <a:r>
              <a:rPr lang="en-US" sz="2000" dirty="0" err="1"/>
              <a:t>zdyskontowanych</a:t>
            </a:r>
            <a:r>
              <a:rPr lang="en-US" sz="2000" dirty="0"/>
              <a:t> </a:t>
            </a:r>
            <a:r>
              <a:rPr lang="en-US" sz="2000" dirty="0" err="1"/>
              <a:t>przepływów</a:t>
            </a:r>
            <a:r>
              <a:rPr lang="en-US" sz="2000" dirty="0"/>
              <a:t> </a:t>
            </a:r>
            <a:r>
              <a:rPr lang="en-US" sz="2000" dirty="0" err="1"/>
              <a:t>netto</a:t>
            </a:r>
            <a:r>
              <a:rPr lang="en-US" sz="2000" dirty="0"/>
              <a:t> jest </a:t>
            </a:r>
            <a:r>
              <a:rPr lang="en-US" sz="2000" dirty="0" err="1"/>
              <a:t>równa</a:t>
            </a:r>
            <a:r>
              <a:rPr lang="en-US" sz="2000" dirty="0"/>
              <a:t> </a:t>
            </a:r>
            <a:r>
              <a:rPr lang="en-US" sz="2000" dirty="0" err="1"/>
              <a:t>zeru</a:t>
            </a:r>
            <a:r>
              <a:rPr lang="pl-PL" sz="2000" dirty="0"/>
              <a:t> </a:t>
            </a:r>
            <a:endParaRPr lang="en-US" sz="2000" dirty="0"/>
          </a:p>
          <a:p>
            <a:r>
              <a:rPr lang="en-US" sz="2000" dirty="0"/>
              <a:t>Wewnętrzna </a:t>
            </a:r>
            <a:r>
              <a:rPr lang="en-US" sz="2000" dirty="0" err="1"/>
              <a:t>stopa</a:t>
            </a:r>
            <a:r>
              <a:rPr lang="en-US" sz="2000" dirty="0"/>
              <a:t> </a:t>
            </a:r>
            <a:r>
              <a:rPr lang="en-US" sz="2000" dirty="0" err="1"/>
              <a:t>zwrotu</a:t>
            </a:r>
            <a:r>
              <a:rPr lang="en-US" sz="2000" dirty="0"/>
              <a:t> jest to </a:t>
            </a:r>
            <a:r>
              <a:rPr lang="en-US" sz="2000" dirty="0" err="1"/>
              <a:t>zatem</a:t>
            </a:r>
            <a:r>
              <a:rPr lang="en-US" sz="2000" dirty="0"/>
              <a:t> </a:t>
            </a:r>
            <a:r>
              <a:rPr lang="en-US" sz="2000" dirty="0" err="1"/>
              <a:t>stopa</a:t>
            </a:r>
            <a:r>
              <a:rPr lang="en-US" sz="2000" dirty="0"/>
              <a:t> </a:t>
            </a:r>
            <a:r>
              <a:rPr lang="en-US" sz="2000" dirty="0" err="1"/>
              <a:t>dyskontowa</a:t>
            </a:r>
            <a:r>
              <a:rPr lang="en-US" sz="2000" dirty="0"/>
              <a:t>, </a:t>
            </a:r>
            <a:r>
              <a:rPr lang="en-US" sz="2000" dirty="0" err="1"/>
              <a:t>przy</a:t>
            </a:r>
            <a:r>
              <a:rPr lang="en-US" sz="2000" dirty="0"/>
              <a:t> której </a:t>
            </a:r>
            <a:r>
              <a:rPr lang="en-US" sz="2000" dirty="0" err="1"/>
              <a:t>zaktualizowane</a:t>
            </a:r>
            <a:r>
              <a:rPr lang="en-US" sz="2000" dirty="0"/>
              <a:t> na moment </a:t>
            </a:r>
            <a:r>
              <a:rPr lang="en-US" sz="2000" dirty="0" err="1"/>
              <a:t>rozpoczęcia</a:t>
            </a:r>
            <a:r>
              <a:rPr lang="en-US" sz="2000" dirty="0"/>
              <a:t> </a:t>
            </a:r>
            <a:r>
              <a:rPr lang="en-US" sz="2000" dirty="0" err="1"/>
              <a:t>inwestycji</a:t>
            </a:r>
            <a:r>
              <a:rPr lang="en-US" sz="2000" dirty="0"/>
              <a:t>, </a:t>
            </a:r>
            <a:r>
              <a:rPr lang="en-US" sz="2000" dirty="0" err="1"/>
              <a:t>dodatnie</a:t>
            </a:r>
            <a:r>
              <a:rPr lang="en-US" sz="2000" dirty="0"/>
              <a:t>, </a:t>
            </a:r>
            <a:r>
              <a:rPr lang="en-US" sz="2000" dirty="0" err="1"/>
              <a:t>wolne</a:t>
            </a:r>
            <a:r>
              <a:rPr lang="en-US" sz="2000" dirty="0"/>
              <a:t> </a:t>
            </a:r>
            <a:r>
              <a:rPr lang="en-US" sz="2000" dirty="0" err="1"/>
              <a:t>przepływy</a:t>
            </a:r>
            <a:r>
              <a:rPr lang="en-US" sz="2000" dirty="0"/>
              <a:t> </a:t>
            </a:r>
            <a:r>
              <a:rPr lang="en-US" sz="2000" dirty="0" err="1"/>
              <a:t>pieniężne</a:t>
            </a:r>
            <a:r>
              <a:rPr lang="en-US" sz="2000" dirty="0"/>
              <a:t> </a:t>
            </a:r>
            <a:r>
              <a:rPr lang="en-US" sz="2000" dirty="0" err="1"/>
              <a:t>zrównują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ze </a:t>
            </a:r>
            <a:r>
              <a:rPr lang="en-US" sz="2000" dirty="0" err="1"/>
              <a:t>zdyskontowanymi</a:t>
            </a:r>
            <a:r>
              <a:rPr lang="en-US" sz="2000" dirty="0"/>
              <a:t> </a:t>
            </a:r>
            <a:r>
              <a:rPr lang="en-US" sz="2000" dirty="0" err="1"/>
              <a:t>przepływami</a:t>
            </a:r>
            <a:r>
              <a:rPr lang="en-US" sz="2000" dirty="0"/>
              <a:t> </a:t>
            </a:r>
            <a:r>
              <a:rPr lang="en-US" sz="2000" dirty="0" err="1"/>
              <a:t>ujemnymi</a:t>
            </a:r>
            <a:endParaRPr lang="pl-PL" sz="2000" dirty="0"/>
          </a:p>
          <a:p>
            <a:pPr marL="0" indent="0">
              <a:buNone/>
            </a:pPr>
            <a:endParaRPr lang="pl-PL" altLang="pl-PL" sz="2000" b="1" dirty="0">
              <a:solidFill>
                <a:srgbClr val="FA14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CE" panose="020B0604020202020204" pitchFamily="34" charset="0"/>
            </a:endParaRPr>
          </a:p>
          <a:p>
            <a:pPr marL="0" indent="0">
              <a:buNone/>
            </a:pPr>
            <a:r>
              <a:rPr lang="pl-PL" alt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CE" panose="020B0604020202020204" pitchFamily="34" charset="0"/>
              </a:rPr>
              <a:t>IRR = r </a:t>
            </a:r>
            <a:r>
              <a:rPr lang="pl-PL" alt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CE" panose="020B0604020202020204" pitchFamily="34" charset="0"/>
                <a:sym typeface="Wingdings" panose="05000000000000000000" pitchFamily="2" charset="2"/>
              </a:rPr>
              <a:t> NPV = 0</a:t>
            </a:r>
            <a:endParaRPr lang="pl-PL" altLang="pl-PL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CE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D5889C-B909-4EC5-AF36-4F1C50226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3103" y="6356350"/>
            <a:ext cx="301678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Analizy finansowo-ekonomiczne w projektach PPP. Podstawy. Michal Kania. </a:t>
            </a:r>
          </a:p>
        </p:txBody>
      </p:sp>
      <p:pic>
        <p:nvPicPr>
          <p:cNvPr id="8" name="Symbol zastępczy zawartości 7" descr="Obraz zawierający zegar, obiekt, stół, siedzi&#10;&#10;Opis wygenerowany automatycznie">
            <a:extLst>
              <a:ext uri="{FF2B5EF4-FFF2-40B4-BE49-F238E27FC236}">
                <a16:creationId xmlns:a16="http://schemas.microsoft.com/office/drawing/2014/main" id="{BEDEE9D8-C039-4BDA-B2C1-8CBFD2D152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1" r="13082" b="-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621BCD-FABB-463E-8117-7260E6DB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9ACE89A-566B-4D6B-A7A8-725D8AA42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9305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317C70-A445-4358-BAA0-12AC7094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Wewnętrzna stopa zwrotu (</a:t>
            </a:r>
            <a:r>
              <a:rPr lang="en-US" sz="3600" i="1"/>
              <a:t>Internal Rate of Return</a:t>
            </a:r>
            <a:r>
              <a:rPr lang="en-US" sz="360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6BE500-ED65-4309-B510-C7FF095DD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513641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Za </a:t>
            </a:r>
            <a:r>
              <a:rPr lang="en-US" sz="2000" dirty="0" err="1"/>
              <a:t>inwestycje</a:t>
            </a:r>
            <a:r>
              <a:rPr lang="en-US" sz="2000" dirty="0"/>
              <a:t> </a:t>
            </a:r>
            <a:r>
              <a:rPr lang="en-US" sz="2000" dirty="0" err="1"/>
              <a:t>opłacalne</a:t>
            </a:r>
            <a:r>
              <a:rPr lang="en-US" sz="2000" dirty="0"/>
              <a:t> </a:t>
            </a:r>
            <a:r>
              <a:rPr lang="en-US" sz="2000" dirty="0" err="1"/>
              <a:t>uznaje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</a:t>
            </a:r>
            <a:r>
              <a:rPr lang="en-US" sz="2000" dirty="0" err="1"/>
              <a:t>zatem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, </a:t>
            </a:r>
            <a:r>
              <a:rPr lang="en-US" sz="2000" dirty="0" err="1"/>
              <a:t>które</a:t>
            </a:r>
            <a:r>
              <a:rPr lang="en-US" sz="2000" dirty="0"/>
              <a:t> </a:t>
            </a:r>
            <a:r>
              <a:rPr lang="en-US" sz="2000" dirty="0" err="1"/>
              <a:t>dla</a:t>
            </a:r>
            <a:r>
              <a:rPr lang="en-US" sz="2000" dirty="0"/>
              <a:t> </a:t>
            </a:r>
            <a:r>
              <a:rPr lang="en-US" sz="2000" dirty="0" err="1"/>
              <a:t>których</a:t>
            </a:r>
            <a:r>
              <a:rPr lang="en-US" sz="2000" dirty="0"/>
              <a:t> </a:t>
            </a:r>
            <a:r>
              <a:rPr lang="en-US" sz="2000" dirty="0" err="1"/>
              <a:t>wartość</a:t>
            </a:r>
            <a:r>
              <a:rPr lang="en-US" sz="2000" dirty="0"/>
              <a:t> IRR jest </a:t>
            </a:r>
            <a:r>
              <a:rPr lang="en-US" sz="2000" dirty="0" err="1"/>
              <a:t>wyższa</a:t>
            </a:r>
            <a:r>
              <a:rPr lang="en-US" sz="2000" dirty="0"/>
              <a:t> od </a:t>
            </a:r>
            <a:r>
              <a:rPr lang="en-US" sz="2000" dirty="0" err="1"/>
              <a:t>oczekiwanej</a:t>
            </a:r>
            <a:r>
              <a:rPr lang="en-US" sz="2000" dirty="0"/>
              <a:t> </a:t>
            </a:r>
            <a:r>
              <a:rPr lang="en-US" sz="2000" dirty="0" err="1"/>
              <a:t>stopy</a:t>
            </a:r>
            <a:r>
              <a:rPr lang="en-US" sz="2000" dirty="0"/>
              <a:t> </a:t>
            </a:r>
            <a:r>
              <a:rPr lang="en-US" sz="2000" dirty="0" err="1"/>
              <a:t>dochodu</a:t>
            </a:r>
            <a:r>
              <a:rPr lang="en-US" sz="2000" dirty="0"/>
              <a:t> </a:t>
            </a:r>
            <a:r>
              <a:rPr lang="en-US" sz="2000" dirty="0" err="1"/>
              <a:t>dla</a:t>
            </a:r>
            <a:r>
              <a:rPr lang="en-US" sz="2000" dirty="0"/>
              <a:t> </a:t>
            </a:r>
            <a:r>
              <a:rPr lang="en-US" sz="2000" dirty="0" err="1"/>
              <a:t>danej</a:t>
            </a:r>
            <a:r>
              <a:rPr lang="en-US" sz="2000" dirty="0"/>
              <a:t> </a:t>
            </a:r>
            <a:r>
              <a:rPr lang="en-US" sz="2000" dirty="0" err="1"/>
              <a:t>inwestycji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Oznacza</a:t>
            </a:r>
            <a:r>
              <a:rPr lang="en-US" sz="2000" dirty="0"/>
              <a:t> to, </a:t>
            </a:r>
            <a:r>
              <a:rPr lang="en-US" sz="2000" dirty="0" err="1"/>
              <a:t>że</a:t>
            </a:r>
            <a:r>
              <a:rPr lang="en-US" sz="2000" dirty="0"/>
              <a:t> </a:t>
            </a:r>
            <a:r>
              <a:rPr lang="en-US" sz="2000" dirty="0" err="1"/>
              <a:t>rzeczywisty</a:t>
            </a:r>
            <a:r>
              <a:rPr lang="en-US" sz="2000" dirty="0"/>
              <a:t> </a:t>
            </a:r>
            <a:r>
              <a:rPr lang="en-US" sz="2000" dirty="0" err="1"/>
              <a:t>zwrot</a:t>
            </a:r>
            <a:r>
              <a:rPr lang="en-US" sz="2000" dirty="0"/>
              <a:t> z </a:t>
            </a:r>
            <a:r>
              <a:rPr lang="en-US" sz="2000" dirty="0" err="1"/>
              <a:t>inwestycji</a:t>
            </a:r>
            <a:r>
              <a:rPr lang="en-US" sz="2000" dirty="0"/>
              <a:t> jest </a:t>
            </a:r>
            <a:r>
              <a:rPr lang="en-US" sz="2000" dirty="0" err="1"/>
              <a:t>wyższy</a:t>
            </a:r>
            <a:r>
              <a:rPr lang="en-US" sz="2000" dirty="0"/>
              <a:t> od </a:t>
            </a:r>
            <a:r>
              <a:rPr lang="en-US" sz="2000" dirty="0" err="1"/>
              <a:t>oczekiwanego</a:t>
            </a:r>
            <a:endParaRPr lang="pl-PL" sz="2000" dirty="0"/>
          </a:p>
          <a:p>
            <a:r>
              <a:rPr lang="pl-PL" sz="2000" dirty="0"/>
              <a:t>Im wyższa wartość IRR tym inwestycja jest bardziej opłacalna i bezpieczna z punktu widzenia dawców kapitału – partnera prywatnego – ponieważ generuje większą potencjalną stopę zwrotu z inwestycji</a:t>
            </a:r>
            <a:endParaRPr lang="en-US" sz="200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76EECD-338E-41D2-AAB4-F7E6491F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3103" y="6356350"/>
            <a:ext cx="301678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Analizy finansowo-ekonomiczne w projektach PPP. Podstawy. Michal Kania. </a:t>
            </a:r>
          </a:p>
        </p:txBody>
      </p:sp>
      <p:pic>
        <p:nvPicPr>
          <p:cNvPr id="8" name="Symbol zastępczy zawartości 7" descr="Obraz zawierający tablica wyników, obwód&#10;&#10;Opis wygenerowany automatycznie">
            <a:extLst>
              <a:ext uri="{FF2B5EF4-FFF2-40B4-BE49-F238E27FC236}">
                <a16:creationId xmlns:a16="http://schemas.microsoft.com/office/drawing/2014/main" id="{40579FDA-AA58-4775-9E51-87C056BB3E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7" r="24975" b="-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9FF1D9-DE01-4D18-9799-4DCA3348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9ACE89A-566B-4D6B-A7A8-725D8AA42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499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0BADCA-AB25-4A16-9E60-61E20B90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pl-PL" sz="3600"/>
              <a:t>Źródła </a:t>
            </a:r>
            <a:endParaRPr lang="en-US" sz="3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B34164-E437-44AF-95FA-E0FB49BD7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2" r="23467" b="2"/>
          <a:stretch/>
        </p:blipFill>
        <p:spPr>
          <a:xfrm>
            <a:off x="7777393" y="1976277"/>
            <a:ext cx="4414606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784190E-0F94-48CD-8E23-ADC6D05E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1000"/>
              <a:t>Analizy finansowo-ekonomiczne w projektach PPP. Podstawy. Michal Kania. </a:t>
            </a:r>
            <a:endParaRPr lang="en-US" sz="100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B0703C3-2513-4E25-B35D-C8D4365C1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9ACE89A-566B-4D6B-A7A8-725D8AA42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44E38097-BE10-4893-989B-7FD10A3795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804386"/>
              </p:ext>
            </p:extLst>
          </p:nvPr>
        </p:nvGraphicFramePr>
        <p:xfrm>
          <a:off x="643468" y="1782981"/>
          <a:ext cx="6891188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5019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5BBAEC6-1DA1-4D6D-8D88-93F3A623C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Cost Benefis Analysis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85FD2A-3119-4C11-9E3F-D546EF54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513641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Powszechnie</a:t>
            </a:r>
            <a:r>
              <a:rPr lang="en-US" sz="2000" dirty="0"/>
              <a:t> </a:t>
            </a:r>
            <a:r>
              <a:rPr lang="en-US" sz="2000" dirty="0" err="1"/>
              <a:t>używanym</a:t>
            </a:r>
            <a:r>
              <a:rPr lang="en-US" sz="2000" dirty="0"/>
              <a:t>, </a:t>
            </a:r>
            <a:r>
              <a:rPr lang="en-US" sz="2000" dirty="0" err="1"/>
              <a:t>również</a:t>
            </a:r>
            <a:r>
              <a:rPr lang="en-US" sz="2000" dirty="0"/>
              <a:t> w </a:t>
            </a:r>
            <a:r>
              <a:rPr lang="en-US" sz="2000" dirty="0" err="1"/>
              <a:t>projektach</a:t>
            </a:r>
            <a:r>
              <a:rPr lang="en-US" sz="2000" dirty="0"/>
              <a:t> PPP </a:t>
            </a:r>
            <a:r>
              <a:rPr lang="en-US" sz="2000" dirty="0" err="1"/>
              <a:t>narzędziem</a:t>
            </a:r>
            <a:r>
              <a:rPr lang="en-US" sz="2000" dirty="0"/>
              <a:t> </a:t>
            </a:r>
            <a:r>
              <a:rPr lang="en-US" sz="2000" dirty="0" err="1"/>
              <a:t>badania</a:t>
            </a:r>
            <a:r>
              <a:rPr lang="en-US" sz="2000" dirty="0"/>
              <a:t> </a:t>
            </a:r>
            <a:r>
              <a:rPr lang="en-US" sz="2000" dirty="0" err="1"/>
              <a:t>kosztów</a:t>
            </a:r>
            <a:r>
              <a:rPr lang="en-US" sz="2000" dirty="0"/>
              <a:t>, </a:t>
            </a:r>
            <a:r>
              <a:rPr lang="en-US" sz="2000" dirty="0" err="1"/>
              <a:t>zagrożeń</a:t>
            </a:r>
            <a:r>
              <a:rPr lang="en-US" sz="2000" dirty="0"/>
              <a:t> oraz </a:t>
            </a:r>
            <a:r>
              <a:rPr lang="en-US" sz="2000" dirty="0" err="1"/>
              <a:t>korzyści</a:t>
            </a:r>
            <a:r>
              <a:rPr lang="en-US" sz="2000" dirty="0"/>
              <a:t> </a:t>
            </a:r>
            <a:r>
              <a:rPr lang="en-US" sz="2000" dirty="0" err="1"/>
              <a:t>społecznych</a:t>
            </a:r>
            <a:r>
              <a:rPr lang="en-US" sz="2000" dirty="0"/>
              <a:t>, </a:t>
            </a:r>
            <a:r>
              <a:rPr lang="en-US" sz="2000" dirty="0" err="1"/>
              <a:t>zwanych</a:t>
            </a:r>
            <a:r>
              <a:rPr lang="en-US" sz="2000" dirty="0"/>
              <a:t> </a:t>
            </a:r>
            <a:r>
              <a:rPr lang="en-US" sz="2000" dirty="0" err="1"/>
              <a:t>przez</a:t>
            </a:r>
            <a:r>
              <a:rPr lang="en-US" sz="2000" dirty="0"/>
              <a:t> </a:t>
            </a:r>
            <a:r>
              <a:rPr lang="en-US" sz="2000" dirty="0" err="1"/>
              <a:t>Wytyczne</a:t>
            </a:r>
            <a:r>
              <a:rPr lang="en-US" sz="2000" i="1" dirty="0"/>
              <a:t> </a:t>
            </a:r>
            <a:r>
              <a:rPr lang="en-US" sz="2000" dirty="0" err="1"/>
              <a:t>Komisji</a:t>
            </a:r>
            <a:r>
              <a:rPr lang="en-US" sz="2000" dirty="0"/>
              <a:t> </a:t>
            </a:r>
            <a:r>
              <a:rPr lang="en-US" sz="2000" dirty="0" err="1"/>
              <a:t>Europejskiej</a:t>
            </a:r>
            <a:r>
              <a:rPr lang="en-US" sz="2000" dirty="0"/>
              <a:t> </a:t>
            </a:r>
            <a:r>
              <a:rPr lang="en-US" sz="2000" dirty="0" err="1"/>
              <a:t>elementami</a:t>
            </a:r>
            <a:r>
              <a:rPr lang="en-US" sz="2000" dirty="0"/>
              <a:t> </a:t>
            </a:r>
            <a:r>
              <a:rPr lang="en-US" sz="2000" dirty="0" err="1"/>
              <a:t>pozafinansowymi</a:t>
            </a:r>
            <a:r>
              <a:rPr lang="en-US" sz="2000" dirty="0"/>
              <a:t>, jest </a:t>
            </a:r>
            <a:r>
              <a:rPr lang="en-US" sz="2000" dirty="0" err="1"/>
              <a:t>analiza</a:t>
            </a:r>
            <a:r>
              <a:rPr lang="en-US" sz="2000" dirty="0"/>
              <a:t> </a:t>
            </a:r>
            <a:r>
              <a:rPr lang="en-US" sz="2000" dirty="0" err="1"/>
              <a:t>kosztów-korzyści</a:t>
            </a:r>
            <a:r>
              <a:rPr lang="pl-PL" sz="2000" dirty="0"/>
              <a:t> - AKK</a:t>
            </a:r>
            <a:endParaRPr lang="en-US" sz="2000" dirty="0"/>
          </a:p>
          <a:p>
            <a:r>
              <a:rPr lang="en-US" sz="2000" dirty="0" err="1"/>
              <a:t>Analiza</a:t>
            </a:r>
            <a:r>
              <a:rPr lang="en-US" sz="2000" dirty="0"/>
              <a:t> ta ma na </a:t>
            </a:r>
            <a:r>
              <a:rPr lang="en-US" sz="2000" dirty="0" err="1"/>
              <a:t>celu</a:t>
            </a:r>
            <a:r>
              <a:rPr lang="en-US" sz="2000" dirty="0"/>
              <a:t> </a:t>
            </a:r>
            <a:r>
              <a:rPr lang="en-US" sz="2000" dirty="0" err="1"/>
              <a:t>wskazanie</a:t>
            </a:r>
            <a:r>
              <a:rPr lang="en-US" sz="2000" dirty="0"/>
              <a:t> </a:t>
            </a:r>
            <a:r>
              <a:rPr lang="en-US" sz="2000" dirty="0" err="1"/>
              <a:t>korzyści</a:t>
            </a:r>
            <a:r>
              <a:rPr lang="en-US" sz="2000" dirty="0"/>
              <a:t> </a:t>
            </a:r>
            <a:r>
              <a:rPr lang="en-US" sz="2000" dirty="0" err="1"/>
              <a:t>pośrednich</a:t>
            </a:r>
            <a:r>
              <a:rPr lang="en-US" sz="2000" dirty="0"/>
              <a:t>, </a:t>
            </a:r>
            <a:r>
              <a:rPr lang="en-US" sz="2000" dirty="0" err="1"/>
              <a:t>niewynikających</a:t>
            </a:r>
            <a:r>
              <a:rPr lang="en-US" sz="2000" dirty="0"/>
              <a:t> </a:t>
            </a:r>
            <a:r>
              <a:rPr lang="en-US" sz="2000" dirty="0" err="1"/>
              <a:t>bezpośrednio</a:t>
            </a:r>
            <a:r>
              <a:rPr lang="en-US" sz="2000" dirty="0"/>
              <a:t> z </a:t>
            </a:r>
            <a:r>
              <a:rPr lang="en-US" sz="2000" dirty="0" err="1"/>
              <a:t>analiz</a:t>
            </a:r>
            <a:r>
              <a:rPr lang="en-US" sz="2000" dirty="0"/>
              <a:t> </a:t>
            </a:r>
            <a:r>
              <a:rPr lang="en-US" sz="2000" dirty="0" err="1"/>
              <a:t>finansowych</a:t>
            </a:r>
            <a:r>
              <a:rPr lang="en-US" sz="2000" dirty="0"/>
              <a:t> </a:t>
            </a:r>
            <a:r>
              <a:rPr lang="en-US" sz="2000" dirty="0" err="1"/>
              <a:t>projektu</a:t>
            </a:r>
            <a:r>
              <a:rPr lang="en-US" sz="2000" dirty="0"/>
              <a:t>, a </a:t>
            </a:r>
            <a:r>
              <a:rPr lang="en-US" sz="2000" dirty="0" err="1"/>
              <a:t>mających</a:t>
            </a:r>
            <a:r>
              <a:rPr lang="en-US" sz="2000" dirty="0"/>
              <a:t> </a:t>
            </a:r>
            <a:r>
              <a:rPr lang="en-US" sz="2000" dirty="0" err="1"/>
              <a:t>wpływ</a:t>
            </a:r>
            <a:r>
              <a:rPr lang="en-US" sz="2000" dirty="0"/>
              <a:t> na </a:t>
            </a:r>
            <a:r>
              <a:rPr lang="en-US" sz="2000" dirty="0" err="1"/>
              <a:t>otoczenie</a:t>
            </a:r>
            <a:r>
              <a:rPr lang="en-US" sz="2000" dirty="0"/>
              <a:t> </a:t>
            </a:r>
            <a:r>
              <a:rPr lang="en-US" sz="2000" dirty="0" err="1"/>
              <a:t>społeczne</a:t>
            </a:r>
            <a:r>
              <a:rPr lang="en-US" sz="2000" dirty="0"/>
              <a:t> </a:t>
            </a:r>
            <a:r>
              <a:rPr lang="en-US" sz="2000" dirty="0" err="1"/>
              <a:t>projektu</a:t>
            </a:r>
            <a:r>
              <a:rPr lang="en-US" sz="2000" dirty="0"/>
              <a:t>, w tym na </a:t>
            </a:r>
            <a:r>
              <a:rPr lang="en-US" sz="2000" dirty="0" err="1"/>
              <a:t>finanse</a:t>
            </a:r>
            <a:r>
              <a:rPr lang="en-US" sz="2000" dirty="0"/>
              <a:t> publiczne, </a:t>
            </a:r>
            <a:r>
              <a:rPr lang="en-US" sz="2000" dirty="0" err="1"/>
              <a:t>wydatki</a:t>
            </a:r>
            <a:r>
              <a:rPr lang="en-US" sz="2000" dirty="0"/>
              <a:t> i </a:t>
            </a:r>
            <a:r>
              <a:rPr lang="en-US" sz="2000" dirty="0" err="1"/>
              <a:t>dochody</a:t>
            </a:r>
            <a:r>
              <a:rPr lang="en-US" sz="2000" dirty="0"/>
              <a:t> </a:t>
            </a:r>
            <a:r>
              <a:rPr lang="en-US" sz="2000" dirty="0" err="1"/>
              <a:t>ludności</a:t>
            </a:r>
            <a:r>
              <a:rPr lang="en-US" sz="2000" dirty="0"/>
              <a:t>, </a:t>
            </a:r>
            <a:r>
              <a:rPr lang="en-US" sz="2000" dirty="0" err="1"/>
              <a:t>która</a:t>
            </a:r>
            <a:r>
              <a:rPr lang="en-US" sz="2000" dirty="0"/>
              <a:t> </a:t>
            </a:r>
            <a:r>
              <a:rPr lang="en-US" sz="2000" dirty="0" err="1"/>
              <a:t>bezpośrednio</a:t>
            </a:r>
            <a:r>
              <a:rPr lang="en-US" sz="2000" dirty="0"/>
              <a:t> </a:t>
            </a:r>
            <a:r>
              <a:rPr lang="en-US" sz="2000" dirty="0" err="1"/>
              <a:t>lub</a:t>
            </a:r>
            <a:r>
              <a:rPr lang="en-US" sz="2000" dirty="0"/>
              <a:t> </a:t>
            </a:r>
            <a:r>
              <a:rPr lang="en-US" sz="2000" dirty="0" err="1"/>
              <a:t>pośrednio</a:t>
            </a:r>
            <a:r>
              <a:rPr lang="en-US" sz="2000" dirty="0"/>
              <a:t> </a:t>
            </a:r>
            <a:r>
              <a:rPr lang="en-US" sz="2000" dirty="0" err="1"/>
              <a:t>będzie</a:t>
            </a:r>
            <a:r>
              <a:rPr lang="en-US" sz="2000" dirty="0"/>
              <a:t> </a:t>
            </a:r>
            <a:r>
              <a:rPr lang="en-US" sz="2000" dirty="0" err="1"/>
              <a:t>czerpać</a:t>
            </a:r>
            <a:r>
              <a:rPr lang="en-US" sz="2000" dirty="0"/>
              <a:t> </a:t>
            </a:r>
            <a:r>
              <a:rPr lang="en-US" sz="2000" dirty="0" err="1"/>
              <a:t>korzyści</a:t>
            </a:r>
            <a:r>
              <a:rPr lang="en-US" sz="2000" dirty="0"/>
              <a:t> z </a:t>
            </a:r>
            <a:r>
              <a:rPr lang="en-US" sz="2000" dirty="0" err="1"/>
              <a:t>realizacji</a:t>
            </a:r>
            <a:r>
              <a:rPr lang="en-US" sz="2000" dirty="0"/>
              <a:t> </a:t>
            </a:r>
            <a:r>
              <a:rPr lang="en-US" sz="2000" dirty="0" err="1"/>
              <a:t>takiego</a:t>
            </a:r>
            <a:r>
              <a:rPr lang="en-US" sz="2000" dirty="0"/>
              <a:t> </a:t>
            </a:r>
            <a:r>
              <a:rPr lang="en-US" sz="2000" dirty="0" err="1"/>
              <a:t>projektu</a:t>
            </a:r>
            <a:endParaRPr lang="en-US" sz="200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17E106-56E2-439F-BC9B-325CE8A0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3103" y="6356350"/>
            <a:ext cx="301678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Analizy finansowo-ekonomiczne w projektach PPP. Podstawy. Michal Kania. </a:t>
            </a:r>
          </a:p>
        </p:txBody>
      </p:sp>
      <p:pic>
        <p:nvPicPr>
          <p:cNvPr id="8" name="Symbol zastępczy zawartości 7" descr="Obraz zawierający zewnętrzne, budynek, osoby, chodzenie&#10;&#10;Opis wygenerowany automatycznie">
            <a:extLst>
              <a:ext uri="{FF2B5EF4-FFF2-40B4-BE49-F238E27FC236}">
                <a16:creationId xmlns:a16="http://schemas.microsoft.com/office/drawing/2014/main" id="{72839DC2-0973-40CD-BF62-F1716AA1C8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 r="29735" b="2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BB4CB2-C3BA-4A04-9FC4-AAD151F5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9ACE89A-566B-4D6B-A7A8-725D8AA42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20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4688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D7CCBA7-201D-42E8-8B65-03010142F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Cost Benefis Analysis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DD708D-F579-495C-842A-CB431624A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513641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Typowa</a:t>
            </a:r>
            <a:r>
              <a:rPr lang="en-US" sz="2000" dirty="0"/>
              <a:t> AKK </a:t>
            </a:r>
            <a:r>
              <a:rPr lang="en-US" sz="2000" dirty="0" err="1"/>
              <a:t>bada</a:t>
            </a:r>
            <a:r>
              <a:rPr lang="en-US" sz="2000" dirty="0"/>
              <a:t>, w </a:t>
            </a:r>
            <a:r>
              <a:rPr lang="en-US" sz="2000" dirty="0" err="1"/>
              <a:t>jakim</a:t>
            </a:r>
            <a:r>
              <a:rPr lang="en-US" sz="2000" dirty="0"/>
              <a:t> </a:t>
            </a:r>
            <a:r>
              <a:rPr lang="en-US" sz="2000" dirty="0" err="1"/>
              <a:t>stopniu</a:t>
            </a:r>
            <a:r>
              <a:rPr lang="en-US" sz="2000" dirty="0"/>
              <a:t> </a:t>
            </a:r>
            <a:r>
              <a:rPr lang="en-US" sz="2000" dirty="0" err="1"/>
              <a:t>realizacja</a:t>
            </a:r>
            <a:r>
              <a:rPr lang="en-US" sz="2000" dirty="0"/>
              <a:t> </a:t>
            </a:r>
            <a:r>
              <a:rPr lang="en-US" sz="2000" dirty="0" err="1"/>
              <a:t>projektu</a:t>
            </a:r>
            <a:r>
              <a:rPr lang="en-US" sz="2000" dirty="0"/>
              <a:t> </a:t>
            </a:r>
            <a:r>
              <a:rPr lang="en-US" sz="2000" dirty="0" err="1"/>
              <a:t>przyczyni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do </a:t>
            </a:r>
            <a:r>
              <a:rPr lang="en-US" sz="2000" dirty="0" err="1"/>
              <a:t>wzrostu</a:t>
            </a:r>
            <a:r>
              <a:rPr lang="en-US" sz="2000" dirty="0"/>
              <a:t> </a:t>
            </a:r>
            <a:r>
              <a:rPr lang="en-US" sz="2000" dirty="0" err="1"/>
              <a:t>szeroko</a:t>
            </a:r>
            <a:r>
              <a:rPr lang="en-US" sz="2000" dirty="0"/>
              <a:t> </a:t>
            </a:r>
            <a:r>
              <a:rPr lang="en-US" sz="2000" dirty="0" err="1"/>
              <a:t>rozumianej</a:t>
            </a:r>
            <a:r>
              <a:rPr lang="en-US" sz="2000" dirty="0"/>
              <a:t> </a:t>
            </a:r>
            <a:r>
              <a:rPr lang="en-US" sz="2000" dirty="0" err="1"/>
              <a:t>zamożności</a:t>
            </a:r>
            <a:r>
              <a:rPr lang="en-US" sz="2000" dirty="0"/>
              <a:t> (</a:t>
            </a:r>
            <a:r>
              <a:rPr lang="en-US" sz="2000" dirty="0" err="1"/>
              <a:t>dobrobytu</a:t>
            </a:r>
            <a:r>
              <a:rPr lang="en-US" sz="2000" dirty="0"/>
              <a:t>) </a:t>
            </a:r>
            <a:r>
              <a:rPr lang="en-US" sz="2000" dirty="0" err="1"/>
              <a:t>społeczeństwa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Uwzględnia</a:t>
            </a:r>
            <a:r>
              <a:rPr lang="en-US" sz="2000" dirty="0"/>
              <a:t> nie tylko koszty i </a:t>
            </a:r>
            <a:r>
              <a:rPr lang="en-US" sz="2000" dirty="0" err="1"/>
              <a:t>korzyści</a:t>
            </a:r>
            <a:r>
              <a:rPr lang="en-US" sz="2000" dirty="0"/>
              <a:t> </a:t>
            </a:r>
            <a:r>
              <a:rPr lang="en-US" sz="2000" dirty="0" err="1"/>
              <a:t>wyrażane</a:t>
            </a:r>
            <a:r>
              <a:rPr lang="en-US" sz="2000" dirty="0"/>
              <a:t> </a:t>
            </a:r>
            <a:r>
              <a:rPr lang="en-US" sz="2000" dirty="0" err="1"/>
              <a:t>przepływami</a:t>
            </a:r>
            <a:r>
              <a:rPr lang="en-US" sz="2000" dirty="0"/>
              <a:t> </a:t>
            </a:r>
            <a:r>
              <a:rPr lang="en-US" sz="2000" dirty="0" err="1"/>
              <a:t>pieniężnymi</a:t>
            </a:r>
            <a:r>
              <a:rPr lang="en-US" sz="2000" dirty="0"/>
              <a:t>, ale </a:t>
            </a:r>
            <a:r>
              <a:rPr lang="en-US" sz="2000" dirty="0" err="1"/>
              <a:t>również</a:t>
            </a:r>
            <a:r>
              <a:rPr lang="en-US" sz="2000" dirty="0"/>
              <a:t> </a:t>
            </a:r>
            <a:r>
              <a:rPr lang="en-US" sz="2000" dirty="0" err="1"/>
              <a:t>dostarcza</a:t>
            </a:r>
            <a:r>
              <a:rPr lang="en-US" sz="2000" dirty="0"/>
              <a:t> </a:t>
            </a:r>
            <a:r>
              <a:rPr lang="en-US" sz="2000" dirty="0" err="1"/>
              <a:t>informacji</a:t>
            </a:r>
            <a:r>
              <a:rPr lang="en-US" sz="2000" dirty="0"/>
              <a:t> o </a:t>
            </a:r>
            <a:r>
              <a:rPr lang="en-US" sz="2000" dirty="0" err="1"/>
              <a:t>tych</a:t>
            </a:r>
            <a:r>
              <a:rPr lang="en-US" sz="2000" dirty="0"/>
              <a:t> </a:t>
            </a:r>
            <a:r>
              <a:rPr lang="en-US" sz="2000" dirty="0" err="1"/>
              <a:t>aspektach</a:t>
            </a:r>
            <a:r>
              <a:rPr lang="en-US" sz="2000" dirty="0"/>
              <a:t> </a:t>
            </a:r>
            <a:r>
              <a:rPr lang="en-US" sz="2000" dirty="0" err="1"/>
              <a:t>oddziaływania</a:t>
            </a:r>
            <a:r>
              <a:rPr lang="en-US" sz="2000" dirty="0"/>
              <a:t> </a:t>
            </a:r>
            <a:r>
              <a:rPr lang="en-US" sz="2000" dirty="0" err="1"/>
              <a:t>przedsięwzięcia</a:t>
            </a:r>
            <a:r>
              <a:rPr lang="en-US" sz="2000" dirty="0"/>
              <a:t>, </a:t>
            </a:r>
            <a:r>
              <a:rPr lang="en-US" sz="2000" dirty="0" err="1"/>
              <a:t>które</a:t>
            </a:r>
            <a:r>
              <a:rPr lang="en-US" sz="2000" dirty="0"/>
              <a:t> nie </a:t>
            </a:r>
            <a:r>
              <a:rPr lang="en-US" sz="2000" dirty="0" err="1"/>
              <a:t>są</a:t>
            </a:r>
            <a:r>
              <a:rPr lang="en-US" sz="2000" dirty="0"/>
              <a:t> </a:t>
            </a:r>
            <a:r>
              <a:rPr lang="en-US" sz="2000" dirty="0" err="1"/>
              <a:t>przedmiotem</a:t>
            </a:r>
            <a:r>
              <a:rPr lang="en-US" sz="2000" dirty="0"/>
              <a:t> </a:t>
            </a:r>
            <a:r>
              <a:rPr lang="en-US" sz="2000" dirty="0" err="1"/>
              <a:t>transakcji</a:t>
            </a:r>
            <a:r>
              <a:rPr lang="en-US" sz="2000" dirty="0"/>
              <a:t> </a:t>
            </a:r>
            <a:r>
              <a:rPr lang="en-US" sz="2000" dirty="0" err="1"/>
              <a:t>rynkowych</a:t>
            </a:r>
            <a:r>
              <a:rPr lang="en-US" sz="2000" dirty="0"/>
              <a:t>-</a:t>
            </a:r>
            <a:r>
              <a:rPr lang="pl-PL" sz="2000" dirty="0"/>
              <a:t> </a:t>
            </a:r>
            <a:r>
              <a:rPr lang="en-US" sz="2000" dirty="0"/>
              <a:t>takie </a:t>
            </a:r>
            <a:r>
              <a:rPr lang="en-US" sz="2000" dirty="0" err="1"/>
              <a:t>aspekty</a:t>
            </a:r>
            <a:r>
              <a:rPr lang="en-US" sz="2000" dirty="0"/>
              <a:t> </a:t>
            </a:r>
            <a:r>
              <a:rPr lang="en-US" sz="2000" dirty="0" err="1"/>
              <a:t>są</a:t>
            </a:r>
            <a:r>
              <a:rPr lang="en-US" sz="2000" dirty="0"/>
              <a:t> </a:t>
            </a:r>
            <a:r>
              <a:rPr lang="en-US" sz="2000" dirty="0" err="1"/>
              <a:t>charakterystyczne</a:t>
            </a:r>
            <a:r>
              <a:rPr lang="en-US" sz="2000" dirty="0"/>
              <a:t> </a:t>
            </a:r>
            <a:r>
              <a:rPr lang="en-US" sz="2000" dirty="0" err="1"/>
              <a:t>przede</a:t>
            </a:r>
            <a:r>
              <a:rPr lang="en-US" sz="2000" dirty="0"/>
              <a:t> </a:t>
            </a:r>
            <a:r>
              <a:rPr lang="en-US" sz="2000" dirty="0" err="1"/>
              <a:t>wszystkim</a:t>
            </a:r>
            <a:r>
              <a:rPr lang="en-US" sz="2000" dirty="0"/>
              <a:t> </a:t>
            </a:r>
            <a:r>
              <a:rPr lang="en-US" sz="2000" dirty="0" err="1"/>
              <a:t>dla</a:t>
            </a:r>
            <a:r>
              <a:rPr lang="en-US" sz="2000" dirty="0"/>
              <a:t> </a:t>
            </a:r>
            <a:r>
              <a:rPr lang="en-US" sz="2000" dirty="0" err="1"/>
              <a:t>usług</a:t>
            </a:r>
            <a:r>
              <a:rPr lang="en-US" sz="2000" dirty="0"/>
              <a:t> </a:t>
            </a:r>
            <a:r>
              <a:rPr lang="en-US" sz="2000" dirty="0" err="1"/>
              <a:t>sektora</a:t>
            </a:r>
            <a:r>
              <a:rPr lang="en-US" sz="2000" dirty="0"/>
              <a:t> </a:t>
            </a:r>
            <a:r>
              <a:rPr lang="en-US" sz="2000" dirty="0" err="1"/>
              <a:t>publicznego</a:t>
            </a:r>
            <a:endParaRPr lang="en-US" sz="200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C94684-3A1B-4B46-8131-D6528061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3103" y="6356350"/>
            <a:ext cx="301678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Analizy finansowo-ekonomiczne w projektach PPP. Podstawy. Michal Kania. </a:t>
            </a:r>
          </a:p>
        </p:txBody>
      </p:sp>
      <p:pic>
        <p:nvPicPr>
          <p:cNvPr id="8" name="Symbol zastępczy zawartości 7" descr="Obraz zawierający zewnętrzne, woda, most, budynek&#10;&#10;Opis wygenerowany automatycznie">
            <a:extLst>
              <a:ext uri="{FF2B5EF4-FFF2-40B4-BE49-F238E27FC236}">
                <a16:creationId xmlns:a16="http://schemas.microsoft.com/office/drawing/2014/main" id="{2F6F8B9B-2457-434E-9DFA-4F8DB94781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0" r="17413" b="-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AB4CC4-341A-469F-A3F2-B81EA58C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9ACE89A-566B-4D6B-A7A8-725D8AA42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2556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67C295-366D-4833-AFD4-C39B06AE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Cost Benefis Analysis</a:t>
            </a:r>
          </a:p>
        </p:txBody>
      </p:sp>
      <p:pic>
        <p:nvPicPr>
          <p:cNvPr id="8" name="Symbol zastępczy zawartości 7" descr="Obraz zawierający fabryka, budynek, miasto&#10;&#10;Opis wygenerowany automatycznie">
            <a:extLst>
              <a:ext uri="{FF2B5EF4-FFF2-40B4-BE49-F238E27FC236}">
                <a16:creationId xmlns:a16="http://schemas.microsoft.com/office/drawing/2014/main" id="{14A87CE2-D7D4-4691-80E2-C7D27C2EB8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9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687544-9015-44C9-BE09-7D88C1E6B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1800" dirty="0" err="1"/>
              <a:t>Częstokroć</a:t>
            </a:r>
            <a:r>
              <a:rPr lang="en-US" sz="1800" dirty="0"/>
              <a:t> </a:t>
            </a:r>
            <a:r>
              <a:rPr lang="en-US" sz="1800" dirty="0" err="1"/>
              <a:t>korzyści</a:t>
            </a:r>
            <a:r>
              <a:rPr lang="en-US" sz="1800" dirty="0"/>
              <a:t> </a:t>
            </a:r>
            <a:r>
              <a:rPr lang="en-US" sz="1800" dirty="0" err="1"/>
              <a:t>pozafinansowe</a:t>
            </a:r>
            <a:r>
              <a:rPr lang="en-US" sz="1800" dirty="0"/>
              <a:t> </a:t>
            </a:r>
            <a:r>
              <a:rPr lang="en-US" sz="1800" dirty="0" err="1"/>
              <a:t>są</a:t>
            </a:r>
            <a:r>
              <a:rPr lang="en-US" sz="1800" dirty="0"/>
              <a:t> </a:t>
            </a:r>
            <a:r>
              <a:rPr lang="en-US" sz="1800" dirty="0" err="1"/>
              <a:t>trudne</a:t>
            </a:r>
            <a:r>
              <a:rPr lang="en-US" sz="1800" dirty="0"/>
              <a:t> </a:t>
            </a:r>
            <a:r>
              <a:rPr lang="en-US" sz="1800" dirty="0" err="1"/>
              <a:t>lub</a:t>
            </a:r>
            <a:r>
              <a:rPr lang="en-US" sz="1800" dirty="0"/>
              <a:t> </a:t>
            </a:r>
            <a:r>
              <a:rPr lang="en-US" sz="1800" dirty="0" err="1"/>
              <a:t>nawet</a:t>
            </a:r>
            <a:r>
              <a:rPr lang="en-US" sz="1800" dirty="0"/>
              <a:t> </a:t>
            </a:r>
            <a:r>
              <a:rPr lang="en-US" sz="1800" dirty="0" err="1"/>
              <a:t>niemożliwe</a:t>
            </a:r>
            <a:r>
              <a:rPr lang="en-US" sz="1800" dirty="0"/>
              <a:t> do </a:t>
            </a:r>
            <a:r>
              <a:rPr lang="en-US" sz="1800" dirty="0" err="1"/>
              <a:t>wyceny</a:t>
            </a:r>
            <a:endParaRPr lang="en-US" sz="1800" dirty="0"/>
          </a:p>
          <a:p>
            <a:r>
              <a:rPr lang="en-US" sz="1800" dirty="0" err="1"/>
              <a:t>Podmioty</a:t>
            </a:r>
            <a:r>
              <a:rPr lang="en-US" sz="1800" dirty="0"/>
              <a:t> publiczne </a:t>
            </a:r>
            <a:r>
              <a:rPr lang="en-US" sz="1800" dirty="0" err="1"/>
              <a:t>angażujące</a:t>
            </a:r>
            <a:r>
              <a:rPr lang="en-US" sz="1800" dirty="0"/>
              <a:t> </a:t>
            </a:r>
            <a:r>
              <a:rPr lang="en-US" sz="1800" dirty="0" err="1"/>
              <a:t>się</a:t>
            </a:r>
            <a:r>
              <a:rPr lang="en-US" sz="1800" dirty="0"/>
              <a:t> w </a:t>
            </a:r>
            <a:r>
              <a:rPr lang="en-US" sz="1800" dirty="0" err="1"/>
              <a:t>projekty</a:t>
            </a:r>
            <a:r>
              <a:rPr lang="en-US" sz="1800" dirty="0"/>
              <a:t> PPP </a:t>
            </a:r>
            <a:r>
              <a:rPr lang="en-US" sz="1800" dirty="0" err="1"/>
              <a:t>realizować</a:t>
            </a:r>
            <a:r>
              <a:rPr lang="en-US" sz="1800" dirty="0"/>
              <a:t> </a:t>
            </a:r>
            <a:r>
              <a:rPr lang="en-US" sz="1800" dirty="0" err="1"/>
              <a:t>mają</a:t>
            </a:r>
            <a:r>
              <a:rPr lang="en-US" sz="1800" dirty="0"/>
              <a:t> </a:t>
            </a:r>
            <a:r>
              <a:rPr lang="en-US" sz="1800" dirty="0" err="1"/>
              <a:t>interes</a:t>
            </a:r>
            <a:r>
              <a:rPr lang="en-US" sz="1800" dirty="0"/>
              <a:t> </a:t>
            </a:r>
            <a:r>
              <a:rPr lang="en-US" sz="1800" dirty="0" err="1"/>
              <a:t>publiczny</a:t>
            </a:r>
            <a:r>
              <a:rPr lang="en-US" sz="1800" dirty="0"/>
              <a:t> </a:t>
            </a:r>
          </a:p>
          <a:p>
            <a:r>
              <a:rPr lang="en-US" sz="1800" dirty="0"/>
              <a:t>Ich </a:t>
            </a:r>
            <a:r>
              <a:rPr lang="en-US" sz="1800" dirty="0" err="1"/>
              <a:t>działalność</a:t>
            </a:r>
            <a:r>
              <a:rPr lang="en-US" sz="1800" dirty="0"/>
              <a:t> w tym </a:t>
            </a:r>
            <a:r>
              <a:rPr lang="en-US" sz="1800" dirty="0" err="1"/>
              <a:t>zakresie</a:t>
            </a:r>
            <a:r>
              <a:rPr lang="en-US" sz="1800" dirty="0"/>
              <a:t> </a:t>
            </a:r>
            <a:r>
              <a:rPr lang="en-US" sz="1800" dirty="0" err="1"/>
              <a:t>różni</a:t>
            </a:r>
            <a:r>
              <a:rPr lang="en-US" sz="1800" dirty="0"/>
              <a:t> </a:t>
            </a:r>
            <a:r>
              <a:rPr lang="en-US" sz="1800" dirty="0" err="1"/>
              <a:t>się</a:t>
            </a:r>
            <a:r>
              <a:rPr lang="en-US" sz="1800" dirty="0"/>
              <a:t> w </a:t>
            </a:r>
            <a:r>
              <a:rPr lang="en-US" sz="1800" dirty="0" err="1"/>
              <a:t>sposób</a:t>
            </a:r>
            <a:r>
              <a:rPr lang="en-US" sz="1800" dirty="0"/>
              <a:t> </a:t>
            </a:r>
            <a:r>
              <a:rPr lang="en-US" sz="1800" dirty="0" err="1"/>
              <a:t>zasadniczy</a:t>
            </a:r>
            <a:r>
              <a:rPr lang="en-US" sz="1800" dirty="0"/>
              <a:t> od </a:t>
            </a:r>
            <a:r>
              <a:rPr lang="en-US" sz="1800" dirty="0" err="1"/>
              <a:t>działalności</a:t>
            </a:r>
            <a:r>
              <a:rPr lang="en-US" sz="1800" dirty="0"/>
              <a:t> </a:t>
            </a:r>
            <a:r>
              <a:rPr lang="en-US" sz="1800" dirty="0" err="1"/>
              <a:t>typowych</a:t>
            </a:r>
            <a:r>
              <a:rPr lang="en-US" sz="1800" dirty="0"/>
              <a:t> </a:t>
            </a:r>
            <a:r>
              <a:rPr lang="en-US" sz="1800" dirty="0" err="1"/>
              <a:t>przedsiębiorców</a:t>
            </a:r>
            <a:r>
              <a:rPr lang="en-US" sz="1800" dirty="0"/>
              <a:t> </a:t>
            </a:r>
            <a:r>
              <a:rPr lang="en-US" sz="1800" dirty="0" err="1"/>
              <a:t>prywatnych</a:t>
            </a:r>
            <a:r>
              <a:rPr lang="en-US" sz="1800" dirty="0"/>
              <a:t>, </a:t>
            </a:r>
            <a:r>
              <a:rPr lang="en-US" sz="1800" dirty="0" err="1"/>
              <a:t>kierujących</a:t>
            </a:r>
            <a:r>
              <a:rPr lang="en-US" sz="1800" dirty="0"/>
              <a:t> </a:t>
            </a:r>
            <a:r>
              <a:rPr lang="en-US" sz="1800" dirty="0" err="1"/>
              <a:t>się</a:t>
            </a:r>
            <a:r>
              <a:rPr lang="en-US" sz="1800" dirty="0"/>
              <a:t> </a:t>
            </a:r>
            <a:r>
              <a:rPr lang="en-US" sz="1800" dirty="0" err="1"/>
              <a:t>przede</a:t>
            </a:r>
            <a:r>
              <a:rPr lang="en-US" sz="1800" dirty="0"/>
              <a:t> </a:t>
            </a:r>
            <a:r>
              <a:rPr lang="en-US" sz="1800" dirty="0" err="1"/>
              <a:t>wszystkim</a:t>
            </a:r>
            <a:r>
              <a:rPr lang="en-US" sz="1800" dirty="0"/>
              <a:t> </a:t>
            </a:r>
            <a:r>
              <a:rPr lang="en-US" sz="1800" dirty="0" err="1"/>
              <a:t>maksymalizacją</a:t>
            </a:r>
            <a:r>
              <a:rPr lang="en-US" sz="1800" dirty="0"/>
              <a:t> </a:t>
            </a:r>
            <a:r>
              <a:rPr lang="en-US" sz="1800" dirty="0" err="1"/>
              <a:t>zysku</a:t>
            </a:r>
            <a:r>
              <a:rPr lang="en-US" sz="1800" dirty="0"/>
              <a:t> </a:t>
            </a:r>
            <a:endParaRPr lang="pl-PL" sz="1800" dirty="0"/>
          </a:p>
          <a:p>
            <a:r>
              <a:rPr lang="pl-PL" sz="1800" dirty="0"/>
              <a:t>Chodzi przede wszystkim o wartość dodaną, związaną z rozwiązaniami innowacyjnymi, proekologicznymi i prospołecznymi</a:t>
            </a:r>
            <a:endParaRPr lang="en-US" sz="1800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E1E015-D8DB-4FE3-8001-433530A7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+mn-ea"/>
                <a:cs typeface="+mn-cs"/>
              </a:rPr>
              <a:t>Analizy finansowo-ekonomiczne w projektach PPP. Podstawy. Michal Kania.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771D36-10E3-4DFD-B06B-F17447B5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9ACE89A-566B-4D6B-A7A8-725D8AA42565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22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7441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B747CD-6B14-41D0-83DA-221190AE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Cost Benefis Analysis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717F99-2AA7-43FB-AE22-53621F899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513641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PPP </a:t>
            </a:r>
            <a:r>
              <a:rPr lang="en-US" sz="1700" dirty="0" err="1"/>
              <a:t>stanowić</a:t>
            </a:r>
            <a:r>
              <a:rPr lang="en-US" sz="1700" dirty="0"/>
              <a:t> </a:t>
            </a:r>
            <a:r>
              <a:rPr lang="en-US" sz="1700" dirty="0" err="1"/>
              <a:t>może</a:t>
            </a:r>
            <a:r>
              <a:rPr lang="en-US" sz="1700" dirty="0"/>
              <a:t> </a:t>
            </a:r>
            <a:r>
              <a:rPr lang="en-US" sz="1700" dirty="0" err="1"/>
              <a:t>doskonały</a:t>
            </a:r>
            <a:r>
              <a:rPr lang="en-US" sz="1700" dirty="0"/>
              <a:t> </a:t>
            </a:r>
            <a:r>
              <a:rPr lang="en-US" sz="1700" dirty="0" err="1"/>
              <a:t>nośnik</a:t>
            </a:r>
            <a:r>
              <a:rPr lang="en-US" sz="1700" dirty="0"/>
              <a:t> </a:t>
            </a:r>
            <a:r>
              <a:rPr lang="en-US" sz="1700" dirty="0" err="1"/>
              <a:t>promocji</a:t>
            </a:r>
            <a:r>
              <a:rPr lang="en-US" sz="1700" dirty="0"/>
              <a:t> </a:t>
            </a:r>
            <a:r>
              <a:rPr lang="en-US" sz="1700" dirty="0" err="1"/>
              <a:t>rozwiązań</a:t>
            </a:r>
            <a:r>
              <a:rPr lang="en-US" sz="1700" dirty="0"/>
              <a:t> </a:t>
            </a:r>
            <a:r>
              <a:rPr lang="en-US" sz="1700" dirty="0" err="1"/>
              <a:t>innowacyjnych</a:t>
            </a:r>
            <a:r>
              <a:rPr lang="en-US" sz="1700" dirty="0"/>
              <a:t>, </a:t>
            </a:r>
            <a:r>
              <a:rPr lang="en-US" sz="1700" dirty="0" err="1"/>
              <a:t>proekologicznych</a:t>
            </a:r>
            <a:r>
              <a:rPr lang="en-US" sz="1700" dirty="0"/>
              <a:t> (</a:t>
            </a:r>
            <a:r>
              <a:rPr lang="en-US" sz="1700" dirty="0" err="1"/>
              <a:t>łącznie</a:t>
            </a:r>
            <a:r>
              <a:rPr lang="en-US" sz="1700" dirty="0"/>
              <a:t> </a:t>
            </a:r>
            <a:r>
              <a:rPr lang="en-US" sz="1700" dirty="0" err="1"/>
              <a:t>nazywanych</a:t>
            </a:r>
            <a:r>
              <a:rPr lang="en-US" sz="1700" dirty="0"/>
              <a:t> eco-</a:t>
            </a:r>
            <a:r>
              <a:rPr lang="en-US" sz="1700" dirty="0" err="1"/>
              <a:t>innowacjami</a:t>
            </a:r>
            <a:r>
              <a:rPr lang="en-US" sz="1700" dirty="0"/>
              <a:t>), jak </a:t>
            </a:r>
            <a:r>
              <a:rPr lang="en-US" sz="1700" dirty="0" err="1"/>
              <a:t>również</a:t>
            </a:r>
            <a:r>
              <a:rPr lang="en-US" sz="1700" dirty="0"/>
              <a:t> </a:t>
            </a:r>
            <a:r>
              <a:rPr lang="en-US" sz="1700" dirty="0" err="1"/>
              <a:t>rozwiązań</a:t>
            </a:r>
            <a:r>
              <a:rPr lang="en-US" sz="1700" dirty="0"/>
              <a:t> </a:t>
            </a:r>
            <a:r>
              <a:rPr lang="en-US" sz="1700" dirty="0" err="1"/>
              <a:t>prospołecznych</a:t>
            </a:r>
            <a:endParaRPr lang="en-US" sz="1700" dirty="0"/>
          </a:p>
          <a:p>
            <a:r>
              <a:rPr lang="en-US" sz="1700" dirty="0"/>
              <a:t>Do </a:t>
            </a:r>
            <a:r>
              <a:rPr lang="en-US" sz="1700" dirty="0" err="1"/>
              <a:t>korzyści</a:t>
            </a:r>
            <a:r>
              <a:rPr lang="en-US" sz="1700" dirty="0"/>
              <a:t> </a:t>
            </a:r>
            <a:r>
              <a:rPr lang="en-US" sz="1700" dirty="0" err="1"/>
              <a:t>związanych</a:t>
            </a:r>
            <a:r>
              <a:rPr lang="en-US" sz="1700" dirty="0"/>
              <a:t> z </a:t>
            </a:r>
            <a:r>
              <a:rPr lang="en-US" sz="1700" dirty="0" err="1"/>
              <a:t>innowacyjnymi</a:t>
            </a:r>
            <a:r>
              <a:rPr lang="en-US" sz="1700" dirty="0"/>
              <a:t> </a:t>
            </a:r>
            <a:r>
              <a:rPr lang="en-US" sz="1700" dirty="0" err="1"/>
              <a:t>zalicza</a:t>
            </a:r>
            <a:r>
              <a:rPr lang="en-US" sz="1700" dirty="0"/>
              <a:t> </a:t>
            </a:r>
            <a:r>
              <a:rPr lang="en-US" sz="1700" dirty="0" err="1"/>
              <a:t>się</a:t>
            </a:r>
            <a:r>
              <a:rPr lang="en-US" sz="1700" dirty="0"/>
              <a:t> m.in.: </a:t>
            </a:r>
            <a:r>
              <a:rPr lang="en-US" sz="1700" dirty="0" err="1"/>
              <a:t>podnoszenie</a:t>
            </a:r>
            <a:r>
              <a:rPr lang="en-US" sz="1700" dirty="0"/>
              <a:t> </a:t>
            </a:r>
            <a:r>
              <a:rPr lang="en-US" sz="1700" dirty="0" err="1"/>
              <a:t>jakości</a:t>
            </a:r>
            <a:r>
              <a:rPr lang="en-US" sz="1700" dirty="0"/>
              <a:t> </a:t>
            </a:r>
            <a:r>
              <a:rPr lang="en-US" sz="1700" dirty="0" err="1"/>
              <a:t>świadczonych</a:t>
            </a:r>
            <a:r>
              <a:rPr lang="en-US" sz="1700" dirty="0"/>
              <a:t> </a:t>
            </a:r>
            <a:r>
              <a:rPr lang="en-US" sz="1700" dirty="0" err="1"/>
              <a:t>usług</a:t>
            </a:r>
            <a:r>
              <a:rPr lang="en-US" sz="1700" dirty="0"/>
              <a:t> publicznych; </a:t>
            </a:r>
            <a:r>
              <a:rPr lang="en-US" sz="1700" dirty="0" err="1"/>
              <a:t>pozyskiwanie</a:t>
            </a:r>
            <a:r>
              <a:rPr lang="en-US" sz="1700" dirty="0"/>
              <a:t> </a:t>
            </a:r>
            <a:r>
              <a:rPr lang="en-US" sz="1700" dirty="0" err="1"/>
              <a:t>produktów</a:t>
            </a:r>
            <a:r>
              <a:rPr lang="en-US" sz="1700" dirty="0"/>
              <a:t> i </a:t>
            </a:r>
            <a:r>
              <a:rPr lang="en-US" sz="1700" dirty="0" err="1"/>
              <a:t>usług</a:t>
            </a:r>
            <a:r>
              <a:rPr lang="en-US" sz="1700" dirty="0"/>
              <a:t> </a:t>
            </a:r>
            <a:r>
              <a:rPr lang="en-US" sz="1700" dirty="0" err="1"/>
              <a:t>wyższej</a:t>
            </a:r>
            <a:r>
              <a:rPr lang="en-US" sz="1700" dirty="0"/>
              <a:t> </a:t>
            </a:r>
            <a:r>
              <a:rPr lang="en-US" sz="1700" dirty="0" err="1"/>
              <a:t>jakości</a:t>
            </a:r>
            <a:r>
              <a:rPr lang="en-US" sz="1700" dirty="0"/>
              <a:t> i </a:t>
            </a:r>
            <a:r>
              <a:rPr lang="en-US" sz="1700" dirty="0" err="1"/>
              <a:t>niższym</a:t>
            </a:r>
            <a:r>
              <a:rPr lang="en-US" sz="1700" dirty="0"/>
              <a:t> </a:t>
            </a:r>
            <a:r>
              <a:rPr lang="en-US" sz="1700" dirty="0" err="1"/>
              <a:t>kosztem</a:t>
            </a:r>
            <a:r>
              <a:rPr lang="en-US" sz="1700" dirty="0"/>
              <a:t> w </a:t>
            </a:r>
            <a:r>
              <a:rPr lang="en-US" sz="1700" dirty="0" err="1"/>
              <a:t>długofalowej</a:t>
            </a:r>
            <a:r>
              <a:rPr lang="en-US" sz="1700" dirty="0"/>
              <a:t> </a:t>
            </a:r>
            <a:r>
              <a:rPr lang="en-US" sz="1700" dirty="0" err="1"/>
              <a:t>perspektywie</a:t>
            </a:r>
            <a:r>
              <a:rPr lang="en-US" sz="1700" dirty="0"/>
              <a:t>; </a:t>
            </a:r>
            <a:r>
              <a:rPr lang="en-US" sz="1700" dirty="0" err="1"/>
              <a:t>usprawnianie</a:t>
            </a:r>
            <a:r>
              <a:rPr lang="en-US" sz="1700" dirty="0"/>
              <a:t> </a:t>
            </a:r>
            <a:r>
              <a:rPr lang="en-US" sz="1700" dirty="0" err="1"/>
              <a:t>dostępu</a:t>
            </a:r>
            <a:r>
              <a:rPr lang="en-US" sz="1700" dirty="0"/>
              <a:t> </a:t>
            </a:r>
            <a:r>
              <a:rPr lang="pl-PL" sz="1700" dirty="0"/>
              <a:t>PPP </a:t>
            </a:r>
            <a:r>
              <a:rPr lang="en-US" sz="1700" dirty="0" err="1"/>
              <a:t>dla</a:t>
            </a:r>
            <a:r>
              <a:rPr lang="en-US" sz="1700" dirty="0"/>
              <a:t> </a:t>
            </a:r>
            <a:r>
              <a:rPr lang="en-US" sz="1700" dirty="0" err="1"/>
              <a:t>małych</a:t>
            </a:r>
            <a:r>
              <a:rPr lang="en-US" sz="1700" dirty="0"/>
              <a:t> i </a:t>
            </a:r>
            <a:r>
              <a:rPr lang="en-US" sz="1700" dirty="0" err="1"/>
              <a:t>średnich</a:t>
            </a:r>
            <a:r>
              <a:rPr lang="en-US" sz="1700" dirty="0"/>
              <a:t> </a:t>
            </a:r>
            <a:r>
              <a:rPr lang="en-US" sz="1700" dirty="0" err="1"/>
              <a:t>przedsiębiorców</a:t>
            </a:r>
            <a:r>
              <a:rPr lang="en-US" sz="1700" dirty="0"/>
              <a:t>, w </a:t>
            </a:r>
            <a:r>
              <a:rPr lang="en-US" sz="1700" dirty="0" err="1"/>
              <a:t>szczególności</a:t>
            </a:r>
            <a:r>
              <a:rPr lang="en-US" sz="1700" dirty="0"/>
              <a:t> </a:t>
            </a:r>
            <a:r>
              <a:rPr lang="en-US" sz="1700" dirty="0" err="1"/>
              <a:t>mogących</a:t>
            </a:r>
            <a:r>
              <a:rPr lang="en-US" sz="1700" dirty="0"/>
              <a:t> </a:t>
            </a:r>
            <a:r>
              <a:rPr lang="en-US" sz="1700" dirty="0" err="1"/>
              <a:t>zaoferować</a:t>
            </a:r>
            <a:r>
              <a:rPr lang="en-US" sz="1700" dirty="0"/>
              <a:t> </a:t>
            </a:r>
            <a:r>
              <a:rPr lang="en-US" sz="1700" dirty="0" err="1"/>
              <a:t>nowoczesne</a:t>
            </a:r>
            <a:r>
              <a:rPr lang="en-US" sz="1700" dirty="0"/>
              <a:t> </a:t>
            </a:r>
            <a:r>
              <a:rPr lang="en-US" sz="1700" dirty="0" err="1"/>
              <a:t>rozwiązania</a:t>
            </a:r>
            <a:r>
              <a:rPr lang="en-US" sz="1700" dirty="0"/>
              <a:t>; </a:t>
            </a:r>
            <a:r>
              <a:rPr lang="en-US" sz="1700" dirty="0" err="1"/>
              <a:t>pozytywny</a:t>
            </a:r>
            <a:r>
              <a:rPr lang="en-US" sz="1700" dirty="0"/>
              <a:t> </a:t>
            </a:r>
            <a:r>
              <a:rPr lang="en-US" sz="1700" dirty="0" err="1"/>
              <a:t>wpływ</a:t>
            </a:r>
            <a:r>
              <a:rPr lang="en-US" sz="1700" dirty="0"/>
              <a:t> na </a:t>
            </a:r>
            <a:r>
              <a:rPr lang="en-US" sz="1700" dirty="0" err="1"/>
              <a:t>poprawę</a:t>
            </a:r>
            <a:r>
              <a:rPr lang="en-US" sz="1700" dirty="0"/>
              <a:t> </a:t>
            </a:r>
            <a:r>
              <a:rPr lang="en-US" sz="1700" dirty="0" err="1"/>
              <a:t>konkurencyjności</a:t>
            </a:r>
            <a:r>
              <a:rPr lang="en-US" sz="1700" dirty="0"/>
              <a:t> na </a:t>
            </a:r>
            <a:r>
              <a:rPr lang="en-US" sz="1700" dirty="0" err="1"/>
              <a:t>rynku</a:t>
            </a:r>
            <a:r>
              <a:rPr lang="en-US" sz="1700" dirty="0"/>
              <a:t>; </a:t>
            </a:r>
            <a:r>
              <a:rPr lang="en-US" sz="1700" dirty="0" err="1"/>
              <a:t>zachęcanie</a:t>
            </a:r>
            <a:r>
              <a:rPr lang="en-US" sz="1700" dirty="0"/>
              <a:t> </a:t>
            </a:r>
            <a:r>
              <a:rPr lang="en-US" sz="1700" dirty="0" err="1"/>
              <a:t>przedsiębiorców</a:t>
            </a:r>
            <a:r>
              <a:rPr lang="en-US" sz="1700" dirty="0"/>
              <a:t> do </a:t>
            </a:r>
            <a:r>
              <a:rPr lang="en-US" sz="1700" dirty="0" err="1"/>
              <a:t>inwestowania</a:t>
            </a:r>
            <a:r>
              <a:rPr lang="en-US" sz="1700" dirty="0"/>
              <a:t> w </a:t>
            </a:r>
            <a:r>
              <a:rPr lang="en-US" sz="1700" dirty="0" err="1"/>
              <a:t>innowacyjne</a:t>
            </a:r>
            <a:r>
              <a:rPr lang="en-US" sz="1700" dirty="0"/>
              <a:t> </a:t>
            </a:r>
            <a:r>
              <a:rPr lang="en-US" sz="1700" dirty="0" err="1"/>
              <a:t>rozwiązania</a:t>
            </a:r>
            <a:r>
              <a:rPr lang="en-US" sz="1700" dirty="0"/>
              <a:t> 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00E803-2BEA-48E8-8210-7D9DDF8C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3103" y="6356350"/>
            <a:ext cx="301678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Analizy finansowo-ekonomiczne w projektach PPP. Podstawy. Michal Kania. </a:t>
            </a:r>
          </a:p>
        </p:txBody>
      </p:sp>
      <p:pic>
        <p:nvPicPr>
          <p:cNvPr id="8" name="Symbol zastępczy zawartości 7" descr="Obraz zawierający zegar&#10;&#10;Opis wygenerowany automatycznie">
            <a:extLst>
              <a:ext uri="{FF2B5EF4-FFF2-40B4-BE49-F238E27FC236}">
                <a16:creationId xmlns:a16="http://schemas.microsoft.com/office/drawing/2014/main" id="{56E80424-9535-45E0-9889-96ADABE22A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4" r="20454" b="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17AE996-317E-4FC3-828E-6E13565F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9ACE89A-566B-4D6B-A7A8-725D8AA42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984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2250B4-078A-4AFF-A621-D1FDAB84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Analizy finansowo-ekonomiczne w projektach PPP. Zagadnienia podstawowe. </a:t>
            </a:r>
            <a:endParaRPr lang="en-US" sz="3100" dirty="0"/>
          </a:p>
        </p:txBody>
      </p:sp>
      <p:pic>
        <p:nvPicPr>
          <p:cNvPr id="6" name="Symbol zastępczy zawartości 5" descr="Obraz zawierający mężczyzna, niebieski&#10;&#10;Opis wygenerowany automatycznie">
            <a:extLst>
              <a:ext uri="{FF2B5EF4-FFF2-40B4-BE49-F238E27FC236}">
                <a16:creationId xmlns:a16="http://schemas.microsoft.com/office/drawing/2014/main" id="{42E9B4A5-1004-46D5-BBA3-854942D22C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2" b="11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D88EC1-3FF3-44F3-9B0A-7B4BA3AB0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1800"/>
              <a:t>Metodologia realizacji projektów PPP zakłada istnienie następujących po sobie faz, w tym fazy:</a:t>
            </a:r>
          </a:p>
          <a:p>
            <a:r>
              <a:rPr lang="en-US" sz="1800"/>
              <a:t>przygotowania projektu (analiz przedrealizacyjnych), </a:t>
            </a:r>
          </a:p>
          <a:p>
            <a:r>
              <a:rPr lang="en-US" sz="1800"/>
              <a:t>wyboru partnera prywatnego, </a:t>
            </a:r>
          </a:p>
          <a:p>
            <a:r>
              <a:rPr lang="en-US" sz="1800"/>
              <a:t>realizacji umowy o PPP</a:t>
            </a:r>
            <a:endParaRPr lang="en-US" sz="1800" dirty="0"/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69167596-B9CD-4A01-AA35-1DB7F7227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+mn-ea"/>
                <a:cs typeface="+mn-cs"/>
              </a:rPr>
              <a:t>Analizy finansowo-ekonomiczne w projektach PPP. Podstawy. Michal Kania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356F98CA-9FDF-44C8-998E-0309CDA7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9ACE89A-566B-4D6B-A7A8-725D8AA42565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411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27B76B-A96D-4C26-B855-0CD34D0B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/>
              <a:t>Wytyczne: Procuring Infrastructure Public-Private Partnerships 2018, International Bank for Reconstruction and Development, The World Bank, Waszyngton 2018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306298-9CFB-41B8-9525-FFAB440AE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5136416" cy="439398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700" dirty="0"/>
          </a:p>
          <a:p>
            <a:r>
              <a:rPr lang="en-US" sz="1700" dirty="0"/>
              <a:t>Tylko </a:t>
            </a:r>
            <a:r>
              <a:rPr lang="en-US" sz="1700" dirty="0" err="1"/>
              <a:t>projekty</a:t>
            </a:r>
            <a:r>
              <a:rPr lang="en-US" sz="1700" dirty="0"/>
              <a:t> PPP </a:t>
            </a:r>
            <a:r>
              <a:rPr lang="en-US" sz="1700" dirty="0" err="1"/>
              <a:t>poprzedzone</a:t>
            </a:r>
            <a:r>
              <a:rPr lang="en-US" sz="1700" dirty="0"/>
              <a:t> </a:t>
            </a:r>
            <a:r>
              <a:rPr lang="en-US" sz="1700" dirty="0" err="1"/>
              <a:t>prawidłową</a:t>
            </a:r>
            <a:r>
              <a:rPr lang="en-US" sz="1700" dirty="0"/>
              <a:t> i </a:t>
            </a:r>
            <a:r>
              <a:rPr lang="en-US" sz="1700" dirty="0" err="1"/>
              <a:t>dogłębną</a:t>
            </a:r>
            <a:r>
              <a:rPr lang="en-US" sz="1700" dirty="0"/>
              <a:t> </a:t>
            </a:r>
            <a:r>
              <a:rPr lang="en-US" sz="1700" dirty="0" err="1"/>
              <a:t>analizą</a:t>
            </a:r>
            <a:r>
              <a:rPr lang="en-US" sz="1700" dirty="0"/>
              <a:t> </a:t>
            </a:r>
            <a:r>
              <a:rPr lang="en-US" sz="1700" dirty="0" err="1"/>
              <a:t>mają</a:t>
            </a:r>
            <a:r>
              <a:rPr lang="en-US" sz="1700" dirty="0"/>
              <a:t> </a:t>
            </a:r>
            <a:r>
              <a:rPr lang="en-US" sz="1700" dirty="0" err="1"/>
              <a:t>szanse</a:t>
            </a:r>
            <a:r>
              <a:rPr lang="en-US" sz="1700" dirty="0"/>
              <a:t> na </a:t>
            </a:r>
            <a:r>
              <a:rPr lang="en-US" sz="1700" dirty="0" err="1"/>
              <a:t>powodzenie</a:t>
            </a:r>
            <a:r>
              <a:rPr lang="en-US" sz="1700" dirty="0"/>
              <a:t> w </a:t>
            </a:r>
            <a:r>
              <a:rPr lang="en-US" sz="1700" dirty="0" err="1"/>
              <a:t>fazie</a:t>
            </a:r>
            <a:r>
              <a:rPr lang="en-US" sz="1700" dirty="0"/>
              <a:t> ich </a:t>
            </a:r>
            <a:r>
              <a:rPr lang="en-US" sz="1700" dirty="0" err="1"/>
              <a:t>realizacji</a:t>
            </a:r>
            <a:r>
              <a:rPr lang="en-US" sz="1700" dirty="0"/>
              <a:t>. Analizy </a:t>
            </a:r>
            <a:r>
              <a:rPr lang="en-US" sz="1700" dirty="0" err="1"/>
              <a:t>powinny</a:t>
            </a:r>
            <a:r>
              <a:rPr lang="en-US" sz="1700" dirty="0"/>
              <a:t> </a:t>
            </a:r>
            <a:r>
              <a:rPr lang="en-US" sz="1700" dirty="0" err="1"/>
              <a:t>obejmować</a:t>
            </a:r>
            <a:r>
              <a:rPr lang="en-US" sz="1700" dirty="0"/>
              <a:t> </a:t>
            </a:r>
            <a:r>
              <a:rPr lang="en-US" sz="1700" dirty="0" err="1"/>
              <a:t>swoim</a:t>
            </a:r>
            <a:r>
              <a:rPr lang="en-US" sz="1700" dirty="0"/>
              <a:t> </a:t>
            </a:r>
            <a:r>
              <a:rPr lang="en-US" sz="1700" dirty="0" err="1"/>
              <a:t>zakresem</a:t>
            </a:r>
            <a:r>
              <a:rPr lang="en-US" sz="1700" dirty="0"/>
              <a:t> </a:t>
            </a:r>
            <a:r>
              <a:rPr lang="en-US" sz="1700" dirty="0" err="1"/>
              <a:t>kwestie</a:t>
            </a:r>
            <a:r>
              <a:rPr lang="en-US" sz="1700" dirty="0"/>
              <a:t> </a:t>
            </a:r>
            <a:r>
              <a:rPr lang="en-US" sz="1700" dirty="0" err="1"/>
              <a:t>finansowo-ekonomiczne</a:t>
            </a:r>
            <a:r>
              <a:rPr lang="en-US" sz="1700" dirty="0"/>
              <a:t>, </a:t>
            </a:r>
            <a:r>
              <a:rPr lang="en-US" sz="1700" dirty="0" err="1"/>
              <a:t>techniczne</a:t>
            </a:r>
            <a:r>
              <a:rPr lang="en-US" sz="1700" dirty="0"/>
              <a:t>, </a:t>
            </a:r>
            <a:r>
              <a:rPr lang="en-US" sz="1700" dirty="0" err="1"/>
              <a:t>społeczne</a:t>
            </a:r>
            <a:r>
              <a:rPr lang="en-US" sz="1700" dirty="0"/>
              <a:t> oraz </a:t>
            </a:r>
            <a:r>
              <a:rPr lang="en-US" sz="1700" dirty="0" err="1"/>
              <a:t>prawne</a:t>
            </a:r>
            <a:endParaRPr lang="en-US" sz="1700" dirty="0"/>
          </a:p>
          <a:p>
            <a:r>
              <a:rPr lang="en-US" sz="1700" dirty="0" err="1"/>
              <a:t>Należycie</a:t>
            </a:r>
            <a:r>
              <a:rPr lang="en-US" sz="1700" dirty="0"/>
              <a:t> </a:t>
            </a:r>
            <a:r>
              <a:rPr lang="en-US" sz="1700" dirty="0" err="1"/>
              <a:t>przeprowadzona</a:t>
            </a:r>
            <a:r>
              <a:rPr lang="en-US" sz="1700" dirty="0"/>
              <a:t> </a:t>
            </a:r>
            <a:r>
              <a:rPr lang="en-US" sz="1700" dirty="0" err="1"/>
              <a:t>analiza</a:t>
            </a:r>
            <a:r>
              <a:rPr lang="en-US" sz="1700" dirty="0"/>
              <a:t> </a:t>
            </a:r>
            <a:r>
              <a:rPr lang="en-US" sz="1700" dirty="0" err="1"/>
              <a:t>przedrealizacyjna</a:t>
            </a:r>
            <a:r>
              <a:rPr lang="en-US" sz="1700" dirty="0"/>
              <a:t> </a:t>
            </a:r>
            <a:r>
              <a:rPr lang="en-US" sz="1700" dirty="0" err="1"/>
              <a:t>powinna</a:t>
            </a:r>
            <a:r>
              <a:rPr lang="en-US" sz="1700" dirty="0"/>
              <a:t> </a:t>
            </a:r>
            <a:r>
              <a:rPr lang="en-US" sz="1700" dirty="0" err="1"/>
              <a:t>uwzględniać</a:t>
            </a:r>
            <a:r>
              <a:rPr lang="en-US" sz="1700" dirty="0"/>
              <a:t> </a:t>
            </a:r>
            <a:r>
              <a:rPr lang="en-US" sz="1700" dirty="0" err="1"/>
              <a:t>aspekty</a:t>
            </a:r>
            <a:r>
              <a:rPr lang="en-US" sz="1700" dirty="0"/>
              <a:t> </a:t>
            </a:r>
            <a:r>
              <a:rPr lang="en-US" sz="1700" dirty="0" err="1"/>
              <a:t>ekonomiczno-społeczne</a:t>
            </a:r>
            <a:r>
              <a:rPr lang="en-US" sz="1700" dirty="0"/>
              <a:t>, </a:t>
            </a:r>
            <a:r>
              <a:rPr lang="en-US" sz="1700" dirty="0" err="1"/>
              <a:t>podatkowe</a:t>
            </a:r>
            <a:r>
              <a:rPr lang="en-US" sz="1700" dirty="0"/>
              <a:t>, </a:t>
            </a:r>
            <a:r>
              <a:rPr lang="en-US" sz="1700" dirty="0" err="1"/>
              <a:t>finansowe</a:t>
            </a:r>
            <a:r>
              <a:rPr lang="en-US" sz="1700" dirty="0"/>
              <a:t>, w tym tzw. </a:t>
            </a:r>
            <a:r>
              <a:rPr lang="en-US" sz="1700" dirty="0" err="1"/>
              <a:t>bankowalność</a:t>
            </a:r>
            <a:r>
              <a:rPr lang="en-US" sz="1700" dirty="0"/>
              <a:t> </a:t>
            </a:r>
            <a:r>
              <a:rPr lang="en-US" sz="1700" dirty="0" err="1"/>
              <a:t>projektów</a:t>
            </a:r>
            <a:r>
              <a:rPr lang="en-US" sz="1700" dirty="0"/>
              <a:t> PPP, </a:t>
            </a:r>
            <a:r>
              <a:rPr lang="en-US" sz="1700" dirty="0" err="1"/>
              <a:t>ocenę</a:t>
            </a:r>
            <a:r>
              <a:rPr lang="en-US" sz="1700" dirty="0"/>
              <a:t> </a:t>
            </a:r>
            <a:r>
              <a:rPr lang="en-US" sz="1700" dirty="0" err="1"/>
              <a:t>ryzyk</a:t>
            </a:r>
            <a:r>
              <a:rPr lang="en-US" sz="1700" dirty="0"/>
              <a:t>, </a:t>
            </a:r>
            <a:r>
              <a:rPr lang="en-US" sz="1700" dirty="0" err="1"/>
              <a:t>porównanie</a:t>
            </a:r>
            <a:r>
              <a:rPr lang="en-US" sz="1700" dirty="0"/>
              <a:t> </a:t>
            </a:r>
            <a:r>
              <a:rPr lang="en-US" sz="1700" dirty="0" err="1"/>
              <a:t>korzyści</a:t>
            </a:r>
            <a:r>
              <a:rPr lang="en-US" sz="1700" dirty="0"/>
              <a:t> </a:t>
            </a:r>
            <a:r>
              <a:rPr lang="en-US" sz="1700" dirty="0" err="1"/>
              <a:t>płynących</a:t>
            </a:r>
            <a:r>
              <a:rPr lang="en-US" sz="1700" dirty="0"/>
              <a:t> z </a:t>
            </a:r>
            <a:r>
              <a:rPr lang="en-US" sz="1700" dirty="0" err="1"/>
              <a:t>wykorzystania</a:t>
            </a:r>
            <a:r>
              <a:rPr lang="en-US" sz="1700" dirty="0"/>
              <a:t> PPP versus </a:t>
            </a:r>
            <a:r>
              <a:rPr lang="en-US" sz="1700" dirty="0" err="1"/>
              <a:t>klasyczne</a:t>
            </a:r>
            <a:r>
              <a:rPr lang="en-US" sz="1700" dirty="0"/>
              <a:t> </a:t>
            </a:r>
            <a:r>
              <a:rPr lang="en-US" sz="1700" dirty="0" err="1"/>
              <a:t>zamówienia</a:t>
            </a:r>
            <a:r>
              <a:rPr lang="en-US" sz="1700" dirty="0"/>
              <a:t> publiczne (</a:t>
            </a:r>
            <a:r>
              <a:rPr lang="en-US" sz="1700" dirty="0" err="1"/>
              <a:t>analizę</a:t>
            </a:r>
            <a:r>
              <a:rPr lang="en-US" sz="1700" dirty="0"/>
              <a:t> Value for Money), </a:t>
            </a:r>
            <a:r>
              <a:rPr lang="en-US" sz="1700" dirty="0" err="1"/>
              <a:t>ocenę</a:t>
            </a:r>
            <a:r>
              <a:rPr lang="en-US" sz="1700" dirty="0"/>
              <a:t> </a:t>
            </a:r>
            <a:r>
              <a:rPr lang="en-US" sz="1700" dirty="0" err="1"/>
              <a:t>sił</a:t>
            </a:r>
            <a:r>
              <a:rPr lang="en-US" sz="1700" dirty="0"/>
              <a:t> </a:t>
            </a:r>
            <a:r>
              <a:rPr lang="en-US" sz="1700" dirty="0" err="1"/>
              <a:t>rynkowych</a:t>
            </a:r>
            <a:r>
              <a:rPr lang="en-US" sz="1700" dirty="0"/>
              <a:t> (np. </a:t>
            </a:r>
            <a:r>
              <a:rPr lang="en-US" sz="1700" dirty="0" err="1"/>
              <a:t>analizę</a:t>
            </a:r>
            <a:r>
              <a:rPr lang="en-US" sz="1700" dirty="0"/>
              <a:t> </a:t>
            </a:r>
            <a:r>
              <a:rPr lang="en-US" sz="1700" dirty="0" err="1"/>
              <a:t>pięciu</a:t>
            </a:r>
            <a:r>
              <a:rPr lang="en-US" sz="1700" dirty="0"/>
              <a:t> </a:t>
            </a:r>
            <a:r>
              <a:rPr lang="en-US" sz="1700" dirty="0" err="1"/>
              <a:t>sił</a:t>
            </a:r>
            <a:r>
              <a:rPr lang="en-US" sz="1700" dirty="0"/>
              <a:t> </a:t>
            </a:r>
            <a:r>
              <a:rPr lang="en-US" sz="1700" dirty="0" err="1"/>
              <a:t>konkurencji</a:t>
            </a:r>
            <a:r>
              <a:rPr lang="en-US" sz="1700" dirty="0"/>
              <a:t> M. </a:t>
            </a:r>
            <a:r>
              <a:rPr lang="en-US" sz="1700" dirty="0" err="1"/>
              <a:t>Portera</a:t>
            </a:r>
            <a:r>
              <a:rPr lang="en-US" sz="1700" dirty="0"/>
              <a:t>, </a:t>
            </a:r>
            <a:r>
              <a:rPr lang="en-US" sz="1700" dirty="0" err="1"/>
              <a:t>analizę</a:t>
            </a:r>
            <a:r>
              <a:rPr lang="en-US" sz="1700" dirty="0"/>
              <a:t> SWOT) oraz </a:t>
            </a:r>
            <a:r>
              <a:rPr lang="en-US" sz="1700" dirty="0" err="1"/>
              <a:t>ocenę</a:t>
            </a:r>
            <a:r>
              <a:rPr lang="en-US" sz="1700" dirty="0"/>
              <a:t> </a:t>
            </a:r>
            <a:r>
              <a:rPr lang="en-US" sz="1700" dirty="0" err="1"/>
              <a:t>wpływu</a:t>
            </a:r>
            <a:r>
              <a:rPr lang="en-US" sz="1700" dirty="0"/>
              <a:t> </a:t>
            </a:r>
            <a:r>
              <a:rPr lang="en-US" sz="1700" dirty="0" err="1"/>
              <a:t>realizacji</a:t>
            </a:r>
            <a:r>
              <a:rPr lang="en-US" sz="1700" dirty="0"/>
              <a:t> </a:t>
            </a:r>
            <a:r>
              <a:rPr lang="en-US" sz="1700" dirty="0" err="1"/>
              <a:t>przedsięwzięcia</a:t>
            </a:r>
            <a:r>
              <a:rPr lang="en-US" sz="1700" dirty="0"/>
              <a:t> na </a:t>
            </a:r>
            <a:r>
              <a:rPr lang="en-US" sz="1700" dirty="0" err="1"/>
              <a:t>środowisko</a:t>
            </a:r>
            <a:endParaRPr lang="en-US" sz="1700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obwód&#10;&#10;Opis wygenerowany automatycznie">
            <a:extLst>
              <a:ext uri="{FF2B5EF4-FFF2-40B4-BE49-F238E27FC236}">
                <a16:creationId xmlns:a16="http://schemas.microsoft.com/office/drawing/2014/main" id="{A886E7BE-14BA-4CAA-8027-03591964BC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 r="20920" b="-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D2EED2C0-D799-4478-A4D0-8964C2B9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A85013F3-60BE-4442-8358-AD884EDB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7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4031C10-4D82-4AC5-BC68-81650023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i="1" dirty="0" err="1"/>
              <a:t>Informacja</a:t>
            </a:r>
            <a:r>
              <a:rPr lang="en-US" sz="2000" i="1" dirty="0"/>
              <a:t> NIK o </a:t>
            </a:r>
            <a:r>
              <a:rPr lang="en-US" sz="2000" i="1" dirty="0" err="1"/>
              <a:t>wynikach</a:t>
            </a:r>
            <a:r>
              <a:rPr lang="en-US" sz="2000" i="1" dirty="0"/>
              <a:t> </a:t>
            </a:r>
            <a:r>
              <a:rPr lang="en-US" sz="2000" i="1" dirty="0" err="1"/>
              <a:t>kontroli</a:t>
            </a:r>
            <a:r>
              <a:rPr lang="en-US" sz="2000" i="1" dirty="0"/>
              <a:t> - </a:t>
            </a:r>
            <a:r>
              <a:rPr lang="en-US" sz="2000" i="1" dirty="0" err="1"/>
              <a:t>Realizacja</a:t>
            </a:r>
            <a:r>
              <a:rPr lang="en-US" sz="2000" i="1" dirty="0"/>
              <a:t> </a:t>
            </a:r>
            <a:r>
              <a:rPr lang="en-US" sz="2000" i="1" dirty="0" err="1"/>
              <a:t>przedsięwzięć</a:t>
            </a:r>
            <a:r>
              <a:rPr lang="en-US" sz="2000" i="1" dirty="0"/>
              <a:t> w </a:t>
            </a:r>
            <a:r>
              <a:rPr lang="en-US" sz="2000" i="1" dirty="0" err="1"/>
              <a:t>systemie</a:t>
            </a:r>
            <a:r>
              <a:rPr lang="en-US" sz="2000" i="1" dirty="0"/>
              <a:t> </a:t>
            </a:r>
            <a:r>
              <a:rPr lang="en-US" sz="2000" i="1" dirty="0" err="1"/>
              <a:t>partnerstwa</a:t>
            </a:r>
            <a:r>
              <a:rPr lang="en-US" sz="2000" i="1" dirty="0"/>
              <a:t> </a:t>
            </a:r>
            <a:r>
              <a:rPr lang="en-US" sz="2000" i="1" dirty="0" err="1"/>
              <a:t>publiczno</a:t>
            </a:r>
            <a:r>
              <a:rPr lang="en-US" sz="2000" i="1" dirty="0"/>
              <a:t> – </a:t>
            </a:r>
            <a:r>
              <a:rPr lang="en-US" sz="2000" i="1" dirty="0" err="1"/>
              <a:t>prywatnego</a:t>
            </a:r>
            <a:r>
              <a:rPr lang="en-US" sz="2000" dirty="0"/>
              <a:t>. Warszawa 2013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EDB5E5-19FC-4C79-88DA-9AD76666D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513641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,,Brak odpowiedniego przygotowania przez podmioty publiczne analiz przedrealizacyjnych, które skutkuje: bądź brakiem możliwości wypracowania konsensusu z partnerem prywatnym w trakcie negocjacji, bądź też wadliwą konstrukcją umowy o partnerstwie publiczno – prywatnym.  Ponadto niepożądanym zjawiskiem jest również ignorowanie wyników analiz przedrealizacyjnych’’ 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koszula&#10;&#10;Opis wygenerowany automatycznie">
            <a:extLst>
              <a:ext uri="{FF2B5EF4-FFF2-40B4-BE49-F238E27FC236}">
                <a16:creationId xmlns:a16="http://schemas.microsoft.com/office/drawing/2014/main" id="{F92364E7-2CB0-4D04-8B9D-EDE43D8763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4" r="28051" b="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07CED036-0FA5-4136-BE9F-9EB1B0FE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6A6DC42E-C838-4FC6-8820-7700BE3C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9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0392A96-DDE1-44FE-96A7-8CB27C756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1400" dirty="0"/>
            </a:br>
            <a:r>
              <a:rPr lang="en-US" sz="1800" dirty="0" err="1"/>
              <a:t>Obowiązek</a:t>
            </a:r>
            <a:r>
              <a:rPr lang="en-US" sz="1800" dirty="0"/>
              <a:t> </a:t>
            </a:r>
            <a:r>
              <a:rPr lang="en-US" sz="1800" dirty="0" err="1"/>
              <a:t>dokonania</a:t>
            </a:r>
            <a:r>
              <a:rPr lang="en-US" sz="1800" dirty="0"/>
              <a:t> </a:t>
            </a:r>
            <a:r>
              <a:rPr lang="en-US" sz="1800" dirty="0" err="1"/>
              <a:t>analiz</a:t>
            </a:r>
            <a:r>
              <a:rPr lang="en-US" sz="1800" dirty="0"/>
              <a:t> </a:t>
            </a:r>
            <a:r>
              <a:rPr lang="en-US" sz="1800" dirty="0" err="1"/>
              <a:t>przedrealizacyjnych</a:t>
            </a:r>
            <a:r>
              <a:rPr lang="en-US" sz="1800" dirty="0"/>
              <a:t> w </a:t>
            </a:r>
            <a:r>
              <a:rPr lang="en-US" sz="1800" dirty="0" err="1"/>
              <a:t>projektach</a:t>
            </a:r>
            <a:r>
              <a:rPr lang="en-US" sz="1800" dirty="0"/>
              <a:t> PPP w Polsce pod </a:t>
            </a:r>
            <a:r>
              <a:rPr lang="en-US" sz="1800" dirty="0" err="1"/>
              <a:t>rządami</a:t>
            </a:r>
            <a:r>
              <a:rPr lang="en-US" sz="1800" dirty="0"/>
              <a:t> art. 11 </a:t>
            </a:r>
            <a:r>
              <a:rPr lang="en-US" sz="1800" dirty="0" err="1"/>
              <a:t>ustawy</a:t>
            </a:r>
            <a:r>
              <a:rPr lang="en-US" sz="1800" dirty="0"/>
              <a:t> z dnia 28 </a:t>
            </a:r>
            <a:r>
              <a:rPr lang="en-US" sz="1800" dirty="0" err="1"/>
              <a:t>lipca</a:t>
            </a:r>
            <a:r>
              <a:rPr lang="en-US" sz="1800" dirty="0"/>
              <a:t> 2005 roku o </a:t>
            </a:r>
            <a:r>
              <a:rPr lang="en-US" sz="1800" dirty="0" err="1"/>
              <a:t>partnerstwie</a:t>
            </a:r>
            <a:r>
              <a:rPr lang="en-US" sz="1800" dirty="0"/>
              <a:t> </a:t>
            </a:r>
            <a:r>
              <a:rPr lang="en-US" sz="1800" dirty="0" err="1"/>
              <a:t>publiczno-prywatnym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5911C1-76A9-4F52-9961-AEC609284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513641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Po </a:t>
            </a:r>
            <a:r>
              <a:rPr lang="en-US" sz="2000" dirty="0" err="1"/>
              <a:t>pierwsze</a:t>
            </a:r>
            <a:r>
              <a:rPr lang="en-US" sz="2000" dirty="0"/>
              <a:t>, </a:t>
            </a:r>
            <a:r>
              <a:rPr lang="en-US" sz="2000" dirty="0" err="1"/>
              <a:t>ryzyk</a:t>
            </a:r>
            <a:r>
              <a:rPr lang="pl-PL" sz="2000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związan</a:t>
            </a:r>
            <a:r>
              <a:rPr lang="pl-PL" sz="2000" dirty="0"/>
              <a:t>e</a:t>
            </a:r>
            <a:r>
              <a:rPr lang="en-US" sz="2000" dirty="0"/>
              <a:t> z </a:t>
            </a:r>
            <a:r>
              <a:rPr lang="en-US" sz="2000" dirty="0" err="1"/>
              <a:t>realizacją</a:t>
            </a:r>
            <a:r>
              <a:rPr lang="en-US" sz="2000" dirty="0"/>
              <a:t> </a:t>
            </a:r>
            <a:r>
              <a:rPr lang="en-US" sz="2000" dirty="0" err="1"/>
              <a:t>projektowanego</a:t>
            </a:r>
            <a:r>
              <a:rPr lang="en-US" sz="2000" dirty="0"/>
              <a:t> </a:t>
            </a:r>
            <a:r>
              <a:rPr lang="en-US" sz="2000" dirty="0" err="1"/>
              <a:t>przedsięwzięcia</a:t>
            </a:r>
            <a:r>
              <a:rPr lang="en-US" sz="2000" dirty="0"/>
              <a:t>, z </a:t>
            </a:r>
            <a:r>
              <a:rPr lang="en-US" sz="2000" dirty="0" err="1"/>
              <a:t>uwzględnieniem</a:t>
            </a:r>
            <a:r>
              <a:rPr lang="en-US" sz="2000" dirty="0"/>
              <a:t> </a:t>
            </a:r>
            <a:r>
              <a:rPr lang="en-US" sz="2000" dirty="0" err="1"/>
              <a:t>różnych</a:t>
            </a:r>
            <a:r>
              <a:rPr lang="en-US" sz="2000" dirty="0"/>
              <a:t> </a:t>
            </a:r>
            <a:r>
              <a:rPr lang="en-US" sz="2000" dirty="0" err="1"/>
              <a:t>sposobów</a:t>
            </a:r>
            <a:r>
              <a:rPr lang="en-US" sz="2000" dirty="0"/>
              <a:t> ich </a:t>
            </a:r>
            <a:r>
              <a:rPr lang="en-US" sz="2000" dirty="0" err="1"/>
              <a:t>podziału</a:t>
            </a:r>
            <a:r>
              <a:rPr lang="en-US" sz="2000" dirty="0"/>
              <a:t> </a:t>
            </a:r>
            <a:r>
              <a:rPr lang="en-US" sz="2000" dirty="0" err="1"/>
              <a:t>między</a:t>
            </a:r>
            <a:r>
              <a:rPr lang="en-US" sz="2000" dirty="0"/>
              <a:t> </a:t>
            </a:r>
            <a:r>
              <a:rPr lang="en-US" sz="2000" dirty="0" err="1"/>
              <a:t>podmiot</a:t>
            </a:r>
            <a:r>
              <a:rPr lang="en-US" sz="2000" dirty="0"/>
              <a:t> </a:t>
            </a:r>
            <a:r>
              <a:rPr lang="en-US" sz="2000" dirty="0" err="1"/>
              <a:t>publiczny</a:t>
            </a:r>
            <a:r>
              <a:rPr lang="en-US" sz="2000" dirty="0"/>
              <a:t> i </a:t>
            </a:r>
            <a:r>
              <a:rPr lang="en-US" sz="2000" dirty="0" err="1"/>
              <a:t>partnera</a:t>
            </a:r>
            <a:r>
              <a:rPr lang="en-US" sz="2000" dirty="0"/>
              <a:t> </a:t>
            </a:r>
            <a:r>
              <a:rPr lang="en-US" sz="2000" dirty="0" err="1"/>
              <a:t>prywatnego</a:t>
            </a:r>
            <a:r>
              <a:rPr lang="en-US" sz="2000" dirty="0"/>
              <a:t> oraz </a:t>
            </a:r>
            <a:r>
              <a:rPr lang="en-US" sz="2000" dirty="0" err="1"/>
              <a:t>wpływu</a:t>
            </a:r>
            <a:r>
              <a:rPr lang="en-US" sz="2000" dirty="0"/>
              <a:t> na poziom </a:t>
            </a:r>
            <a:r>
              <a:rPr lang="en-US" sz="2000" dirty="0" err="1"/>
              <a:t>długu</a:t>
            </a:r>
            <a:r>
              <a:rPr lang="en-US" sz="2000" dirty="0"/>
              <a:t> </a:t>
            </a:r>
            <a:r>
              <a:rPr lang="en-US" sz="2000" dirty="0" err="1"/>
              <a:t>publicznego</a:t>
            </a:r>
            <a:r>
              <a:rPr lang="en-US" sz="2000" dirty="0"/>
              <a:t> i </a:t>
            </a:r>
            <a:r>
              <a:rPr lang="en-US" sz="2000" dirty="0" err="1"/>
              <a:t>deficytu</a:t>
            </a:r>
            <a:r>
              <a:rPr lang="en-US" sz="2000" dirty="0"/>
              <a:t> </a:t>
            </a:r>
            <a:r>
              <a:rPr lang="en-US" sz="2000" dirty="0" err="1"/>
              <a:t>sektora</a:t>
            </a:r>
            <a:r>
              <a:rPr lang="en-US" sz="2000" dirty="0"/>
              <a:t> </a:t>
            </a:r>
            <a:r>
              <a:rPr lang="en-US" sz="2000" dirty="0" err="1"/>
              <a:t>finansów</a:t>
            </a:r>
            <a:r>
              <a:rPr lang="en-US" sz="2000" dirty="0"/>
              <a:t> publicznych. </a:t>
            </a:r>
          </a:p>
          <a:p>
            <a:r>
              <a:rPr lang="en-US" sz="2000" dirty="0"/>
              <a:t>Po </a:t>
            </a:r>
            <a:r>
              <a:rPr lang="en-US" sz="2000" dirty="0" err="1"/>
              <a:t>drugie</a:t>
            </a:r>
            <a:r>
              <a:rPr lang="en-US" sz="2000" dirty="0"/>
              <a:t>, </a:t>
            </a:r>
            <a:r>
              <a:rPr lang="en-US" sz="2000" dirty="0" err="1"/>
              <a:t>aspekt</a:t>
            </a:r>
            <a:r>
              <a:rPr lang="pl-PL" sz="2000" dirty="0"/>
              <a:t>y</a:t>
            </a:r>
            <a:r>
              <a:rPr lang="en-US" sz="2000" dirty="0"/>
              <a:t> </a:t>
            </a:r>
            <a:r>
              <a:rPr lang="en-US" sz="2000" dirty="0" err="1"/>
              <a:t>ekonomiczn</a:t>
            </a:r>
            <a:r>
              <a:rPr lang="pl-PL" sz="2000" dirty="0"/>
              <a:t>e</a:t>
            </a:r>
            <a:r>
              <a:rPr lang="en-US" sz="2000" dirty="0"/>
              <a:t> i </a:t>
            </a:r>
            <a:r>
              <a:rPr lang="en-US" sz="2000" dirty="0" err="1"/>
              <a:t>finansow</a:t>
            </a:r>
            <a:r>
              <a:rPr lang="pl-PL" sz="2000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projektowanego</a:t>
            </a:r>
            <a:r>
              <a:rPr lang="en-US" sz="2000" dirty="0"/>
              <a:t> </a:t>
            </a:r>
            <a:r>
              <a:rPr lang="en-US" sz="2000" dirty="0" err="1"/>
              <a:t>przedsięwzięcia</a:t>
            </a:r>
            <a:r>
              <a:rPr lang="en-US" sz="2000" dirty="0"/>
              <a:t>, w tym </a:t>
            </a:r>
            <a:r>
              <a:rPr lang="en-US" sz="2000" dirty="0" err="1"/>
              <a:t>porównani</a:t>
            </a:r>
            <a:r>
              <a:rPr lang="pl-PL" sz="2000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kosztów</a:t>
            </a:r>
            <a:r>
              <a:rPr lang="en-US" sz="2000" dirty="0"/>
              <a:t> </a:t>
            </a:r>
            <a:r>
              <a:rPr lang="en-US" sz="2000" dirty="0" err="1"/>
              <a:t>realizacji</a:t>
            </a:r>
            <a:r>
              <a:rPr lang="en-US" sz="2000" dirty="0"/>
              <a:t> </a:t>
            </a:r>
            <a:r>
              <a:rPr lang="en-US" sz="2000" dirty="0" err="1"/>
              <a:t>przedsięwzięcia</a:t>
            </a:r>
            <a:r>
              <a:rPr lang="en-US" sz="2000" dirty="0"/>
              <a:t> w </a:t>
            </a:r>
            <a:r>
              <a:rPr lang="en-US" sz="2000" dirty="0" err="1"/>
              <a:t>ramach</a:t>
            </a:r>
            <a:r>
              <a:rPr lang="en-US" sz="2000" dirty="0"/>
              <a:t> </a:t>
            </a:r>
            <a:r>
              <a:rPr lang="en-US" sz="2000" dirty="0" err="1"/>
              <a:t>partnerstwa</a:t>
            </a:r>
            <a:r>
              <a:rPr lang="en-US" sz="2000" dirty="0"/>
              <a:t> </a:t>
            </a:r>
            <a:r>
              <a:rPr lang="en-US" sz="2000" dirty="0" err="1"/>
              <a:t>publiczno-prywatnego</a:t>
            </a:r>
            <a:r>
              <a:rPr lang="en-US" sz="2000" dirty="0"/>
              <a:t> z </a:t>
            </a:r>
            <a:r>
              <a:rPr lang="en-US" sz="2000" dirty="0" err="1"/>
              <a:t>kosztami</a:t>
            </a:r>
            <a:r>
              <a:rPr lang="en-US" sz="2000" dirty="0"/>
              <a:t> </a:t>
            </a:r>
            <a:r>
              <a:rPr lang="en-US" sz="2000" dirty="0" err="1"/>
              <a:t>jego</a:t>
            </a:r>
            <a:r>
              <a:rPr lang="en-US" sz="2000" dirty="0"/>
              <a:t> </a:t>
            </a:r>
            <a:r>
              <a:rPr lang="en-US" sz="2000" dirty="0" err="1"/>
              <a:t>realizacji</a:t>
            </a:r>
            <a:r>
              <a:rPr lang="en-US" sz="2000" dirty="0"/>
              <a:t> w </a:t>
            </a:r>
            <a:r>
              <a:rPr lang="en-US" sz="2000" dirty="0" err="1"/>
              <a:t>inny</a:t>
            </a:r>
            <a:r>
              <a:rPr lang="en-US" sz="2000" dirty="0"/>
              <a:t> </a:t>
            </a:r>
            <a:r>
              <a:rPr lang="en-US" sz="2000" dirty="0" err="1"/>
              <a:t>sposób</a:t>
            </a:r>
            <a:r>
              <a:rPr lang="en-US" sz="2000" dirty="0"/>
              <a:t>. </a:t>
            </a:r>
          </a:p>
        </p:txBody>
      </p:sp>
      <p:sp>
        <p:nvSpPr>
          <p:cNvPr id="22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wewnątrz, stół, siedzi, pomieszczenie&#10;&#10;Opis wygenerowany automatycznie">
            <a:extLst>
              <a:ext uri="{FF2B5EF4-FFF2-40B4-BE49-F238E27FC236}">
                <a16:creationId xmlns:a16="http://schemas.microsoft.com/office/drawing/2014/main" id="{E8CCD660-D1B7-4400-99AF-075D711C66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9" r="16093" b="-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24" name="Group 1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C95624DC-D55F-466D-BBD0-A91F70D05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5DEC8B94-967D-4E11-A15C-E14A0C5D9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3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A862DA-A591-4177-88B6-C2ECAB5AC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400"/>
            </a:br>
            <a:r>
              <a:rPr lang="en-US" sz="1400"/>
              <a:t>Obowiązek dokonania analiz przedrealizacyjnych w projektach PPP w Polsce pod rządami art. 11 ustawy z dnia 28 lipca 2005 roku o partnerstwie publiczno-prywatnym</a:t>
            </a:r>
            <a:br>
              <a:rPr lang="en-US" sz="1400"/>
            </a:br>
            <a:endParaRPr lang="en-US" sz="14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B71C2A-D5D0-4966-9061-A57E0E01B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513641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Po </a:t>
            </a:r>
            <a:r>
              <a:rPr lang="en-US" sz="2000" dirty="0" err="1"/>
              <a:t>trzecie</a:t>
            </a:r>
            <a:r>
              <a:rPr lang="en-US" sz="2000" dirty="0"/>
              <a:t>: </a:t>
            </a:r>
            <a:r>
              <a:rPr lang="en-US" sz="2000" dirty="0" err="1"/>
              <a:t>analizę</a:t>
            </a:r>
            <a:r>
              <a:rPr lang="en-US" sz="2000" dirty="0"/>
              <a:t> </a:t>
            </a:r>
            <a:r>
              <a:rPr lang="en-US" sz="2000" dirty="0" err="1"/>
              <a:t>porównania</a:t>
            </a:r>
            <a:r>
              <a:rPr lang="en-US" sz="2000" dirty="0"/>
              <a:t> </a:t>
            </a:r>
            <a:r>
              <a:rPr lang="en-US" sz="2000" dirty="0" err="1"/>
              <a:t>korzyści</a:t>
            </a:r>
            <a:r>
              <a:rPr lang="en-US" sz="2000" dirty="0"/>
              <a:t> </a:t>
            </a:r>
            <a:r>
              <a:rPr lang="en-US" sz="2000" dirty="0" err="1"/>
              <a:t>związanych</a:t>
            </a:r>
            <a:r>
              <a:rPr lang="en-US" sz="2000" dirty="0"/>
              <a:t> z </a:t>
            </a:r>
            <a:r>
              <a:rPr lang="en-US" sz="2000" dirty="0" err="1"/>
              <a:t>realizacją</a:t>
            </a:r>
            <a:r>
              <a:rPr lang="en-US" sz="2000" dirty="0"/>
              <a:t> </a:t>
            </a:r>
            <a:r>
              <a:rPr lang="en-US" sz="2000" dirty="0" err="1"/>
              <a:t>przedsięwzięcia</a:t>
            </a:r>
            <a:r>
              <a:rPr lang="en-US" sz="2000" dirty="0"/>
              <a:t> w </a:t>
            </a:r>
            <a:r>
              <a:rPr lang="en-US" sz="2000" dirty="0" err="1"/>
              <a:t>ramach</a:t>
            </a:r>
            <a:r>
              <a:rPr lang="en-US" sz="2000" dirty="0"/>
              <a:t> </a:t>
            </a:r>
            <a:r>
              <a:rPr lang="en-US" sz="2000" dirty="0" err="1"/>
              <a:t>partnerstwa</a:t>
            </a:r>
            <a:r>
              <a:rPr lang="en-US" sz="2000" dirty="0"/>
              <a:t> </a:t>
            </a:r>
            <a:r>
              <a:rPr lang="en-US" sz="2000" dirty="0" err="1"/>
              <a:t>publiczno-prywatnego</a:t>
            </a:r>
            <a:r>
              <a:rPr lang="en-US" sz="2000" dirty="0"/>
              <a:t> z </a:t>
            </a:r>
            <a:r>
              <a:rPr lang="en-US" sz="2000" dirty="0" err="1"/>
              <a:t>korzyściami</a:t>
            </a:r>
            <a:r>
              <a:rPr lang="en-US" sz="2000" dirty="0"/>
              <a:t> i </a:t>
            </a:r>
            <a:r>
              <a:rPr lang="en-US" sz="2000" dirty="0" err="1"/>
              <a:t>zagrożeniami</a:t>
            </a:r>
            <a:r>
              <a:rPr lang="en-US" sz="2000" dirty="0"/>
              <a:t> </a:t>
            </a:r>
            <a:r>
              <a:rPr lang="en-US" sz="2000" dirty="0" err="1"/>
              <a:t>społecznymi</a:t>
            </a:r>
            <a:r>
              <a:rPr lang="en-US" sz="2000" dirty="0"/>
              <a:t> </a:t>
            </a:r>
            <a:r>
              <a:rPr lang="en-US" sz="2000" dirty="0" err="1"/>
              <a:t>związanymi</a:t>
            </a:r>
            <a:r>
              <a:rPr lang="en-US" sz="2000" dirty="0"/>
              <a:t> z </a:t>
            </a:r>
            <a:r>
              <a:rPr lang="en-US" sz="2000" dirty="0" err="1"/>
              <a:t>realizacją</a:t>
            </a:r>
            <a:r>
              <a:rPr lang="en-US" sz="2000" dirty="0"/>
              <a:t> </a:t>
            </a:r>
            <a:r>
              <a:rPr lang="en-US" sz="2000" dirty="0" err="1"/>
              <a:t>przedsięwzięcia</a:t>
            </a:r>
            <a:r>
              <a:rPr lang="en-US" sz="2000" dirty="0"/>
              <a:t> w </a:t>
            </a:r>
            <a:r>
              <a:rPr lang="en-US" sz="2000" dirty="0" err="1"/>
              <a:t>inny</a:t>
            </a:r>
            <a:r>
              <a:rPr lang="en-US" sz="2000" dirty="0"/>
              <a:t> </a:t>
            </a:r>
            <a:r>
              <a:rPr lang="en-US" sz="2000" dirty="0" err="1"/>
              <a:t>sposób</a:t>
            </a:r>
            <a:r>
              <a:rPr lang="en-US" sz="2000" dirty="0"/>
              <a:t>. </a:t>
            </a:r>
            <a:endParaRPr lang="pl-PL" sz="2000" dirty="0"/>
          </a:p>
          <a:p>
            <a:r>
              <a:rPr lang="en-US" sz="2000" dirty="0"/>
              <a:t>Po </a:t>
            </a:r>
            <a:r>
              <a:rPr lang="en-US" sz="2000" dirty="0" err="1"/>
              <a:t>czwarte</a:t>
            </a:r>
            <a:r>
              <a:rPr lang="en-US" sz="2000" dirty="0"/>
              <a:t>, </a:t>
            </a:r>
            <a:r>
              <a:rPr lang="en-US" sz="2000" dirty="0" err="1"/>
              <a:t>analizę</a:t>
            </a:r>
            <a:r>
              <a:rPr lang="en-US" sz="2000" dirty="0"/>
              <a:t> </a:t>
            </a:r>
            <a:r>
              <a:rPr lang="en-US" sz="2000" dirty="0" err="1"/>
              <a:t>stanu</a:t>
            </a:r>
            <a:r>
              <a:rPr lang="en-US" sz="2000" dirty="0"/>
              <a:t> </a:t>
            </a:r>
            <a:r>
              <a:rPr lang="en-US" sz="2000" dirty="0" err="1"/>
              <a:t>prawnego</a:t>
            </a:r>
            <a:r>
              <a:rPr lang="en-US" sz="2000" dirty="0"/>
              <a:t> </a:t>
            </a:r>
            <a:r>
              <a:rPr lang="en-US" sz="2000" dirty="0" err="1"/>
              <a:t>składników</a:t>
            </a:r>
            <a:r>
              <a:rPr lang="en-US" sz="2000" dirty="0"/>
              <a:t> </a:t>
            </a:r>
            <a:r>
              <a:rPr lang="en-US" sz="2000" dirty="0" err="1"/>
              <a:t>majątkowych</a:t>
            </a:r>
            <a:r>
              <a:rPr lang="en-US" sz="2000" dirty="0"/>
              <a:t>, </a:t>
            </a:r>
            <a:r>
              <a:rPr lang="en-US" sz="2000" dirty="0" err="1"/>
              <a:t>jeżeli</a:t>
            </a:r>
            <a:r>
              <a:rPr lang="en-US" sz="2000" dirty="0"/>
              <a:t> prawo do </a:t>
            </a:r>
            <a:r>
              <a:rPr lang="en-US" sz="2000" dirty="0" err="1"/>
              <a:t>składników</a:t>
            </a:r>
            <a:r>
              <a:rPr lang="en-US" sz="2000" dirty="0"/>
              <a:t> </a:t>
            </a:r>
            <a:r>
              <a:rPr lang="en-US" sz="2000" dirty="0" err="1"/>
              <a:t>majątkowych</a:t>
            </a:r>
            <a:r>
              <a:rPr lang="en-US" sz="2000" dirty="0"/>
              <a:t> </a:t>
            </a:r>
            <a:r>
              <a:rPr lang="en-US" sz="2000" dirty="0" err="1"/>
              <a:t>miało</a:t>
            </a:r>
            <a:r>
              <a:rPr lang="en-US" sz="2000" dirty="0"/>
              <a:t> </a:t>
            </a:r>
            <a:r>
              <a:rPr lang="en-US" sz="2000" dirty="0" err="1"/>
              <a:t>być</a:t>
            </a:r>
            <a:r>
              <a:rPr lang="en-US" sz="2000" dirty="0"/>
              <a:t> </a:t>
            </a:r>
            <a:r>
              <a:rPr lang="en-US" sz="2000" dirty="0" err="1"/>
              <a:t>przeniesione</a:t>
            </a:r>
            <a:r>
              <a:rPr lang="en-US" sz="2000" dirty="0"/>
              <a:t> </a:t>
            </a:r>
            <a:r>
              <a:rPr lang="en-US" sz="2000" dirty="0" err="1"/>
              <a:t>lub</a:t>
            </a:r>
            <a:r>
              <a:rPr lang="en-US" sz="2000" dirty="0"/>
              <a:t> </a:t>
            </a:r>
            <a:r>
              <a:rPr lang="en-US" sz="2000" dirty="0" err="1"/>
              <a:t>ustanowione</a:t>
            </a:r>
            <a:r>
              <a:rPr lang="en-US" sz="2000" dirty="0"/>
              <a:t> </a:t>
            </a:r>
            <a:r>
              <a:rPr lang="en-US" sz="2000" dirty="0" err="1"/>
              <a:t>przez</a:t>
            </a:r>
            <a:r>
              <a:rPr lang="en-US" sz="2000" dirty="0"/>
              <a:t> </a:t>
            </a:r>
            <a:r>
              <a:rPr lang="en-US" sz="2000" dirty="0" err="1"/>
              <a:t>podmiot</a:t>
            </a:r>
            <a:r>
              <a:rPr lang="en-US" sz="2000" dirty="0"/>
              <a:t> </a:t>
            </a:r>
            <a:r>
              <a:rPr lang="en-US" sz="2000" dirty="0" err="1"/>
              <a:t>publiczny</a:t>
            </a:r>
            <a:r>
              <a:rPr lang="en-US" sz="2000" dirty="0"/>
              <a:t> na </a:t>
            </a:r>
            <a:r>
              <a:rPr lang="en-US" sz="2000" dirty="0" err="1"/>
              <a:t>rzecz</a:t>
            </a:r>
            <a:r>
              <a:rPr lang="en-US" sz="2000" dirty="0"/>
              <a:t> </a:t>
            </a:r>
            <a:r>
              <a:rPr lang="en-US" sz="2000" dirty="0" err="1"/>
              <a:t>partnera</a:t>
            </a:r>
            <a:r>
              <a:rPr lang="en-US" sz="2000" dirty="0"/>
              <a:t> </a:t>
            </a:r>
            <a:r>
              <a:rPr lang="en-US" sz="2000" dirty="0" err="1"/>
              <a:t>prywatnego</a:t>
            </a:r>
            <a:r>
              <a:rPr lang="en-US" sz="2000" dirty="0"/>
              <a:t> </a:t>
            </a:r>
            <a:r>
              <a:rPr lang="en-US" sz="2000" dirty="0" err="1"/>
              <a:t>lub</a:t>
            </a:r>
            <a:r>
              <a:rPr lang="en-US" sz="2000" dirty="0"/>
              <a:t> </a:t>
            </a:r>
            <a:r>
              <a:rPr lang="en-US" sz="2000" dirty="0" err="1"/>
              <a:t>spółki</a:t>
            </a:r>
            <a:r>
              <a:rPr lang="en-US" sz="2000" dirty="0"/>
              <a:t>, o której </a:t>
            </a:r>
            <a:r>
              <a:rPr lang="en-US" sz="2000" dirty="0" err="1"/>
              <a:t>była</a:t>
            </a:r>
            <a:r>
              <a:rPr lang="en-US" sz="2000" dirty="0"/>
              <a:t> </a:t>
            </a:r>
            <a:r>
              <a:rPr lang="en-US" sz="2000" dirty="0" err="1"/>
              <a:t>mowa</a:t>
            </a:r>
            <a:r>
              <a:rPr lang="en-US" sz="2000" dirty="0"/>
              <a:t> w art. 19 </a:t>
            </a:r>
            <a:r>
              <a:rPr lang="en-US" sz="2000" dirty="0" err="1"/>
              <a:t>ust</a:t>
            </a:r>
            <a:r>
              <a:rPr lang="en-US" sz="2000" dirty="0"/>
              <a:t>. 1. 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wewnątrz, stół, siedzi, pomieszczenie&#10;&#10;Opis wygenerowany automatycznie">
            <a:extLst>
              <a:ext uri="{FF2B5EF4-FFF2-40B4-BE49-F238E27FC236}">
                <a16:creationId xmlns:a16="http://schemas.microsoft.com/office/drawing/2014/main" id="{7B1BB259-83C1-40F1-AF83-AC22B7B732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9" r="16093" b="-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DAF53153-5DE5-4EF2-958B-CACF92DB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00358654-E981-4CBA-A707-95B0D2FA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17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044D17-0266-4E8C-81B8-7273C8C1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Ustawa z dnia 19 grudnia 2008 roku o PPP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71A8EA-F5C6-4EA6-8B02-4E7091030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5136416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900"/>
              <a:t>Art. 3a. 1. Przed wszczęciem postępowania w sprawie wyboru partnera prywatnego podmiot publiczny sporządza ocenę efektywności realizacji przedsięwzięcia w ramach partnerstwa publiczno-prywatnego w porównaniu do efektywności jego realizacji w inny sposób, w szczególności przy wykorzystaniu wyłącznie środków publicznych. </a:t>
            </a:r>
          </a:p>
          <a:p>
            <a:pPr marL="0"/>
            <a:r>
              <a:rPr lang="en-US" sz="1900"/>
              <a:t>2. Dokonując oceny, o której mowa w ust. 1, podmiot publiczny uwzględnia w szczególności zakładany podział zadań i ryzyk pomiędzy podmiot publiczny i partnera prywatnego, szacowane koszty cyklu życia przedsięwzięcia i czas niezbędny do jego realizacji oraz wysokość opłat pobieranych od użytkowników, jeżeli takie opłaty są planowane, oraz warunki ich zmiany. </a:t>
            </a:r>
          </a:p>
        </p:txBody>
      </p:sp>
      <p:sp>
        <p:nvSpPr>
          <p:cNvPr id="18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DC8761-BD1F-4CC7-A55C-3B4AA015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3103" y="6356350"/>
            <a:ext cx="301678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Analizy finansowo-ekonomiczne w projektach PPP. Podstawy. Michal Kania. </a:t>
            </a:r>
          </a:p>
        </p:txBody>
      </p:sp>
      <p:pic>
        <p:nvPicPr>
          <p:cNvPr id="8" name="Symbol zastępczy zawartości 7" descr="Obraz zawierający wewnątrz, osoba, stół, komputer&#10;&#10;Opis wygenerowany automatycznie">
            <a:extLst>
              <a:ext uri="{FF2B5EF4-FFF2-40B4-BE49-F238E27FC236}">
                <a16:creationId xmlns:a16="http://schemas.microsoft.com/office/drawing/2014/main" id="{A1A05EEB-203A-477A-908C-2401872270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r="25755" b="-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68591A-1D67-421B-9932-E407A5AD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9ACE89A-566B-4D6B-A7A8-725D8AA42565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028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51493AC-3B59-4D65-B51C-B56FEC82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513641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/>
              <a:t>Analizy </a:t>
            </a:r>
            <a:r>
              <a:rPr lang="en-US" sz="3100" dirty="0" err="1"/>
              <a:t>finansowo-ekonomiczne</a:t>
            </a:r>
            <a:r>
              <a:rPr lang="en-US" sz="3100" dirty="0"/>
              <a:t> w </a:t>
            </a:r>
            <a:r>
              <a:rPr lang="en-US" sz="3100" dirty="0" err="1"/>
              <a:t>projektach</a:t>
            </a:r>
            <a:r>
              <a:rPr lang="en-US" sz="3100" dirty="0"/>
              <a:t> PPP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5896B4-ACD8-4775-863B-F84B587C9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1782981"/>
            <a:ext cx="5136416" cy="439398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1800" dirty="0" err="1"/>
              <a:t>Analiza</a:t>
            </a:r>
            <a:r>
              <a:rPr lang="en-US" sz="1800" dirty="0"/>
              <a:t> </a:t>
            </a:r>
            <a:r>
              <a:rPr lang="en-US" sz="1800" dirty="0" err="1"/>
              <a:t>finansowa</a:t>
            </a:r>
            <a:r>
              <a:rPr lang="en-US" sz="1800" dirty="0"/>
              <a:t> </a:t>
            </a:r>
            <a:r>
              <a:rPr lang="en-US" sz="1800" dirty="0" err="1"/>
              <a:t>zmierza</a:t>
            </a:r>
            <a:r>
              <a:rPr lang="en-US" sz="1800" dirty="0"/>
              <a:t> do </a:t>
            </a:r>
            <a:r>
              <a:rPr lang="en-US" sz="1800" dirty="0" err="1"/>
              <a:t>określenia</a:t>
            </a:r>
            <a:r>
              <a:rPr lang="en-US" sz="1800" dirty="0"/>
              <a:t> </a:t>
            </a:r>
            <a:r>
              <a:rPr lang="en-US" sz="1800" dirty="0" err="1"/>
              <a:t>wskaźników</a:t>
            </a:r>
            <a:r>
              <a:rPr lang="en-US" sz="1800" dirty="0"/>
              <a:t> </a:t>
            </a:r>
            <a:r>
              <a:rPr lang="en-US" sz="1800" dirty="0" err="1"/>
              <a:t>efektywności</a:t>
            </a:r>
            <a:r>
              <a:rPr lang="en-US" sz="1800" dirty="0"/>
              <a:t> </a:t>
            </a:r>
            <a:r>
              <a:rPr lang="en-US" sz="1800" dirty="0" err="1"/>
              <a:t>inwestycji</a:t>
            </a:r>
            <a:r>
              <a:rPr lang="en-US" sz="1800" dirty="0"/>
              <a:t> </a:t>
            </a:r>
            <a:r>
              <a:rPr lang="en-US" sz="1800" dirty="0" err="1"/>
              <a:t>dla</a:t>
            </a:r>
            <a:r>
              <a:rPr lang="en-US" sz="1800" dirty="0"/>
              <a:t> </a:t>
            </a:r>
            <a:r>
              <a:rPr lang="en-US" sz="1800" dirty="0" err="1"/>
              <a:t>stron</a:t>
            </a:r>
            <a:r>
              <a:rPr lang="en-US" sz="1800" dirty="0"/>
              <a:t> </a:t>
            </a:r>
            <a:r>
              <a:rPr lang="en-US" sz="1800" dirty="0" err="1"/>
              <a:t>projektu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 err="1"/>
              <a:t>Wynikiem</a:t>
            </a:r>
            <a:r>
              <a:rPr lang="en-US" sz="1800" dirty="0"/>
              <a:t> </a:t>
            </a:r>
            <a:r>
              <a:rPr lang="en-US" sz="1800" dirty="0" err="1"/>
              <a:t>analizy</a:t>
            </a:r>
            <a:r>
              <a:rPr lang="en-US" sz="1800" dirty="0"/>
              <a:t> </a:t>
            </a:r>
            <a:r>
              <a:rPr lang="en-US" sz="1800" dirty="0" err="1"/>
              <a:t>są</a:t>
            </a:r>
            <a:r>
              <a:rPr lang="en-US" sz="1800" dirty="0"/>
              <a:t> </a:t>
            </a:r>
            <a:r>
              <a:rPr lang="en-US" sz="1800" dirty="0" err="1"/>
              <a:t>sprawozdania</a:t>
            </a:r>
            <a:r>
              <a:rPr lang="en-US" sz="1800" dirty="0"/>
              <a:t> </a:t>
            </a:r>
            <a:r>
              <a:rPr lang="en-US" sz="1800" dirty="0" err="1"/>
              <a:t>finansowe</a:t>
            </a:r>
            <a:r>
              <a:rPr lang="en-US" sz="1800" dirty="0"/>
              <a:t>, w tym </a:t>
            </a:r>
            <a:r>
              <a:rPr lang="en-US" sz="1800" dirty="0" err="1"/>
              <a:t>projekcje</a:t>
            </a:r>
            <a:r>
              <a:rPr lang="en-US" sz="1800" dirty="0"/>
              <a:t> </a:t>
            </a:r>
            <a:r>
              <a:rPr lang="en-US" sz="1800" dirty="0" err="1"/>
              <a:t>stanu</a:t>
            </a:r>
            <a:r>
              <a:rPr lang="en-US" sz="1800" dirty="0"/>
              <a:t> </a:t>
            </a:r>
            <a:r>
              <a:rPr lang="en-US" sz="1800" dirty="0" err="1"/>
              <a:t>środków</a:t>
            </a:r>
            <a:r>
              <a:rPr lang="en-US" sz="1800" dirty="0"/>
              <a:t> </a:t>
            </a:r>
            <a:r>
              <a:rPr lang="en-US" sz="1800" dirty="0" err="1"/>
              <a:t>pieniężnych</a:t>
            </a:r>
            <a:r>
              <a:rPr lang="en-US" sz="1800" dirty="0"/>
              <a:t>, </a:t>
            </a:r>
            <a:r>
              <a:rPr lang="en-US" sz="1800" dirty="0" err="1"/>
              <a:t>których</a:t>
            </a:r>
            <a:r>
              <a:rPr lang="en-US" sz="1800" dirty="0"/>
              <a:t> </a:t>
            </a:r>
            <a:r>
              <a:rPr lang="en-US" sz="1800" dirty="0" err="1"/>
              <a:t>zmiany</a:t>
            </a:r>
            <a:r>
              <a:rPr lang="en-US" sz="1800" dirty="0"/>
              <a:t> </a:t>
            </a:r>
            <a:r>
              <a:rPr lang="en-US" sz="1800" dirty="0" err="1"/>
              <a:t>pozwalają</a:t>
            </a:r>
            <a:r>
              <a:rPr lang="en-US" sz="1800" dirty="0"/>
              <a:t> </a:t>
            </a:r>
            <a:r>
              <a:rPr lang="en-US" sz="1800" dirty="0" err="1"/>
              <a:t>określić</a:t>
            </a:r>
            <a:r>
              <a:rPr lang="en-US" sz="1800" dirty="0"/>
              <a:t> </a:t>
            </a:r>
            <a:r>
              <a:rPr lang="en-US" sz="1800" dirty="0" err="1"/>
              <a:t>wskaźniki</a:t>
            </a:r>
            <a:r>
              <a:rPr lang="en-US" sz="1800" dirty="0"/>
              <a:t> </a:t>
            </a:r>
            <a:r>
              <a:rPr lang="en-US" sz="1800" dirty="0" err="1"/>
              <a:t>efektywności</a:t>
            </a:r>
            <a:r>
              <a:rPr lang="en-US" sz="1800" dirty="0"/>
              <a:t> </a:t>
            </a:r>
            <a:r>
              <a:rPr lang="en-US" sz="1800" dirty="0" err="1"/>
              <a:t>ekonomicznej</a:t>
            </a:r>
            <a:r>
              <a:rPr lang="en-US" sz="1800" dirty="0"/>
              <a:t> </a:t>
            </a:r>
            <a:r>
              <a:rPr lang="en-US" sz="1800" dirty="0" err="1"/>
              <a:t>inwestycji</a:t>
            </a:r>
            <a:endParaRPr lang="pl-PL" sz="1800" dirty="0"/>
          </a:p>
          <a:p>
            <a:pPr>
              <a:lnSpc>
                <a:spcPct val="100000"/>
              </a:lnSpc>
            </a:pPr>
            <a:r>
              <a:rPr lang="pl-PL" sz="1800" dirty="0"/>
              <a:t>Modele prezentują przyszłe wyniki finansowe, generowane przez projekt poddawany analizie oraz wyniki finansowe projektodawców zaangażowanych w jego realizację. </a:t>
            </a:r>
          </a:p>
          <a:p>
            <a:pPr>
              <a:lnSpc>
                <a:spcPct val="100000"/>
              </a:lnSpc>
            </a:pPr>
            <a:r>
              <a:rPr lang="pl-PL" sz="1800" dirty="0"/>
              <a:t>Horyzont czasowy modeli finansowych jest zwykle zmienny, uzależniony okresem realizacji inwestycji, okresem eksploatacji oraz przepisami prawa, definiującymi okres trwania niektórych umów o charakterze PPP</a:t>
            </a:r>
            <a:endParaRPr lang="en-US" sz="1800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okno&#10;&#10;Opis wygenerowany automatycznie">
            <a:extLst>
              <a:ext uri="{FF2B5EF4-FFF2-40B4-BE49-F238E27FC236}">
                <a16:creationId xmlns:a16="http://schemas.microsoft.com/office/drawing/2014/main" id="{F4950F09-E718-4D25-8C3F-5C77950484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6" r="31209" b="1"/>
          <a:stretch/>
        </p:blipFill>
        <p:spPr>
          <a:xfrm>
            <a:off x="6412117" y="10"/>
            <a:ext cx="5779884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BC8DF20-B879-40D2-8FAF-17450B9D3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Analizy finansowo-ekonomiczne w projektach PPP. Podstawy. Michal Kania. </a:t>
            </a:r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8A7AE67-7BA3-4DE5-A6AF-D980227A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E89A-566B-4D6B-A7A8-725D8AA42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5256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1975</Words>
  <Application>Microsoft Office PowerPoint</Application>
  <PresentationFormat>Panoramiczny</PresentationFormat>
  <Paragraphs>136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8" baseType="lpstr">
      <vt:lpstr>Arial</vt:lpstr>
      <vt:lpstr>Arial CE</vt:lpstr>
      <vt:lpstr>Calibri</vt:lpstr>
      <vt:lpstr>Calibri Light</vt:lpstr>
      <vt:lpstr>Motyw pakietu Office</vt:lpstr>
      <vt:lpstr>Analizy finansowo-ekonomiczne w projektach PPP.  Zagadnienia podstawowe. </vt:lpstr>
      <vt:lpstr>Źródła </vt:lpstr>
      <vt:lpstr>Analizy finansowo-ekonomiczne w projektach PPP. Zagadnienia podstawowe. </vt:lpstr>
      <vt:lpstr>Wytyczne: Procuring Infrastructure Public-Private Partnerships 2018, International Bank for Reconstruction and Development, The World Bank, Waszyngton 2018</vt:lpstr>
      <vt:lpstr>Informacja NIK o wynikach kontroli - Realizacja przedsięwzięć w systemie partnerstwa publiczno – prywatnego. Warszawa 2013</vt:lpstr>
      <vt:lpstr> Obowiązek dokonania analiz przedrealizacyjnych w projektach PPP w Polsce pod rządami art. 11 ustawy z dnia 28 lipca 2005 roku o partnerstwie publiczno-prywatnym </vt:lpstr>
      <vt:lpstr> Obowiązek dokonania analiz przedrealizacyjnych w projektach PPP w Polsce pod rządami art. 11 ustawy z dnia 28 lipca 2005 roku o partnerstwie publiczno-prywatnym </vt:lpstr>
      <vt:lpstr>Ustawa z dnia 19 grudnia 2008 roku o PPP </vt:lpstr>
      <vt:lpstr>Analizy finansowo-ekonomiczne w projektach PPP</vt:lpstr>
      <vt:lpstr>Analizy finansowo-ekonomiczne w projektach PPP</vt:lpstr>
      <vt:lpstr>Okresu zwrotu nakładów z inwestycji – Payback Period</vt:lpstr>
      <vt:lpstr>Okresu zwrotu nakładów z inwestycji – Payback Period</vt:lpstr>
      <vt:lpstr>Metoda wartości bieżącej netto (Net Present Value -NPV)</vt:lpstr>
      <vt:lpstr>Metoda wartości bieżącej netto (Net Present Value -NPV)</vt:lpstr>
      <vt:lpstr> NPV = suma wartości bieżących przepływów środków pieniężnych netto (nadwyżek pieniężnych) pomniejszona o nakład początkowy  </vt:lpstr>
      <vt:lpstr>Metoda wartości bieżącej netto (Net Present Value -NPV)</vt:lpstr>
      <vt:lpstr>Metoda wartości bieżącej netto (Net Present Value -NPV)</vt:lpstr>
      <vt:lpstr>  Wewnętrzna stopa zwrotu (Internal Rate of Return)    </vt:lpstr>
      <vt:lpstr>Wewnętrzna stopa zwrotu (Internal Rate of Return)</vt:lpstr>
      <vt:lpstr>Cost Benefis Analysis</vt:lpstr>
      <vt:lpstr>Cost Benefis Analysis</vt:lpstr>
      <vt:lpstr>Cost Benefis Analysis</vt:lpstr>
      <vt:lpstr>Cost Benefis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Analizy finansowo-ekonomiczne w projektach PPP.  Zagadnienia podstawowe.</dc:title>
  <dc:creator>Michal Kania</dc:creator>
  <cp:lastModifiedBy>Michal Kania</cp:lastModifiedBy>
  <cp:revision>5</cp:revision>
  <dcterms:created xsi:type="dcterms:W3CDTF">2020-03-23T17:02:26Z</dcterms:created>
  <dcterms:modified xsi:type="dcterms:W3CDTF">2020-03-23T17:55:41Z</dcterms:modified>
</cp:coreProperties>
</file>