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4" r:id="rId11"/>
    <p:sldId id="269" r:id="rId12"/>
    <p:sldId id="267" r:id="rId13"/>
    <p:sldId id="266" r:id="rId14"/>
    <p:sldId id="275" r:id="rId15"/>
    <p:sldId id="276" r:id="rId16"/>
    <p:sldId id="277" r:id="rId17"/>
    <p:sldId id="278" r:id="rId18"/>
    <p:sldId id="279" r:id="rId19"/>
    <p:sldId id="284" r:id="rId20"/>
    <p:sldId id="285" r:id="rId21"/>
    <p:sldId id="280" r:id="rId22"/>
    <p:sldId id="281" r:id="rId23"/>
    <p:sldId id="282" r:id="rId24"/>
    <p:sldId id="283" r:id="rId25"/>
    <p:sldId id="294" r:id="rId26"/>
    <p:sldId id="287" r:id="rId27"/>
    <p:sldId id="286" r:id="rId28"/>
    <p:sldId id="295" r:id="rId29"/>
    <p:sldId id="288" r:id="rId30"/>
    <p:sldId id="296" r:id="rId31"/>
    <p:sldId id="297" r:id="rId32"/>
    <p:sldId id="289" r:id="rId33"/>
    <p:sldId id="290" r:id="rId34"/>
    <p:sldId id="291" r:id="rId35"/>
    <p:sldId id="292" r:id="rId36"/>
    <p:sldId id="293" r:id="rId3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AADBF-7201-45B6-9E66-337789782796}" type="datetimeFigureOut">
              <a:rPr lang="pl-PL" smtClean="0"/>
              <a:t>03.02.2020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DA7D6-275E-479E-A8A0-718D27276B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600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14D5D4-FE18-47E6-9667-86F525E47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38D5BF2-6F5A-434C-9FEE-03646DF00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4641122-A004-4945-8F9A-D6096ED96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E4576-9E6A-45E1-B2F7-78F75E7A5946}" type="datetime1">
              <a:rPr lang="pl-PL" smtClean="0"/>
              <a:t>03.02.2020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A3008C3-57E4-4C0A-B5C6-17E96D7C8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Katowice, OIRP, 13.02.2020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A95B0F-1F6D-4320-9078-F385B5DD9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2EAA-41AA-4BEE-AD91-2058A34893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125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16904B-9110-4FD1-9F7D-1A2617E58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9E23CE1-4310-47B0-AFB7-183AB13724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9B1BE18-7246-46C5-95AC-2783D2D35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40C71-3049-4888-B12F-6DA2186656B3}" type="datetime1">
              <a:rPr lang="pl-PL" smtClean="0"/>
              <a:t>03.02.2020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71C3921-414D-4164-9955-F8E8A6152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Katowice, OIRP, 13.02.2020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B8C6671-ED64-4C84-9C25-7BF9EBA11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2EAA-41AA-4BEE-AD91-2058A34893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8305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B28358A-3F49-4FAB-957A-1457C37C2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A31DF4A-B2D8-4CEC-94B6-898F6791DC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ED45690-7056-4712-92AE-AD66A174F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5B31-31BB-4B35-BF9C-22869526B87A}" type="datetime1">
              <a:rPr lang="pl-PL" smtClean="0"/>
              <a:t>03.02.2020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F2A555D-AA7A-4E14-9B0F-5AAFA743E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Katowice, OIRP, 13.02.2020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DF0148D-32A6-4724-A465-DB60E36A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2EAA-41AA-4BEE-AD91-2058A34893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7918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FACA93-3008-46C6-8258-3E10363CE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0BCBA5-88A3-41F8-9674-5F2F8E6DE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CEE7220-C5F0-4BE3-9E7B-B6552A2A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97CA-1D73-419A-9C99-DAC2DF389678}" type="datetime1">
              <a:rPr lang="pl-PL" smtClean="0"/>
              <a:t>03.02.2020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0BDF3CE-514D-4343-86F9-63583139D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Katowice, OIRP, 13.02.2020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1FDC3EA-EBDC-499D-832D-237B00AC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2EAA-41AA-4BEE-AD91-2058A34893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3826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8DF66E-B869-4ED6-A3AF-22CEEBDA7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86289D0-510E-4B3A-AD98-BE6AFA9DB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426A968-CF7E-410C-A88B-E9E7F42EB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541B-E39D-4884-BC52-E87B02E69FAE}" type="datetime1">
              <a:rPr lang="pl-PL" smtClean="0"/>
              <a:t>03.02.2020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6783F9A-6733-4DC4-8E5C-463500A28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Katowice, OIRP, 13.02.2020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489DC2D-2DE2-4E7D-9C35-0AC74260B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2EAA-41AA-4BEE-AD91-2058A34893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272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D80641-20D7-41D5-81BC-E9F2EEB69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D75AA5-5EF2-48F7-8FEE-5C0F3749C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F629C42-34EB-411C-AD52-D0D9AA6A5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5210F4F-FF85-4B56-99E0-ABE6E7465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051-33F2-4081-AAF4-2DAAA58D020C}" type="datetime1">
              <a:rPr lang="pl-PL" smtClean="0"/>
              <a:t>03.02.2020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BF4A3FA-42EF-4AEC-830F-EE0BAD041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Katowice, OIRP, 13.02.2020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C08A46A-DD26-46DC-8944-764EAB827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2EAA-41AA-4BEE-AD91-2058A34893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178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F6A521-3054-431C-B041-FA221FDD0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AEA961C-49BD-4962-BE07-B5097977D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3638AB5-DB63-452C-B202-B3067BEDD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C4F78DE-01DD-4558-B53B-40AB40C8A1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6CD5482-1F0B-47AB-8A58-720828B25D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7684F68-F8E0-4CC7-9B8C-053AA3424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89FA-B1E8-40E3-8FA3-2ED0E53D7E14}" type="datetime1">
              <a:rPr lang="pl-PL" smtClean="0"/>
              <a:t>03.02.2020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B24994A-341A-4105-86B5-340C03C5E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Katowice, OIRP, 13.02.2020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4633EDE-71DA-4422-BD1A-139AC4B97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2EAA-41AA-4BEE-AD91-2058A34893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000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F10CF5-0095-4835-8A04-93C56BD52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D21594A-C0F4-4884-8314-BCB2F784B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7836-6F13-4D34-A227-27B10A734C13}" type="datetime1">
              <a:rPr lang="pl-PL" smtClean="0"/>
              <a:t>03.02.2020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35EEC98-8886-4AF9-9531-957C8027B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Katowice, OIRP, 13.02.2020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72A6846-F6D9-4B05-A031-87A09E444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2EAA-41AA-4BEE-AD91-2058A34893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0784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2A5C16C-59F8-4E8C-B786-518C2C08F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CC5E-9DF4-434F-B308-15FA9F05FC4B}" type="datetime1">
              <a:rPr lang="pl-PL" smtClean="0"/>
              <a:t>03.02.2020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DAA0391-8D5A-49F7-A56D-94DE0208F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Katowice, OIRP, 13.02.2020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14C8EE2-13B0-403A-9A72-E40C0FD3E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2EAA-41AA-4BEE-AD91-2058A34893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7597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0AE721-983D-4BFA-9572-F9A8128B0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A14E7C-4FF2-4D59-8901-202D90B39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6FC01CB-EBB7-4703-B4F1-24C3B6209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ABB3A73-BBAA-4251-816D-7C60F28B4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3015-8094-4656-9934-6441EB1915E5}" type="datetime1">
              <a:rPr lang="pl-PL" smtClean="0"/>
              <a:t>03.02.2020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909BCC0-914A-42C5-98C9-9E08E9C18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Katowice, OIRP, 13.02.2020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D08973A-6949-4F18-9D13-A3E0D4F3B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2EAA-41AA-4BEE-AD91-2058A34893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9195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BDF3BB-41EB-4B02-B474-2DD246290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4CCA8EE-7601-4323-9707-5E84ED0372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B2B14D2-1C2D-4536-AC04-41B0FD751D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0D0F999-DA67-4978-A8B8-1CC9A486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9064-123B-435B-ABE2-1DD12AA8F5B5}" type="datetime1">
              <a:rPr lang="pl-PL" smtClean="0"/>
              <a:t>03.02.2020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C309220-1D37-4FA4-ABD7-9103B949B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Katowice, OIRP, 13.02.2020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534A448-10F8-4E77-8D7E-601F0E0E7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2EAA-41AA-4BEE-AD91-2058A34893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5317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142F429-3671-49EA-BDE9-52FEEF1DA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5250FBF-5563-4FE3-B9EA-CCF215FCC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E60DA85-FD03-48DF-8420-6DDD0DF92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2379B-073A-4E83-BB39-52576E9EFC40}" type="datetime1">
              <a:rPr lang="pl-PL" smtClean="0"/>
              <a:t>03.02.2020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E41429F-B11D-4DEE-B7A8-8980D6A8C0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Katowice, OIRP, 13.02.2020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C67D9E-C9BB-4AA4-8BDD-01E2D3924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B2EAA-41AA-4BEE-AD91-2058A34893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657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rawo.sejm.gov.pl/isap.nsf/download.xsp/WDU20190002019/O/D20192019.pdf" TargetMode="External"/><Relationship Id="rId2" Type="http://schemas.openxmlformats.org/officeDocument/2006/relationships/hyperlink" Target="https://www.sejm.gov.pl/Sejm8.nsf/PrzebiegProc.xsp?nr=3624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uzp.gov.pl/data/assets/pdf_file/0020/41555/Sprawozdanie-UZP-za-2018.pdf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nvironment/gpp/pdf/handbook_2016_pl.pdf" TargetMode="External"/><Relationship Id="rId2" Type="http://schemas.openxmlformats.org/officeDocument/2006/relationships/hyperlink" Target="https://ec.europa.eu/docsroom/documents/25612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hyperlink" Target="https://discover.dtic.mil/section-809-panel/" TargetMode="External"/><Relationship Id="rId4" Type="http://schemas.openxmlformats.org/officeDocument/2006/relationships/hyperlink" Target="https://ec.europa.eu/transparency/regdoc/rep/3/2018/PL/C-2018-3051-F1-PL-MAIN-PART-1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8994357" cy="4343400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896D4F8-72A4-4381-AA06-1F8905654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669" y="1031353"/>
            <a:ext cx="7736255" cy="3181135"/>
          </a:xfrm>
        </p:spPr>
        <p:txBody>
          <a:bodyPr anchor="ctr">
            <a:normAutofit/>
          </a:bodyPr>
          <a:lstStyle/>
          <a:p>
            <a:pPr algn="l"/>
            <a:r>
              <a:rPr lang="en-US" sz="6600">
                <a:solidFill>
                  <a:srgbClr val="FFFFFF"/>
                </a:solidFill>
              </a:rPr>
              <a:t>Prawo zamówień publicznych – kierunki zmian </a:t>
            </a:r>
            <a:endParaRPr lang="pl-PL" sz="660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0221"/>
            <a:ext cx="2115455" cy="2102827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9" y="4932939"/>
            <a:ext cx="11277601" cy="146614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D42C81D-53F4-4264-810C-C3E76E330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669" y="5184138"/>
            <a:ext cx="10008863" cy="963741"/>
          </a:xfrm>
        </p:spPr>
        <p:txBody>
          <a:bodyPr anchor="ctr">
            <a:normAutofit/>
          </a:bodyPr>
          <a:lstStyle/>
          <a:p>
            <a:pPr algn="l"/>
            <a:r>
              <a:rPr lang="pl-PL">
                <a:solidFill>
                  <a:schemeClr val="tx1">
                    <a:lumMod val="95000"/>
                    <a:lumOff val="5000"/>
                  </a:schemeClr>
                </a:solidFill>
              </a:rPr>
              <a:t>Michał Kania</a:t>
            </a:r>
          </a:p>
          <a:p>
            <a:pPr algn="l"/>
            <a:r>
              <a:rPr lang="pl-PL">
                <a:solidFill>
                  <a:schemeClr val="tx1">
                    <a:lumMod val="95000"/>
                    <a:lumOff val="5000"/>
                  </a:schemeClr>
                </a:solidFill>
              </a:rPr>
              <a:t>Katowice, 13 lutego 2020 roku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280AB2-77A5-4CB7-AF7D-1795CA8D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2728167"/>
            <a:ext cx="2115455" cy="2065454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212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5E705A2-D6F1-4D4B-BA8F-98F39CC88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6" y="1608667"/>
            <a:ext cx="2823275" cy="4501127"/>
          </a:xfrm>
        </p:spPr>
        <p:txBody>
          <a:bodyPr anchor="t">
            <a:normAutofit/>
          </a:bodyPr>
          <a:lstStyle/>
          <a:p>
            <a:pPr algn="r"/>
            <a:br>
              <a:rPr lang="pl-PL" sz="3200">
                <a:solidFill>
                  <a:srgbClr val="FFFFFF"/>
                </a:solidFill>
              </a:rPr>
            </a:br>
            <a:r>
              <a:rPr lang="en-US" sz="3200">
                <a:solidFill>
                  <a:srgbClr val="FFFFFF"/>
                </a:solidFill>
              </a:rPr>
              <a:t>Funkcje nowoczesnej regulacji w zakresie zamówień publicznych </a:t>
            </a:r>
            <a:br>
              <a:rPr lang="en-US" sz="3200">
                <a:solidFill>
                  <a:srgbClr val="FFFFFF"/>
                </a:solidFill>
              </a:rPr>
            </a:br>
            <a:endParaRPr lang="pl-PL" sz="320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4DE7C6-D56D-4454-B42C-BAB488CB94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7698" y="1608667"/>
            <a:ext cx="3421958" cy="4501127"/>
          </a:xfrm>
        </p:spPr>
        <p:txBody>
          <a:bodyPr>
            <a:normAutofit/>
          </a:bodyPr>
          <a:lstStyle/>
          <a:p>
            <a:r>
              <a:rPr lang="pl-PL" sz="2000"/>
              <a:t>Orzecznictwo Trybunału Sprawiedliwości Unii Europejskiej </a:t>
            </a:r>
          </a:p>
          <a:p>
            <a:r>
              <a:rPr lang="pl-PL" sz="2000"/>
              <a:t>Europa 2020: Strategia Unii Europejskiej na rzecz wzrostu gospodarczego i zatrudnienia</a:t>
            </a:r>
          </a:p>
          <a:p>
            <a:r>
              <a:rPr lang="pl-PL" sz="2000"/>
              <a:t>Dyrektywa 2014/24/UE z dnia 26 lutego 2014 roku w sprawie zamówień publicznych</a:t>
            </a:r>
          </a:p>
          <a:p>
            <a:r>
              <a:rPr lang="pl-PL" sz="2000"/>
              <a:t>Europejski Zielony Ład, Grudzień 2019 roku </a:t>
            </a:r>
          </a:p>
          <a:p>
            <a:endParaRPr lang="pl-PL" sz="200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6F91D65-42AA-44DC-B4BF-CFB54A3E20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89696" y="1608667"/>
            <a:ext cx="3421957" cy="4501127"/>
          </a:xfrm>
        </p:spPr>
        <p:txBody>
          <a:bodyPr>
            <a:normAutofit/>
          </a:bodyPr>
          <a:lstStyle/>
          <a:p>
            <a:r>
              <a:rPr lang="pl-PL" sz="1400" i="1"/>
              <a:t>Zamówienia publiczne odgrywają kluczową rolę w strategii „Europa 2020” zawartej w komunikacie Komisji z dnia 3 marca 2010 r. zatytułowanym „Europa 2020, Strategia na rzecz inteligentnego i zrównoważonego rozwoju sprzyjającego włączeniu społecznemu” („strategia Europa 2020 na rzecz inteligentnego i zrównoważonego rozwoju sprzyjającego włączeniu społecznemu”) jako jeden z instrumentów rynkowych wykorzystywanych w celu osiągnięcia inteligentnego, trwałego wzrostu gospodarczego sprzyjającego włączeniu społecznemu, przy jednoczesnym zagwarantowaniu najbardziej efektywnego wykorzystania środków publicznych.</a:t>
            </a:r>
          </a:p>
          <a:p>
            <a:endParaRPr lang="pl-PL" sz="1400"/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F50C8B5D-36D6-4234-AA00-D2B87BBF9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Katowice, OIRP, 13.02.2020</a:t>
            </a: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64CAC8F4-9F5B-4964-9CAA-06E96315E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2EAA-41AA-4BEE-AD91-2058A34893F0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8553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901A37-03A9-4F31-B749-A6B90B838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Skuteczne</a:t>
            </a:r>
            <a:r>
              <a:rPr lang="en-US" dirty="0"/>
              <a:t> </a:t>
            </a:r>
            <a:r>
              <a:rPr lang="en-US" dirty="0" err="1"/>
              <a:t>zamówienia</a:t>
            </a:r>
            <a:r>
              <a:rPr lang="en-US" dirty="0"/>
              <a:t> publiczne </a:t>
            </a:r>
            <a:r>
              <a:rPr lang="en-US" dirty="0" err="1"/>
              <a:t>dla</a:t>
            </a:r>
            <a:r>
              <a:rPr lang="en-US" dirty="0"/>
              <a:t> </a:t>
            </a:r>
            <a:r>
              <a:rPr lang="en-US" dirty="0" err="1"/>
              <a:t>Europy</a:t>
            </a:r>
            <a:r>
              <a:rPr lang="en-US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A3D1FF-AEDE-48AD-B46A-CDC80A5AA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97807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/>
              <a:t>Zapewnienie szerszego stosowania strategicznych zamówień publicznych </a:t>
            </a:r>
          </a:p>
          <a:p>
            <a:r>
              <a:rPr lang="en-US" sz="1700"/>
              <a:t>Profesjonalizacja nabywców publicznych </a:t>
            </a:r>
          </a:p>
          <a:p>
            <a:r>
              <a:rPr lang="en-US" sz="1700"/>
              <a:t>Poprawa dostępu do rynków zamówień publicznych </a:t>
            </a:r>
          </a:p>
          <a:p>
            <a:r>
              <a:rPr lang="en-US" sz="1700"/>
              <a:t>Poprawa przejrzystości i uczciwości oraz lepsze dane </a:t>
            </a:r>
          </a:p>
          <a:p>
            <a:r>
              <a:rPr lang="en-US" sz="1700"/>
              <a:t>Wspomaganie transformacji cyfrowej w dziedzinie zamówień publicznych </a:t>
            </a:r>
          </a:p>
          <a:p>
            <a:r>
              <a:rPr lang="en-US" sz="1700"/>
              <a:t>Współpraca na rzecz wspólnych zamówień </a:t>
            </a:r>
          </a:p>
          <a:p>
            <a:endParaRPr lang="en-US" sz="170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A1418F09-C257-4D5C-AEA5-AA37DC368B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" r="1" b="1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0D12223F-70BF-4627-B110-EE582ABD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Katowice, OIRP, 13.02.2020</a:t>
            </a: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F782F400-5AA9-4384-AEAF-91B7FD9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2EAA-41AA-4BEE-AD91-2058A34893F0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8900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12A179-B606-49C2-829A-1EFC08D96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2600"/>
            </a:br>
            <a:r>
              <a:rPr lang="en-US" sz="2600"/>
              <a:t>Wytyczne Komisji Europejskiej: Ekologiczne zakupy, Bruksela 2016 </a:t>
            </a:r>
            <a:br>
              <a:rPr lang="en-US" sz="2600"/>
            </a:br>
            <a:endParaRPr lang="en-US" sz="26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557A08-EEFF-4E92-9F25-895D8D868A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/>
              <a:t>Ekologiczne zakupy</a:t>
            </a:r>
            <a:r>
              <a:rPr lang="en-US" sz="2200"/>
              <a:t>! Podręcznik dotyczący zielonych </a:t>
            </a:r>
            <a:r>
              <a:rPr lang="en-US" sz="2200" dirty="0"/>
              <a:t>zamówień publicznych</a:t>
            </a:r>
            <a:r>
              <a:rPr lang="en-US" sz="2200"/>
              <a:t>. Wydanie trzecie, 2016 rok </a:t>
            </a:r>
            <a:endParaRPr lang="en-US" sz="2200" dirty="0"/>
          </a:p>
          <a:p>
            <a:pPr marL="0"/>
            <a:r>
              <a:rPr lang="en-US" sz="2200" i="1"/>
              <a:t>Przykłady zielonych zamówień • energooszczędne komputery; • meble biurowe z drewna pozyskanego w zrównoważony sposób; • niskoenergetyczne budynki; • papier odzyskany w wyniku recyklingu; • usługi w zakresie sprzątania z wykorzystaniem środków czyszczących przyjaznych dla środowiska; • pojazdy elektryczne, hybrydowe lub o niskiej emisji; • energia elektryczna z odnawialnych źródeł energii</a:t>
            </a:r>
          </a:p>
          <a:p>
            <a:endParaRPr lang="en-US" sz="2200" dirty="0"/>
          </a:p>
        </p:txBody>
      </p:sp>
      <p:pic>
        <p:nvPicPr>
          <p:cNvPr id="6" name="Symbol zastępczy zawartości 5" descr="Obraz zawierający akcesorium, parasol&#10;&#10;Opis wygenerowany automatycznie">
            <a:extLst>
              <a:ext uri="{FF2B5EF4-FFF2-40B4-BE49-F238E27FC236}">
                <a16:creationId xmlns:a16="http://schemas.microsoft.com/office/drawing/2014/main" id="{EACAA528-85E7-4E28-A6C5-BF0DE706A5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769"/>
          <a:stretch/>
        </p:blipFill>
        <p:spPr>
          <a:xfrm>
            <a:off x="7556409" y="640082"/>
            <a:ext cx="3995928" cy="5577837"/>
          </a:xfrm>
          <a:prstGeom prst="rect">
            <a:avLst/>
          </a:prstGeom>
          <a:effectLst/>
        </p:spPr>
      </p:pic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1B9DECFB-3C5C-4DD4-8E26-23883B897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Katowice, OIRP, 13.02.2020</a:t>
            </a: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E53E21FA-03A0-4BEA-88E9-E3ED08658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2EAA-41AA-4BEE-AD91-2058A34893F0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6231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204178-2347-4DD9-879E-FE8FD5B9D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Nowoczesne </a:t>
            </a:r>
            <a:r>
              <a:rPr lang="en-US" dirty="0" err="1"/>
              <a:t>zamówienia</a:t>
            </a:r>
            <a:r>
              <a:rPr lang="en-US" dirty="0"/>
              <a:t> publiczne w </a:t>
            </a:r>
            <a:r>
              <a:rPr lang="en-US" dirty="0" err="1"/>
              <a:t>perspektywie</a:t>
            </a:r>
            <a:r>
              <a:rPr lang="en-US" dirty="0"/>
              <a:t> </a:t>
            </a:r>
            <a:r>
              <a:rPr lang="en-US" dirty="0" err="1"/>
              <a:t>działań</a:t>
            </a:r>
            <a:r>
              <a:rPr lang="en-US" dirty="0"/>
              <a:t> </a:t>
            </a:r>
            <a:r>
              <a:rPr lang="en-US" dirty="0" err="1"/>
              <a:t>rządu</a:t>
            </a:r>
            <a:r>
              <a:rPr lang="en-US" dirty="0"/>
              <a:t> U.S.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2BDDB9-C0EA-453A-94E1-3D7B34078E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15484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Nastawienie</a:t>
            </a:r>
            <a:r>
              <a:rPr lang="en-US" sz="2000" dirty="0"/>
              <a:t> na </a:t>
            </a:r>
            <a:r>
              <a:rPr lang="en-US" sz="2000" dirty="0" err="1"/>
              <a:t>osiąganie</a:t>
            </a:r>
            <a:r>
              <a:rPr lang="en-US" sz="2000" dirty="0"/>
              <a:t> </a:t>
            </a:r>
            <a:r>
              <a:rPr lang="en-US" sz="2000" dirty="0" err="1"/>
              <a:t>celów</a:t>
            </a:r>
            <a:r>
              <a:rPr lang="en-US" sz="2000" dirty="0"/>
              <a:t> </a:t>
            </a:r>
            <a:r>
              <a:rPr lang="en-US" sz="2000" dirty="0" err="1"/>
              <a:t>strategicznych</a:t>
            </a:r>
            <a:r>
              <a:rPr lang="en-US" sz="2000" dirty="0"/>
              <a:t>, </a:t>
            </a:r>
            <a:r>
              <a:rPr lang="en-US" sz="2000" dirty="0" err="1"/>
              <a:t>nawet</a:t>
            </a:r>
            <a:r>
              <a:rPr lang="en-US" sz="2000" dirty="0"/>
              <a:t> </a:t>
            </a:r>
            <a:r>
              <a:rPr lang="en-US" sz="2000" dirty="0" err="1"/>
              <a:t>kosztem</a:t>
            </a:r>
            <a:r>
              <a:rPr lang="en-US" sz="2000" dirty="0"/>
              <a:t> </a:t>
            </a:r>
            <a:r>
              <a:rPr lang="en-US" sz="2000" dirty="0" err="1"/>
              <a:t>konkurencji</a:t>
            </a:r>
            <a:endParaRPr lang="en-US" sz="2000" dirty="0"/>
          </a:p>
          <a:p>
            <a:r>
              <a:rPr lang="en-US" sz="2000" dirty="0"/>
              <a:t>Zwiększenie </a:t>
            </a:r>
            <a:r>
              <a:rPr lang="en-US" sz="2000" dirty="0" err="1"/>
              <a:t>roli</a:t>
            </a:r>
            <a:r>
              <a:rPr lang="en-US" sz="2000" dirty="0"/>
              <a:t> </a:t>
            </a:r>
            <a:r>
              <a:rPr lang="en-US" sz="2000" dirty="0" err="1"/>
              <a:t>trybów</a:t>
            </a:r>
            <a:r>
              <a:rPr lang="en-US" sz="2000" dirty="0"/>
              <a:t> </a:t>
            </a:r>
            <a:r>
              <a:rPr lang="en-US" sz="2000" dirty="0" err="1"/>
              <a:t>promujących</a:t>
            </a:r>
            <a:r>
              <a:rPr lang="en-US" sz="2000" dirty="0"/>
              <a:t> </a:t>
            </a:r>
            <a:r>
              <a:rPr lang="en-US" sz="2000" dirty="0" err="1"/>
              <a:t>innowacje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Nacisk</a:t>
            </a:r>
            <a:r>
              <a:rPr lang="en-US" sz="2000" dirty="0"/>
              <a:t> na </a:t>
            </a:r>
            <a:r>
              <a:rPr lang="en-US" sz="2000" dirty="0" err="1"/>
              <a:t>ścisłą</a:t>
            </a:r>
            <a:r>
              <a:rPr lang="en-US" sz="2000" dirty="0"/>
              <a:t> </a:t>
            </a:r>
            <a:r>
              <a:rPr lang="en-US" sz="2000" dirty="0" err="1"/>
              <a:t>współpracę</a:t>
            </a:r>
            <a:r>
              <a:rPr lang="en-US" sz="2000" dirty="0"/>
              <a:t> z </a:t>
            </a:r>
            <a:r>
              <a:rPr lang="en-US" sz="2000" dirty="0" err="1"/>
              <a:t>sektorem</a:t>
            </a:r>
            <a:r>
              <a:rPr lang="en-US" sz="2000" dirty="0"/>
              <a:t> </a:t>
            </a:r>
            <a:r>
              <a:rPr lang="en-US" sz="2000" dirty="0" err="1"/>
              <a:t>prywatnym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Współpraca</a:t>
            </a:r>
            <a:r>
              <a:rPr lang="en-US" sz="2000" dirty="0"/>
              <a:t> </a:t>
            </a:r>
            <a:r>
              <a:rPr lang="en-US" sz="2000" dirty="0" err="1"/>
              <a:t>wyłącznie</a:t>
            </a:r>
            <a:r>
              <a:rPr lang="en-US" sz="2000" dirty="0"/>
              <a:t> z ,,</a:t>
            </a:r>
            <a:r>
              <a:rPr lang="en-US" sz="2000" dirty="0" err="1"/>
              <a:t>uczciwymi</a:t>
            </a:r>
            <a:r>
              <a:rPr lang="en-US" sz="2000" dirty="0"/>
              <a:t>’’ </a:t>
            </a:r>
            <a:r>
              <a:rPr lang="en-US" sz="2000" dirty="0" err="1"/>
              <a:t>wykonawcami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Wykorzystywanie</a:t>
            </a:r>
            <a:r>
              <a:rPr lang="en-US" sz="2000" dirty="0"/>
              <a:t> </a:t>
            </a:r>
            <a:r>
              <a:rPr lang="en-US" sz="2000" dirty="0" err="1"/>
              <a:t>elektronizacji</a:t>
            </a:r>
            <a:r>
              <a:rPr lang="en-US" sz="2000" dirty="0"/>
              <a:t> zamówień publicznych</a:t>
            </a:r>
            <a:endParaRPr lang="pl-PL" sz="2000" dirty="0"/>
          </a:p>
          <a:p>
            <a:r>
              <a:rPr lang="pl-PL" sz="2000" dirty="0"/>
              <a:t>Profesjonalizacja zamówień publicznych </a:t>
            </a:r>
            <a:endParaRPr lang="en-US" sz="2000" dirty="0"/>
          </a:p>
          <a:p>
            <a:r>
              <a:rPr lang="en-US" sz="2000" dirty="0" err="1"/>
              <a:t>Centralizacja</a:t>
            </a:r>
            <a:r>
              <a:rPr lang="en-US" sz="2000" dirty="0"/>
              <a:t> </a:t>
            </a:r>
            <a:r>
              <a:rPr lang="en-US" sz="2000" dirty="0" err="1"/>
              <a:t>zakupów</a:t>
            </a:r>
            <a:r>
              <a:rPr lang="en-US" sz="2000" dirty="0"/>
              <a:t> publicznych 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7774319B-78F5-4EB8-A33C-D03208F7F2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9458"/>
          <a:stretch/>
        </p:blipFill>
        <p:spPr>
          <a:xfrm>
            <a:off x="6338316" y="1904281"/>
            <a:ext cx="5074070" cy="4272681"/>
          </a:xfrm>
          <a:prstGeom prst="rect">
            <a:avLst/>
          </a:prstGeom>
        </p:spPr>
      </p:pic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67619F9E-0A35-4B13-9F8D-EB4E8224B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Katowice, OIRP, 13.02.2020</a:t>
            </a: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4B62B4B2-E652-4007-807B-6B0ACB806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2EAA-41AA-4BEE-AD91-2058A34893F0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2913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F040B5-42F3-4F9F-A3F1-753FC9CB9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2800" dirty="0"/>
            </a:br>
            <a:r>
              <a:rPr lang="en-US" sz="2800" dirty="0"/>
              <a:t>Koncepcja </a:t>
            </a:r>
            <a:r>
              <a:rPr lang="en-US" sz="2800" dirty="0" err="1"/>
              <a:t>nowej</a:t>
            </a:r>
            <a:r>
              <a:rPr lang="en-US" sz="2800" dirty="0"/>
              <a:t> </a:t>
            </a:r>
            <a:r>
              <a:rPr lang="en-US" sz="2800" dirty="0" err="1"/>
              <a:t>ustawy</a:t>
            </a:r>
            <a:r>
              <a:rPr lang="en-US" sz="2800" dirty="0"/>
              <a:t> Prawo zamówień publicznych oraz </a:t>
            </a:r>
            <a:r>
              <a:rPr lang="en-US" sz="2800" dirty="0" err="1"/>
              <a:t>kierunki</a:t>
            </a:r>
            <a:r>
              <a:rPr lang="en-US" sz="2800" dirty="0"/>
              <a:t> </a:t>
            </a:r>
            <a:r>
              <a:rPr lang="en-US" sz="2800" dirty="0" err="1"/>
              <a:t>zmian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9C225B-C10E-4BC3-87AD-953A23BBE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Źródła:</a:t>
            </a:r>
          </a:p>
          <a:p>
            <a:pPr marL="0" indent="0">
              <a:buNone/>
            </a:pPr>
            <a:r>
              <a:rPr lang="en-US" sz="2200" dirty="0" err="1"/>
              <a:t>Uzasadnienie</a:t>
            </a:r>
            <a:r>
              <a:rPr lang="en-US" sz="2200" dirty="0"/>
              <a:t> do </a:t>
            </a:r>
            <a:r>
              <a:rPr lang="en-US" sz="2200" dirty="0" err="1"/>
              <a:t>projektu</a:t>
            </a:r>
            <a:r>
              <a:rPr lang="en-US" sz="2200" dirty="0"/>
              <a:t> </a:t>
            </a:r>
            <a:r>
              <a:rPr lang="en-US" sz="2200" dirty="0" err="1"/>
              <a:t>ustawy</a:t>
            </a:r>
            <a:r>
              <a:rPr lang="en-US" sz="2200" dirty="0"/>
              <a:t> z 11 </a:t>
            </a:r>
            <a:r>
              <a:rPr lang="en-US" sz="2200" dirty="0" err="1"/>
              <a:t>września</a:t>
            </a:r>
            <a:r>
              <a:rPr lang="en-US" sz="2200" dirty="0"/>
              <a:t> 2019 roku Prawo zamówień publicznych </a:t>
            </a:r>
          </a:p>
          <a:p>
            <a:pPr marL="0" indent="0">
              <a:buNone/>
            </a:pPr>
            <a:r>
              <a:rPr lang="en-US" sz="2200" dirty="0">
                <a:hlinkClick r:id="rId2"/>
              </a:rPr>
              <a:t>https://www.sejm.gov.pl/Sejm8.nsf/PrzebiegProc.xsp?nr=3624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Ustawa z dnia 11 </a:t>
            </a:r>
            <a:r>
              <a:rPr lang="en-US" sz="2200" dirty="0" err="1"/>
              <a:t>września</a:t>
            </a:r>
            <a:r>
              <a:rPr lang="en-US" sz="2200" dirty="0"/>
              <a:t> 2019 roku Prawo zamówień publicznych </a:t>
            </a:r>
          </a:p>
          <a:p>
            <a:pPr marL="0" indent="0">
              <a:buNone/>
            </a:pPr>
            <a:r>
              <a:rPr lang="en-US" sz="2200" dirty="0">
                <a:hlinkClick r:id="rId3"/>
              </a:rPr>
              <a:t>http://prawo.sejm.gov.pl/isap.nsf/download.xsp/WDU20190002019/O/D20192019.pdf</a:t>
            </a:r>
            <a:endParaRPr lang="en-US" sz="2200" dirty="0"/>
          </a:p>
          <a:p>
            <a:pPr marL="0"/>
            <a:endParaRPr lang="en-US" sz="2200" dirty="0"/>
          </a:p>
        </p:txBody>
      </p:sp>
      <p:pic>
        <p:nvPicPr>
          <p:cNvPr id="6" name="Symbol zastępczy zawartości 5" descr="Obraz zawierający rysunek&#10;&#10;Opis wygenerowany automatycznie">
            <a:extLst>
              <a:ext uri="{FF2B5EF4-FFF2-40B4-BE49-F238E27FC236}">
                <a16:creationId xmlns:a16="http://schemas.microsoft.com/office/drawing/2014/main" id="{A581C4B7-98C2-4D57-9536-8F73007162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188"/>
          <a:stretch/>
        </p:blipFill>
        <p:spPr>
          <a:xfrm>
            <a:off x="7556409" y="640082"/>
            <a:ext cx="3995928" cy="5577837"/>
          </a:xfrm>
          <a:prstGeom prst="rect">
            <a:avLst/>
          </a:prstGeom>
          <a:effectLst/>
        </p:spPr>
      </p:pic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4888EDBA-E422-46AD-8147-E6F915184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Katowice, OIRP, 13.02.2020</a:t>
            </a: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30E7D87B-4FA4-47BC-B448-FAF59AA17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2EAA-41AA-4BEE-AD91-2058A34893F0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1444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C8747E-61D4-4C4D-8E29-9803FED62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/>
              <a:t>Kluczowe </a:t>
            </a:r>
            <a:r>
              <a:rPr lang="en-US" sz="3700" dirty="0" err="1"/>
              <a:t>problemy</a:t>
            </a:r>
            <a:r>
              <a:rPr lang="en-US" sz="3700" dirty="0"/>
              <a:t> zamówień publicznych w Polsce 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6308F3A2-645D-4D87-8C8E-88586C1C7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512702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500"/>
              <a:t>brak powiązania wydatków z realizacją polityki oraz celów strategicznych państwa;</a:t>
            </a:r>
          </a:p>
          <a:p>
            <a:r>
              <a:rPr lang="en-US" sz="1500"/>
              <a:t>wybieranie rozwiązań najtańszych zamiast najbardziej efektywnych w dłuższym okresie</a:t>
            </a:r>
          </a:p>
          <a:p>
            <a:r>
              <a:rPr lang="en-US" sz="1500"/>
              <a:t>nieproporcjonalny do potencjału udział przedsiębiorców z sektora MŚP w rynku zamówień publicznych</a:t>
            </a:r>
          </a:p>
          <a:p>
            <a:r>
              <a:rPr lang="en-US" sz="1500"/>
              <a:t>nieefektywne zarządzanie procesem zakupowym od planowania udzielenia zamówienia, przygotowania postępowania po podsumowanie jego realizacji</a:t>
            </a:r>
          </a:p>
          <a:p>
            <a:r>
              <a:rPr lang="en-US" sz="1500"/>
              <a:t>koncentracja zamawiających na spełnieniu wymogów formalnych zamiast na uzyskaniu najlepszego jakościowo produktu lub usługi</a:t>
            </a:r>
          </a:p>
        </p:txBody>
      </p:sp>
      <p:pic>
        <p:nvPicPr>
          <p:cNvPr id="8" name="Symbol zastępczy zawartości 7" descr="Obraz zawierający obiekt, mężczyzna, wewnątrz, siedzi&#10;&#10;Opis wygenerowany automatycznie">
            <a:extLst>
              <a:ext uri="{FF2B5EF4-FFF2-40B4-BE49-F238E27FC236}">
                <a16:creationId xmlns:a16="http://schemas.microsoft.com/office/drawing/2014/main" id="{FBC2F4DB-CD9E-475E-B135-133BFE0963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7" r="5763" b="1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3CA6A7C-877B-4899-AC55-D3309888C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Katowice, OIRP, 13.02.2020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D2F8280-7043-4572-8EE0-1D9A22289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1CB2EAA-41AA-4BEE-AD91-2058A3489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94975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53EA73-7081-4EC0-9D86-CF60D79C6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Kluczowe problemy zamówień publicznych w Polsce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4BBAF8-26C7-4B75-B383-262C2045DD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15484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/>
              <a:t>niski odsetek zamówień udzielonych w innych trybach niż przetarg nieograniczony i wolna ręka (negocjacje z ogłoszeniem, dialog konkurencyjny, negocjacje bez ogłoszenia oraz partnerstwo innowacyjne i licytacja elektroniczna stanowią zaledwie 1,27% postępowań);</a:t>
            </a:r>
          </a:p>
          <a:p>
            <a:r>
              <a:rPr lang="en-US" sz="1700"/>
              <a:t>zmniejszające się zainteresowanie wykonawców rynkiem zamówień publicznych </a:t>
            </a:r>
          </a:p>
          <a:p>
            <a:r>
              <a:rPr lang="en-US" sz="1700"/>
              <a:t>niejednolitość orzecznictwa KIO i sądów powszechnych w przedmiocie zamówień publicznych</a:t>
            </a:r>
          </a:p>
          <a:p>
            <a:r>
              <a:rPr lang="en-US" sz="1700"/>
              <a:t>brak wyodrębnionej i uproszczonej procedury udzielania zamówień poniżej progów unijnych</a:t>
            </a:r>
          </a:p>
          <a:p>
            <a:r>
              <a:rPr lang="en-US" sz="1700"/>
              <a:t>rozproszony i nieefektywny system kontroli</a:t>
            </a:r>
          </a:p>
          <a:p>
            <a:endParaRPr lang="en-US" sz="1700"/>
          </a:p>
        </p:txBody>
      </p:sp>
      <p:pic>
        <p:nvPicPr>
          <p:cNvPr id="8" name="Symbol zastępczy zawartości 7" descr="Obraz zawierający obiekt, mężczyzna, wewnątrz, siedzi&#10;&#10;Opis wygenerowany automatycznie">
            <a:extLst>
              <a:ext uri="{FF2B5EF4-FFF2-40B4-BE49-F238E27FC236}">
                <a16:creationId xmlns:a16="http://schemas.microsoft.com/office/drawing/2014/main" id="{4C94B944-7E2D-4510-88B5-EE2921BF66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0" r="3" b="3"/>
          <a:stretch/>
        </p:blipFill>
        <p:spPr>
          <a:xfrm>
            <a:off x="6338316" y="1904281"/>
            <a:ext cx="5074070" cy="4272681"/>
          </a:xfrm>
          <a:prstGeom prst="rect">
            <a:avLst/>
          </a:prstGeom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559A0A8-BD1D-4172-A9E9-C900D7027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Katowice, OIRP, 13.02.2020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9F3A8AA-D36A-40F2-90F7-41EBDFF76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1CB2EAA-41AA-4BEE-AD91-2058A3489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66176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0E69E5-B6A6-4169-9444-6527A3829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 err="1"/>
              <a:t>Kierunki</a:t>
            </a:r>
            <a:r>
              <a:rPr lang="en-US" sz="3700" dirty="0"/>
              <a:t> </a:t>
            </a:r>
            <a:r>
              <a:rPr lang="en-US" sz="3700" dirty="0" err="1"/>
              <a:t>zmian</a:t>
            </a:r>
            <a:r>
              <a:rPr lang="en-US" sz="3700" dirty="0"/>
              <a:t> w </a:t>
            </a:r>
            <a:r>
              <a:rPr lang="en-US" sz="3700" dirty="0" err="1"/>
              <a:t>nowej</a:t>
            </a:r>
            <a:r>
              <a:rPr lang="en-US" sz="3700" dirty="0"/>
              <a:t> </a:t>
            </a:r>
            <a:r>
              <a:rPr lang="en-US" sz="3700" dirty="0" err="1"/>
              <a:t>ustawie</a:t>
            </a:r>
            <a:r>
              <a:rPr lang="en-US" sz="3700" dirty="0"/>
              <a:t> Prawo zamówień publicznych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02AB1D-8096-440A-B7F4-FFEB15ECA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512702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500" dirty="0" err="1"/>
              <a:t>Nowa</a:t>
            </a:r>
            <a:r>
              <a:rPr lang="en-US" sz="1500" dirty="0"/>
              <a:t> ustawa ma </a:t>
            </a:r>
            <a:r>
              <a:rPr lang="en-US" sz="1500" dirty="0" err="1"/>
              <a:t>ukierunkować</a:t>
            </a:r>
            <a:r>
              <a:rPr lang="en-US" sz="1500" dirty="0"/>
              <a:t> </a:t>
            </a:r>
            <a:r>
              <a:rPr lang="en-US" sz="1500" dirty="0" err="1"/>
              <a:t>polskie</a:t>
            </a:r>
            <a:r>
              <a:rPr lang="en-US" sz="1500" dirty="0"/>
              <a:t> </a:t>
            </a:r>
            <a:r>
              <a:rPr lang="en-US" sz="1500" dirty="0" err="1"/>
              <a:t>zamówienia</a:t>
            </a:r>
            <a:r>
              <a:rPr lang="en-US" sz="1500" dirty="0"/>
              <a:t> publiczne na:</a:t>
            </a:r>
          </a:p>
          <a:p>
            <a:r>
              <a:rPr lang="en-US" sz="1500" dirty="0" err="1"/>
              <a:t>Realną</a:t>
            </a:r>
            <a:r>
              <a:rPr lang="en-US" sz="1500" dirty="0"/>
              <a:t> </a:t>
            </a:r>
            <a:r>
              <a:rPr lang="en-US" sz="1500" dirty="0" err="1"/>
              <a:t>implementację</a:t>
            </a:r>
            <a:r>
              <a:rPr lang="en-US" sz="1500" dirty="0"/>
              <a:t> </a:t>
            </a:r>
            <a:r>
              <a:rPr lang="en-US" sz="1500" dirty="0" err="1"/>
              <a:t>celów</a:t>
            </a:r>
            <a:r>
              <a:rPr lang="en-US" sz="1500" dirty="0"/>
              <a:t>/zamówień  </a:t>
            </a:r>
            <a:r>
              <a:rPr lang="en-US" sz="1500" dirty="0" err="1"/>
              <a:t>strategicznych</a:t>
            </a:r>
            <a:r>
              <a:rPr lang="en-US" sz="1500" dirty="0"/>
              <a:t> (art. 17, 83 )</a:t>
            </a:r>
          </a:p>
          <a:p>
            <a:r>
              <a:rPr lang="en-US" sz="1500" dirty="0" err="1"/>
              <a:t>Wdrożenie</a:t>
            </a:r>
            <a:r>
              <a:rPr lang="en-US" sz="1500" dirty="0"/>
              <a:t> </a:t>
            </a:r>
            <a:r>
              <a:rPr lang="en-US" sz="1500" dirty="0" err="1"/>
              <a:t>wspólnej</a:t>
            </a:r>
            <a:r>
              <a:rPr lang="en-US" sz="1500" dirty="0"/>
              <a:t> </a:t>
            </a:r>
            <a:r>
              <a:rPr lang="en-US" sz="1500" dirty="0" err="1"/>
              <a:t>polityki</a:t>
            </a:r>
            <a:r>
              <a:rPr lang="en-US" sz="1500" dirty="0"/>
              <a:t> </a:t>
            </a:r>
            <a:r>
              <a:rPr lang="en-US" sz="1500" dirty="0" err="1"/>
              <a:t>zakupowej</a:t>
            </a:r>
            <a:r>
              <a:rPr lang="en-US" sz="1500" dirty="0"/>
              <a:t> (art. 21) </a:t>
            </a:r>
          </a:p>
          <a:p>
            <a:r>
              <a:rPr lang="en-US" sz="1500" dirty="0" err="1"/>
              <a:t>Intensywną</a:t>
            </a:r>
            <a:r>
              <a:rPr lang="en-US" sz="1500" dirty="0"/>
              <a:t> </a:t>
            </a:r>
            <a:r>
              <a:rPr lang="en-US" sz="1500" dirty="0" err="1"/>
              <a:t>współpracę</a:t>
            </a:r>
            <a:r>
              <a:rPr lang="en-US" sz="1500" dirty="0"/>
              <a:t> z </a:t>
            </a:r>
            <a:r>
              <a:rPr lang="en-US" sz="1500" dirty="0" err="1"/>
              <a:t>sektorem</a:t>
            </a:r>
            <a:r>
              <a:rPr lang="en-US" sz="1500" dirty="0"/>
              <a:t> </a:t>
            </a:r>
            <a:r>
              <a:rPr lang="en-US" sz="1500" dirty="0" err="1"/>
              <a:t>prywatnym</a:t>
            </a:r>
            <a:r>
              <a:rPr lang="en-US" sz="1500" dirty="0"/>
              <a:t> (art. 84, 129, 275)</a:t>
            </a:r>
          </a:p>
          <a:p>
            <a:r>
              <a:rPr lang="en-US" sz="1500" dirty="0" err="1"/>
              <a:t>Poprawę</a:t>
            </a:r>
            <a:r>
              <a:rPr lang="en-US" sz="1500" dirty="0"/>
              <a:t> </a:t>
            </a:r>
            <a:r>
              <a:rPr lang="en-US" sz="1500" dirty="0" err="1"/>
              <a:t>sytuacji</a:t>
            </a:r>
            <a:r>
              <a:rPr lang="en-US" sz="1500" dirty="0"/>
              <a:t> </a:t>
            </a:r>
            <a:r>
              <a:rPr lang="en-US" sz="1500" dirty="0" err="1"/>
              <a:t>wykonawców</a:t>
            </a:r>
            <a:r>
              <a:rPr lang="en-US" sz="1500" dirty="0"/>
              <a:t> (art. 431, 433, 443)</a:t>
            </a:r>
          </a:p>
          <a:p>
            <a:r>
              <a:rPr lang="en-US" sz="1500" dirty="0" err="1"/>
              <a:t>Faktyczne</a:t>
            </a:r>
            <a:r>
              <a:rPr lang="en-US" sz="1500" dirty="0"/>
              <a:t> </a:t>
            </a:r>
            <a:r>
              <a:rPr lang="en-US" sz="1500" dirty="0" err="1"/>
              <a:t>wdrożenie</a:t>
            </a:r>
            <a:r>
              <a:rPr lang="en-US" sz="1500" dirty="0"/>
              <a:t> </a:t>
            </a:r>
            <a:r>
              <a:rPr lang="en-US" sz="1500" dirty="0" err="1"/>
              <a:t>elektronizacji</a:t>
            </a:r>
            <a:r>
              <a:rPr lang="en-US" sz="1500" dirty="0"/>
              <a:t> zamówień publicznych (art. </a:t>
            </a:r>
          </a:p>
          <a:p>
            <a:r>
              <a:rPr lang="en-US" sz="1500" dirty="0" err="1"/>
              <a:t>Poprawa</a:t>
            </a:r>
            <a:r>
              <a:rPr lang="en-US" sz="1500" dirty="0"/>
              <a:t> </a:t>
            </a:r>
            <a:r>
              <a:rPr lang="en-US" sz="1500" dirty="0" err="1"/>
              <a:t>otoczenia</a:t>
            </a:r>
            <a:r>
              <a:rPr lang="en-US" sz="1500" dirty="0"/>
              <a:t> </a:t>
            </a:r>
            <a:r>
              <a:rPr lang="en-US" sz="1500" dirty="0" err="1"/>
              <a:t>instytucjonalnego</a:t>
            </a:r>
            <a:r>
              <a:rPr lang="en-US" sz="1500" dirty="0"/>
              <a:t> (art. 493, 580, 591)</a:t>
            </a:r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</p:txBody>
      </p:sp>
      <p:pic>
        <p:nvPicPr>
          <p:cNvPr id="12" name="Symbol zastępczy zawartości 11">
            <a:extLst>
              <a:ext uri="{FF2B5EF4-FFF2-40B4-BE49-F238E27FC236}">
                <a16:creationId xmlns:a16="http://schemas.microsoft.com/office/drawing/2014/main" id="{293ECA8D-6A7C-4EF2-9E3D-C79FEE3814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5" r="13919" b="2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C2984A2-0A65-43EE-B9C8-4F4651543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Katowice, OIRP, 13.02.2020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95A54F0-E5A8-4D52-A310-4A74795D8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1CB2EAA-41AA-4BEE-AD91-2058A3489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98430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797E3E-9E90-4D21-AFD5-0B2B87A8A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Zasada efektywności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CCBED3-1F45-4C1F-973F-8F356D389F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512702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 b="1" dirty="0"/>
              <a:t>Art. 17.</a:t>
            </a:r>
            <a:r>
              <a:rPr lang="en-US" sz="1800" dirty="0"/>
              <a:t> 1. </a:t>
            </a:r>
            <a:r>
              <a:rPr lang="en-US" sz="1800" dirty="0" err="1"/>
              <a:t>Zamawiający</a:t>
            </a:r>
            <a:r>
              <a:rPr lang="en-US" sz="1800" dirty="0"/>
              <a:t> </a:t>
            </a:r>
            <a:r>
              <a:rPr lang="en-US" sz="1800" dirty="0" err="1"/>
              <a:t>udziela</a:t>
            </a:r>
            <a:r>
              <a:rPr lang="en-US" sz="1800" dirty="0"/>
              <a:t> </a:t>
            </a:r>
            <a:r>
              <a:rPr lang="en-US" sz="1800" dirty="0" err="1"/>
              <a:t>zamówienia</a:t>
            </a:r>
            <a:r>
              <a:rPr lang="en-US" sz="1800" dirty="0"/>
              <a:t> w </a:t>
            </a:r>
            <a:r>
              <a:rPr lang="en-US" sz="1800" dirty="0" err="1"/>
              <a:t>sposób</a:t>
            </a:r>
            <a:r>
              <a:rPr lang="en-US" sz="1800" dirty="0"/>
              <a:t> </a:t>
            </a:r>
            <a:r>
              <a:rPr lang="en-US" sz="1800" dirty="0" err="1"/>
              <a:t>zapewniający</a:t>
            </a:r>
            <a:r>
              <a:rPr lang="en-US" sz="1800" dirty="0"/>
              <a:t>:</a:t>
            </a:r>
          </a:p>
          <a:p>
            <a:pPr marL="0" indent="0">
              <a:buNone/>
            </a:pPr>
            <a:r>
              <a:rPr lang="en-US" sz="1800" dirty="0"/>
              <a:t>1) </a:t>
            </a:r>
            <a:r>
              <a:rPr lang="en-US" sz="1800" dirty="0" err="1"/>
              <a:t>najlepszą</a:t>
            </a:r>
            <a:r>
              <a:rPr lang="en-US" sz="1800" dirty="0"/>
              <a:t> </a:t>
            </a:r>
            <a:r>
              <a:rPr lang="en-US" sz="1800" dirty="0" err="1"/>
              <a:t>jakość</a:t>
            </a:r>
            <a:r>
              <a:rPr lang="en-US" sz="1800" dirty="0"/>
              <a:t> </a:t>
            </a:r>
            <a:r>
              <a:rPr lang="en-US" sz="1800" dirty="0" err="1"/>
              <a:t>dostaw</a:t>
            </a:r>
            <a:r>
              <a:rPr lang="en-US" sz="1800" dirty="0"/>
              <a:t>, </a:t>
            </a:r>
            <a:r>
              <a:rPr lang="en-US" sz="1800" dirty="0" err="1"/>
              <a:t>usług</a:t>
            </a:r>
            <a:r>
              <a:rPr lang="en-US" sz="1800" dirty="0"/>
              <a:t>, oraz </a:t>
            </a:r>
            <a:r>
              <a:rPr lang="en-US" sz="1800" dirty="0" err="1"/>
              <a:t>robót</a:t>
            </a:r>
            <a:r>
              <a:rPr lang="en-US" sz="1800" dirty="0"/>
              <a:t> </a:t>
            </a:r>
            <a:r>
              <a:rPr lang="en-US" sz="1800" dirty="0" err="1"/>
              <a:t>budowlanych</a:t>
            </a:r>
            <a:r>
              <a:rPr lang="en-US" sz="1800" dirty="0"/>
              <a:t>, </a:t>
            </a:r>
            <a:r>
              <a:rPr lang="en-US" sz="1800" dirty="0" err="1"/>
              <a:t>uzasadnioną</a:t>
            </a:r>
            <a:r>
              <a:rPr lang="en-US" sz="1800" dirty="0"/>
              <a:t> </a:t>
            </a:r>
            <a:r>
              <a:rPr lang="en-US" sz="1800" dirty="0" err="1"/>
              <a:t>charakterem</a:t>
            </a:r>
            <a:r>
              <a:rPr lang="en-US" sz="1800" dirty="0"/>
              <a:t> </a:t>
            </a:r>
            <a:r>
              <a:rPr lang="en-US" sz="1800" dirty="0" err="1"/>
              <a:t>zamówienia</a:t>
            </a:r>
            <a:r>
              <a:rPr lang="en-US" sz="1800" dirty="0"/>
              <a:t>, w </a:t>
            </a:r>
            <a:r>
              <a:rPr lang="en-US" sz="1800" dirty="0" err="1"/>
              <a:t>ramach</a:t>
            </a:r>
            <a:r>
              <a:rPr lang="en-US" sz="1800" dirty="0"/>
              <a:t> </a:t>
            </a:r>
            <a:r>
              <a:rPr lang="en-US" sz="1800" dirty="0" err="1"/>
              <a:t>środków</a:t>
            </a:r>
            <a:r>
              <a:rPr lang="en-US" sz="1800" dirty="0"/>
              <a:t>, </a:t>
            </a:r>
            <a:r>
              <a:rPr lang="en-US" sz="1800" dirty="0" err="1"/>
              <a:t>które</a:t>
            </a:r>
            <a:r>
              <a:rPr lang="en-US" sz="1800" dirty="0"/>
              <a:t> </a:t>
            </a:r>
            <a:r>
              <a:rPr lang="en-US" sz="1800" dirty="0" err="1"/>
              <a:t>zamawiający</a:t>
            </a:r>
            <a:r>
              <a:rPr lang="en-US" sz="1800" dirty="0"/>
              <a:t> </a:t>
            </a:r>
            <a:r>
              <a:rPr lang="en-US" sz="1800" dirty="0" err="1"/>
              <a:t>może</a:t>
            </a:r>
            <a:r>
              <a:rPr lang="en-US" sz="1800" dirty="0"/>
              <a:t> </a:t>
            </a:r>
            <a:r>
              <a:rPr lang="en-US" sz="1800" dirty="0" err="1"/>
              <a:t>przeznaczyć</a:t>
            </a:r>
            <a:r>
              <a:rPr lang="en-US" sz="1800" dirty="0"/>
              <a:t> na </a:t>
            </a:r>
            <a:r>
              <a:rPr lang="en-US" sz="1800" dirty="0" err="1"/>
              <a:t>jego</a:t>
            </a:r>
            <a:r>
              <a:rPr lang="en-US" sz="1800" dirty="0"/>
              <a:t> </a:t>
            </a:r>
            <a:r>
              <a:rPr lang="en-US" sz="1800" dirty="0" err="1"/>
              <a:t>realizację</a:t>
            </a:r>
            <a:r>
              <a:rPr lang="en-US" sz="1800" dirty="0"/>
              <a:t>, oraz</a:t>
            </a:r>
          </a:p>
          <a:p>
            <a:pPr marL="0" indent="0">
              <a:buNone/>
            </a:pPr>
            <a:r>
              <a:rPr lang="en-US" sz="1800" dirty="0"/>
              <a:t>2) </a:t>
            </a:r>
            <a:r>
              <a:rPr lang="en-US" sz="1800" dirty="0" err="1"/>
              <a:t>uzyskanie</a:t>
            </a:r>
            <a:r>
              <a:rPr lang="en-US" sz="1800" dirty="0"/>
              <a:t> </a:t>
            </a:r>
            <a:r>
              <a:rPr lang="en-US" sz="1800" dirty="0" err="1"/>
              <a:t>najlepszych</a:t>
            </a:r>
            <a:r>
              <a:rPr lang="en-US" sz="1800" dirty="0"/>
              <a:t> </a:t>
            </a:r>
            <a:r>
              <a:rPr lang="en-US" sz="1800" dirty="0" err="1"/>
              <a:t>efektów</a:t>
            </a:r>
            <a:r>
              <a:rPr lang="en-US" sz="1800" dirty="0"/>
              <a:t> </a:t>
            </a:r>
            <a:r>
              <a:rPr lang="en-US" sz="1800" dirty="0" err="1"/>
              <a:t>zamówienia</a:t>
            </a:r>
            <a:r>
              <a:rPr lang="en-US" sz="1800" dirty="0"/>
              <a:t>, w tym </a:t>
            </a:r>
            <a:r>
              <a:rPr lang="en-US" sz="1800" dirty="0" err="1"/>
              <a:t>efektów</a:t>
            </a:r>
            <a:r>
              <a:rPr lang="en-US" sz="1800" dirty="0"/>
              <a:t> </a:t>
            </a:r>
            <a:r>
              <a:rPr lang="en-US" sz="1800" dirty="0" err="1"/>
              <a:t>społecznych</a:t>
            </a:r>
            <a:r>
              <a:rPr lang="en-US" sz="1800" dirty="0"/>
              <a:t>, </a:t>
            </a:r>
            <a:r>
              <a:rPr lang="en-US" sz="1800" dirty="0" err="1"/>
              <a:t>środowiskowych</a:t>
            </a:r>
            <a:r>
              <a:rPr lang="en-US" sz="1800" dirty="0"/>
              <a:t> oraz </a:t>
            </a:r>
            <a:r>
              <a:rPr lang="en-US" sz="1800" dirty="0" err="1"/>
              <a:t>gospodarczych</a:t>
            </a:r>
            <a:r>
              <a:rPr lang="en-US" sz="1800" dirty="0"/>
              <a:t>, o </a:t>
            </a:r>
            <a:r>
              <a:rPr lang="en-US" sz="1800" dirty="0" err="1"/>
              <a:t>ile</a:t>
            </a:r>
            <a:r>
              <a:rPr lang="en-US" sz="1800" dirty="0"/>
              <a:t> </a:t>
            </a:r>
            <a:r>
              <a:rPr lang="en-US" sz="1800" dirty="0" err="1"/>
              <a:t>którykolwiek</a:t>
            </a:r>
            <a:r>
              <a:rPr lang="en-US" sz="1800" dirty="0"/>
              <a:t> z </a:t>
            </a:r>
            <a:r>
              <a:rPr lang="en-US" sz="1800" dirty="0" err="1"/>
              <a:t>tych</a:t>
            </a:r>
            <a:r>
              <a:rPr lang="en-US" sz="1800" dirty="0"/>
              <a:t> </a:t>
            </a:r>
            <a:r>
              <a:rPr lang="en-US" sz="1800" dirty="0" err="1"/>
              <a:t>efektów</a:t>
            </a:r>
            <a:r>
              <a:rPr lang="en-US" sz="1800" dirty="0"/>
              <a:t> jest </a:t>
            </a:r>
            <a:r>
              <a:rPr lang="en-US" sz="1800" dirty="0" err="1"/>
              <a:t>możliwy</a:t>
            </a:r>
            <a:r>
              <a:rPr lang="en-US" sz="1800" dirty="0"/>
              <a:t> do </a:t>
            </a:r>
            <a:r>
              <a:rPr lang="en-US" sz="1800" dirty="0" err="1"/>
              <a:t>uzyskania</a:t>
            </a:r>
            <a:r>
              <a:rPr lang="en-US" sz="1800" dirty="0"/>
              <a:t> w </a:t>
            </a:r>
            <a:r>
              <a:rPr lang="en-US" sz="1800" dirty="0" err="1"/>
              <a:t>danym</a:t>
            </a:r>
            <a:r>
              <a:rPr lang="en-US" sz="1800" dirty="0"/>
              <a:t> </a:t>
            </a:r>
            <a:r>
              <a:rPr lang="en-US" sz="1800" dirty="0" err="1"/>
              <a:t>zamówieniu</a:t>
            </a:r>
            <a:r>
              <a:rPr lang="en-US" sz="1800" dirty="0"/>
              <a:t>, w </a:t>
            </a:r>
            <a:r>
              <a:rPr lang="en-US" sz="1800" dirty="0" err="1"/>
              <a:t>stosunku</a:t>
            </a:r>
            <a:r>
              <a:rPr lang="en-US" sz="1800" dirty="0"/>
              <a:t> do </a:t>
            </a:r>
            <a:r>
              <a:rPr lang="en-US" sz="1800" dirty="0" err="1"/>
              <a:t>poniesionych</a:t>
            </a:r>
            <a:r>
              <a:rPr lang="en-US" sz="1800" dirty="0"/>
              <a:t> </a:t>
            </a:r>
            <a:r>
              <a:rPr lang="en-US" sz="1800" dirty="0" err="1"/>
              <a:t>nakładów</a:t>
            </a:r>
            <a:r>
              <a:rPr lang="en-US" sz="1800" dirty="0"/>
              <a:t>.</a:t>
            </a:r>
          </a:p>
          <a:p>
            <a:endParaRPr lang="en-US" sz="1800" dirty="0"/>
          </a:p>
        </p:txBody>
      </p:sp>
      <p:pic>
        <p:nvPicPr>
          <p:cNvPr id="8" name="Symbol zastępczy zawartości 7" descr="Obraz zawierający trawa, zewnętrzne, pole, zachód słońca&#10;&#10;Opis wygenerowany automatycznie">
            <a:extLst>
              <a:ext uri="{FF2B5EF4-FFF2-40B4-BE49-F238E27FC236}">
                <a16:creationId xmlns:a16="http://schemas.microsoft.com/office/drawing/2014/main" id="{93041B3C-1626-4339-8E28-6C6A268236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3" r="12735" b="-2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117A3CE-C35E-4227-BCEA-9302EE6CE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Katowice, OIRP, 13.02.2020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84FA613-DE77-451F-921E-7E4626893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1CB2EAA-41AA-4BEE-AD91-2058A3489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77372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2645AA-BE97-4859-BF92-5D591088D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Analiza potrzeb zamawiającego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9C5009-79D2-4BE9-9DFF-E18B4C1968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512702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500" b="1" dirty="0"/>
              <a:t>Art. 83.</a:t>
            </a:r>
            <a:r>
              <a:rPr lang="en-US" sz="1500" dirty="0"/>
              <a:t> 1. </a:t>
            </a:r>
            <a:r>
              <a:rPr lang="en-US" sz="1500" dirty="0" err="1"/>
              <a:t>Zamawiający</a:t>
            </a:r>
            <a:r>
              <a:rPr lang="en-US" sz="1500" dirty="0"/>
              <a:t> </a:t>
            </a:r>
            <a:r>
              <a:rPr lang="en-US" sz="1500" dirty="0" err="1"/>
              <a:t>publiczny</a:t>
            </a:r>
            <a:r>
              <a:rPr lang="en-US" sz="1500" dirty="0"/>
              <a:t>, przed </a:t>
            </a:r>
            <a:r>
              <a:rPr lang="en-US" sz="1500" dirty="0" err="1"/>
              <a:t>wszczęciem</a:t>
            </a:r>
            <a:r>
              <a:rPr lang="en-US" sz="1500" dirty="0"/>
              <a:t> </a:t>
            </a:r>
            <a:r>
              <a:rPr lang="en-US" sz="1500" dirty="0" err="1"/>
              <a:t>postępowania</a:t>
            </a:r>
            <a:r>
              <a:rPr lang="en-US" sz="1500" dirty="0"/>
              <a:t> o </a:t>
            </a:r>
            <a:r>
              <a:rPr lang="en-US" sz="1500" dirty="0" err="1"/>
              <a:t>udzielenie</a:t>
            </a:r>
            <a:r>
              <a:rPr lang="en-US" sz="1500" dirty="0"/>
              <a:t> </a:t>
            </a:r>
            <a:r>
              <a:rPr lang="en-US" sz="1500" dirty="0" err="1"/>
              <a:t>zamówienia</a:t>
            </a:r>
            <a:r>
              <a:rPr lang="en-US" sz="1500" dirty="0"/>
              <a:t>, </a:t>
            </a:r>
            <a:r>
              <a:rPr lang="en-US" sz="1500" dirty="0" err="1"/>
              <a:t>dokonuje</a:t>
            </a:r>
            <a:r>
              <a:rPr lang="en-US" sz="1500" dirty="0"/>
              <a:t> </a:t>
            </a:r>
            <a:r>
              <a:rPr lang="en-US" sz="1500" dirty="0" err="1"/>
              <a:t>analizy</a:t>
            </a:r>
            <a:r>
              <a:rPr lang="en-US" sz="1500" dirty="0"/>
              <a:t> </a:t>
            </a:r>
            <a:r>
              <a:rPr lang="en-US" sz="1500" dirty="0" err="1"/>
              <a:t>potrzeb</a:t>
            </a:r>
            <a:r>
              <a:rPr lang="en-US" sz="1500" dirty="0"/>
              <a:t> i </a:t>
            </a:r>
            <a:r>
              <a:rPr lang="en-US" sz="1500" dirty="0" err="1"/>
              <a:t>wymagań</a:t>
            </a:r>
            <a:r>
              <a:rPr lang="en-US" sz="1500" dirty="0"/>
              <a:t>, </a:t>
            </a:r>
            <a:r>
              <a:rPr lang="en-US" sz="1500" dirty="0" err="1"/>
              <a:t>uwzględniając</a:t>
            </a:r>
            <a:r>
              <a:rPr lang="en-US" sz="1500" dirty="0"/>
              <a:t> </a:t>
            </a:r>
            <a:r>
              <a:rPr lang="en-US" sz="1500" dirty="0" err="1"/>
              <a:t>rodzaj</a:t>
            </a:r>
            <a:r>
              <a:rPr lang="en-US" sz="1500" dirty="0"/>
              <a:t> i </a:t>
            </a:r>
            <a:r>
              <a:rPr lang="en-US" sz="1500" dirty="0" err="1"/>
              <a:t>wartość</a:t>
            </a:r>
            <a:r>
              <a:rPr lang="en-US" sz="1500" dirty="0"/>
              <a:t> </a:t>
            </a:r>
            <a:r>
              <a:rPr lang="en-US" sz="1500" dirty="0" err="1"/>
              <a:t>zamówienia</a:t>
            </a:r>
            <a:r>
              <a:rPr lang="en-US" sz="1500" dirty="0"/>
              <a:t>.</a:t>
            </a:r>
          </a:p>
          <a:p>
            <a:pPr marL="0" indent="0">
              <a:buNone/>
            </a:pPr>
            <a:r>
              <a:rPr lang="en-US" sz="1500" dirty="0"/>
              <a:t>2. </a:t>
            </a:r>
            <a:r>
              <a:rPr lang="en-US" sz="1500" dirty="0" err="1"/>
              <a:t>Analiza</a:t>
            </a:r>
            <a:r>
              <a:rPr lang="en-US" sz="1500" dirty="0"/>
              <a:t>, o której </a:t>
            </a:r>
            <a:r>
              <a:rPr lang="en-US" sz="1500" dirty="0" err="1"/>
              <a:t>mowa</a:t>
            </a:r>
            <a:r>
              <a:rPr lang="en-US" sz="1500" dirty="0"/>
              <a:t> w </a:t>
            </a:r>
            <a:r>
              <a:rPr lang="en-US" sz="1500" dirty="0" err="1"/>
              <a:t>ust</a:t>
            </a:r>
            <a:r>
              <a:rPr lang="en-US" sz="1500" dirty="0"/>
              <a:t>. 1, </a:t>
            </a:r>
            <a:r>
              <a:rPr lang="en-US" sz="1500" dirty="0" err="1"/>
              <a:t>obejmuje</a:t>
            </a:r>
            <a:r>
              <a:rPr lang="en-US" sz="1500" dirty="0"/>
              <a:t> w </a:t>
            </a:r>
            <a:r>
              <a:rPr lang="en-US" sz="1500" dirty="0" err="1"/>
              <a:t>szczególności</a:t>
            </a:r>
            <a:r>
              <a:rPr lang="en-US" sz="1500" dirty="0"/>
              <a:t>:</a:t>
            </a:r>
          </a:p>
          <a:p>
            <a:pPr marL="0" indent="0">
              <a:buNone/>
            </a:pPr>
            <a:r>
              <a:rPr lang="en-US" sz="1500" dirty="0"/>
              <a:t>1) </a:t>
            </a:r>
            <a:r>
              <a:rPr lang="en-US" sz="1500" dirty="0" err="1"/>
              <a:t>badanie</a:t>
            </a:r>
            <a:r>
              <a:rPr lang="en-US" sz="1500" dirty="0"/>
              <a:t> </a:t>
            </a:r>
            <a:r>
              <a:rPr lang="en-US" sz="1500" dirty="0" err="1"/>
              <a:t>możliwości</a:t>
            </a:r>
            <a:r>
              <a:rPr lang="en-US" sz="1500" dirty="0"/>
              <a:t> </a:t>
            </a:r>
            <a:r>
              <a:rPr lang="en-US" sz="1500" dirty="0" err="1"/>
              <a:t>zaspokojenia</a:t>
            </a:r>
            <a:r>
              <a:rPr lang="en-US" sz="1500" dirty="0"/>
              <a:t> </a:t>
            </a:r>
            <a:r>
              <a:rPr lang="en-US" sz="1500" dirty="0" err="1"/>
              <a:t>zidentyfikowanych</a:t>
            </a:r>
            <a:r>
              <a:rPr lang="en-US" sz="1500" dirty="0"/>
              <a:t> </a:t>
            </a:r>
            <a:r>
              <a:rPr lang="en-US" sz="1500" dirty="0" err="1"/>
              <a:t>potrzeb</a:t>
            </a:r>
            <a:r>
              <a:rPr lang="en-US" sz="1500" dirty="0"/>
              <a:t> z </a:t>
            </a:r>
            <a:r>
              <a:rPr lang="en-US" sz="1500" dirty="0" err="1"/>
              <a:t>wykorzystaniem</a:t>
            </a:r>
            <a:r>
              <a:rPr lang="en-US" sz="1500" dirty="0"/>
              <a:t> </a:t>
            </a:r>
            <a:r>
              <a:rPr lang="en-US" sz="1500" dirty="0" err="1"/>
              <a:t>zasobów</a:t>
            </a:r>
            <a:r>
              <a:rPr lang="en-US" sz="1500" dirty="0"/>
              <a:t> </a:t>
            </a:r>
            <a:r>
              <a:rPr lang="en-US" sz="1500" dirty="0" err="1"/>
              <a:t>własnych</a:t>
            </a:r>
            <a:r>
              <a:rPr lang="en-US" sz="1500" dirty="0"/>
              <a:t>;</a:t>
            </a:r>
          </a:p>
          <a:p>
            <a:pPr marL="0" indent="0">
              <a:buNone/>
            </a:pPr>
            <a:r>
              <a:rPr lang="en-US" sz="1500" dirty="0"/>
              <a:t>2) </a:t>
            </a:r>
            <a:r>
              <a:rPr lang="en-US" sz="1500" dirty="0" err="1"/>
              <a:t>rozeznanie</a:t>
            </a:r>
            <a:r>
              <a:rPr lang="en-US" sz="1500" dirty="0"/>
              <a:t> </a:t>
            </a:r>
            <a:r>
              <a:rPr lang="en-US" sz="1500" dirty="0" err="1"/>
              <a:t>rynku</a:t>
            </a:r>
            <a:r>
              <a:rPr lang="en-US" sz="1500" dirty="0"/>
              <a:t>, w </a:t>
            </a:r>
            <a:r>
              <a:rPr lang="en-US" sz="1500" dirty="0" err="1"/>
              <a:t>aspekcie</a:t>
            </a:r>
            <a:r>
              <a:rPr lang="en-US" sz="1500" dirty="0"/>
              <a:t>:</a:t>
            </a:r>
          </a:p>
          <a:p>
            <a:pPr marL="0" indent="0">
              <a:buNone/>
            </a:pPr>
            <a:r>
              <a:rPr lang="en-US" sz="1500" dirty="0"/>
              <a:t>a) </a:t>
            </a:r>
            <a:r>
              <a:rPr lang="en-US" sz="1500" dirty="0" err="1"/>
              <a:t>alternatywnych</a:t>
            </a:r>
            <a:r>
              <a:rPr lang="en-US" sz="1500" dirty="0"/>
              <a:t> </a:t>
            </a:r>
            <a:r>
              <a:rPr lang="en-US" sz="1500" dirty="0" err="1"/>
              <a:t>środków</a:t>
            </a:r>
            <a:r>
              <a:rPr lang="en-US" sz="1500" dirty="0"/>
              <a:t> </a:t>
            </a:r>
            <a:r>
              <a:rPr lang="en-US" sz="1500" dirty="0" err="1"/>
              <a:t>zaspokojenia</a:t>
            </a:r>
            <a:r>
              <a:rPr lang="en-US" sz="1500" dirty="0"/>
              <a:t> </a:t>
            </a:r>
            <a:r>
              <a:rPr lang="en-US" sz="1500" dirty="0" err="1"/>
              <a:t>zidentyfikowanych</a:t>
            </a:r>
            <a:r>
              <a:rPr lang="en-US" sz="1500" dirty="0"/>
              <a:t> </a:t>
            </a:r>
            <a:r>
              <a:rPr lang="en-US" sz="1500" dirty="0" err="1"/>
              <a:t>potrzeb</a:t>
            </a:r>
            <a:r>
              <a:rPr lang="en-US" sz="1500" dirty="0"/>
              <a:t>,</a:t>
            </a:r>
          </a:p>
          <a:p>
            <a:pPr marL="0" indent="0">
              <a:buNone/>
            </a:pPr>
            <a:r>
              <a:rPr lang="en-US" sz="1500" dirty="0"/>
              <a:t>b) </a:t>
            </a:r>
            <a:r>
              <a:rPr lang="en-US" sz="1500" dirty="0" err="1"/>
              <a:t>możliwych</a:t>
            </a:r>
            <a:r>
              <a:rPr lang="en-US" sz="1500" dirty="0"/>
              <a:t> </a:t>
            </a:r>
            <a:r>
              <a:rPr lang="en-US" sz="1500" dirty="0" err="1"/>
              <a:t>wariantów</a:t>
            </a:r>
            <a:r>
              <a:rPr lang="en-US" sz="1500" dirty="0"/>
              <a:t> </a:t>
            </a:r>
            <a:r>
              <a:rPr lang="en-US" sz="1500" dirty="0" err="1"/>
              <a:t>realizacji</a:t>
            </a:r>
            <a:r>
              <a:rPr lang="en-US" sz="1500" dirty="0"/>
              <a:t> </a:t>
            </a:r>
            <a:r>
              <a:rPr lang="en-US" sz="1500" dirty="0" err="1"/>
              <a:t>zamówienia</a:t>
            </a:r>
            <a:r>
              <a:rPr lang="en-US" sz="1500" dirty="0"/>
              <a:t> </a:t>
            </a:r>
            <a:r>
              <a:rPr lang="en-US" sz="1500" dirty="0" err="1"/>
              <a:t>albo</a:t>
            </a:r>
            <a:r>
              <a:rPr lang="en-US" sz="1500" dirty="0"/>
              <a:t> </a:t>
            </a:r>
            <a:r>
              <a:rPr lang="en-US" sz="1500" dirty="0" err="1"/>
              <a:t>wskazuje</a:t>
            </a:r>
            <a:r>
              <a:rPr lang="en-US" sz="1500" dirty="0"/>
              <a:t>, </a:t>
            </a:r>
            <a:r>
              <a:rPr lang="en-US" sz="1500" dirty="0" err="1"/>
              <a:t>że</a:t>
            </a:r>
            <a:r>
              <a:rPr lang="en-US" sz="1500" dirty="0"/>
              <a:t> jest </a:t>
            </a:r>
            <a:r>
              <a:rPr lang="en-US" sz="1500" dirty="0" err="1"/>
              <a:t>wyłącznie</a:t>
            </a:r>
            <a:r>
              <a:rPr lang="en-US" sz="1500" dirty="0"/>
              <a:t> </a:t>
            </a:r>
            <a:r>
              <a:rPr lang="en-US" sz="1500" dirty="0" err="1"/>
              <a:t>jedna</a:t>
            </a:r>
            <a:r>
              <a:rPr lang="en-US" sz="1500" dirty="0"/>
              <a:t> </a:t>
            </a:r>
            <a:r>
              <a:rPr lang="en-US" sz="1500" dirty="0" err="1"/>
              <a:t>możliwość</a:t>
            </a:r>
            <a:r>
              <a:rPr lang="en-US" sz="1500" dirty="0"/>
              <a:t> </a:t>
            </a:r>
            <a:r>
              <a:rPr lang="en-US" sz="1500" dirty="0" err="1"/>
              <a:t>wykonania</a:t>
            </a:r>
            <a:r>
              <a:rPr lang="en-US" sz="1500" dirty="0"/>
              <a:t> </a:t>
            </a:r>
            <a:r>
              <a:rPr lang="en-US" sz="1500" dirty="0" err="1"/>
              <a:t>zamówienia</a:t>
            </a:r>
            <a:r>
              <a:rPr lang="en-US" sz="1500" dirty="0"/>
              <a:t>.</a:t>
            </a:r>
          </a:p>
          <a:p>
            <a:endParaRPr lang="en-US" sz="1500" dirty="0"/>
          </a:p>
        </p:txBody>
      </p:sp>
      <p:pic>
        <p:nvPicPr>
          <p:cNvPr id="8" name="Symbol zastępczy zawartości 7" descr="Obraz zawierający telefon komórkowy&#10;&#10;Opis wygenerowany automatycznie">
            <a:extLst>
              <a:ext uri="{FF2B5EF4-FFF2-40B4-BE49-F238E27FC236}">
                <a16:creationId xmlns:a16="http://schemas.microsoft.com/office/drawing/2014/main" id="{A52E67C4-0ABC-41E4-B37C-258772F214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2" r="13858" b="1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55FB3FC-F209-425E-AC75-F5DFFB79D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Katowice, OIRP, 13.02.2020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D87F32D-299A-46C7-A30E-FEBEAA219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1CB2EAA-41AA-4BEE-AD91-2058A3489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53405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FBB8DD-4409-4697-A7F3-DD0054D79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/>
              <a:t>Prawo zamówień publicznych – </a:t>
            </a:r>
            <a:r>
              <a:rPr lang="en-US" sz="3700"/>
              <a:t>kierunki</a:t>
            </a:r>
            <a:r>
              <a:rPr lang="en-US" sz="3700" dirty="0"/>
              <a:t> </a:t>
            </a:r>
            <a:r>
              <a:rPr lang="en-US" sz="3700"/>
              <a:t>zmian</a:t>
            </a:r>
            <a:r>
              <a:rPr lang="en-US" sz="3700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6350FB-D7C3-43DB-A159-32ADF284D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512702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/>
              <a:t>Stan polskiego rynku zamówień publicznych w 2018 roku </a:t>
            </a:r>
          </a:p>
          <a:p>
            <a:r>
              <a:rPr lang="en-US" sz="2400"/>
              <a:t>Funkcje nowoczesnej regulacji w zakresie zamówień publicznych </a:t>
            </a:r>
          </a:p>
          <a:p>
            <a:r>
              <a:rPr lang="en-US" sz="2400"/>
              <a:t>Geneza ustawy z dnia 11 września 2019 roku Prawo zamówień publicznych</a:t>
            </a:r>
          </a:p>
          <a:p>
            <a:r>
              <a:rPr lang="en-US" sz="2400"/>
              <a:t>Koncepcja nowej ustawy Prawo zamówień publicznych oraz kierunki zmian </a:t>
            </a:r>
          </a:p>
        </p:txBody>
      </p:sp>
      <p:pic>
        <p:nvPicPr>
          <p:cNvPr id="6" name="Symbol zastępczy zawartości 5" descr="Obraz zawierający zewnętrzne, budynek, okno, siedzi&#10;&#10;Opis wygenerowany automatycznie">
            <a:extLst>
              <a:ext uri="{FF2B5EF4-FFF2-40B4-BE49-F238E27FC236}">
                <a16:creationId xmlns:a16="http://schemas.microsoft.com/office/drawing/2014/main" id="{B92A5DD5-143A-43BF-9A20-5E6FC2FC3E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1" r="1" b="1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B023FE21-09DE-4946-BAA5-6A03CA79B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Katowice, OIRP, 13.02.2020</a:t>
            </a: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3196085E-34D1-4021-924F-8BC86AE9D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1CB2EAA-41AA-4BEE-AD91-2058A3489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21166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407773-BD7A-4176-9913-6DE19A4C6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Analiza potrzeb zamawiającego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B251E3-F8F5-4607-A783-3B0065C0D2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512702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3. </a:t>
            </a:r>
            <a:r>
              <a:rPr lang="en-US" sz="2000" dirty="0" err="1"/>
              <a:t>Analiza</a:t>
            </a:r>
            <a:r>
              <a:rPr lang="en-US" sz="2000" dirty="0"/>
              <a:t> </a:t>
            </a:r>
            <a:r>
              <a:rPr lang="en-US" sz="2000" dirty="0" err="1"/>
              <a:t>zawiera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1) </a:t>
            </a:r>
            <a:r>
              <a:rPr lang="en-US" sz="2000" dirty="0" err="1"/>
              <a:t>orientacyjną</a:t>
            </a:r>
            <a:r>
              <a:rPr lang="en-US" sz="2000" dirty="0"/>
              <a:t> </a:t>
            </a:r>
            <a:r>
              <a:rPr lang="en-US" sz="2000" dirty="0" err="1"/>
              <a:t>wartość</a:t>
            </a:r>
            <a:r>
              <a:rPr lang="en-US" sz="2000" dirty="0"/>
              <a:t> </a:t>
            </a:r>
            <a:r>
              <a:rPr lang="en-US" sz="2000" dirty="0" err="1"/>
              <a:t>zamówienia</a:t>
            </a:r>
            <a:r>
              <a:rPr lang="en-US" sz="2000" dirty="0"/>
              <a:t> </a:t>
            </a:r>
            <a:r>
              <a:rPr lang="en-US" sz="2000" dirty="0" err="1"/>
              <a:t>dla</a:t>
            </a:r>
            <a:r>
              <a:rPr lang="en-US" sz="2000" dirty="0"/>
              <a:t> </a:t>
            </a:r>
            <a:r>
              <a:rPr lang="en-US" sz="2000" dirty="0" err="1"/>
              <a:t>każdego</a:t>
            </a:r>
            <a:r>
              <a:rPr lang="en-US" sz="2000" dirty="0"/>
              <a:t> ze </a:t>
            </a:r>
            <a:r>
              <a:rPr lang="en-US" sz="2000" dirty="0" err="1"/>
              <a:t>wskazanych</a:t>
            </a:r>
            <a:r>
              <a:rPr lang="en-US" sz="2000" dirty="0"/>
              <a:t> </a:t>
            </a:r>
            <a:r>
              <a:rPr lang="en-US" sz="2000" dirty="0" err="1"/>
              <a:t>wariantów</a:t>
            </a:r>
            <a:r>
              <a:rPr lang="en-US" sz="2000" dirty="0"/>
              <a:t>, o </a:t>
            </a:r>
            <a:r>
              <a:rPr lang="en-US" sz="2000" dirty="0" err="1"/>
              <a:t>których</a:t>
            </a:r>
            <a:r>
              <a:rPr lang="en-US" sz="2000" dirty="0"/>
              <a:t> </a:t>
            </a:r>
            <a:r>
              <a:rPr lang="en-US" sz="2000" dirty="0" err="1"/>
              <a:t>mowa</a:t>
            </a:r>
            <a:r>
              <a:rPr lang="en-US" sz="2000" dirty="0"/>
              <a:t> w </a:t>
            </a:r>
            <a:r>
              <a:rPr lang="en-US" sz="2000" dirty="0" err="1"/>
              <a:t>ust</a:t>
            </a:r>
            <a:r>
              <a:rPr lang="en-US" sz="2000" dirty="0"/>
              <a:t>. 2 pkt 2 lit. b;</a:t>
            </a:r>
          </a:p>
          <a:p>
            <a:pPr marL="0" indent="0">
              <a:buNone/>
            </a:pPr>
            <a:r>
              <a:rPr lang="en-US" sz="2000" dirty="0"/>
              <a:t>2) </a:t>
            </a:r>
            <a:r>
              <a:rPr lang="en-US" sz="2000" dirty="0" err="1"/>
              <a:t>możliwość</a:t>
            </a:r>
            <a:r>
              <a:rPr lang="en-US" sz="2000" dirty="0"/>
              <a:t> </a:t>
            </a:r>
            <a:r>
              <a:rPr lang="en-US" sz="2000" dirty="0" err="1"/>
              <a:t>podziału</a:t>
            </a:r>
            <a:r>
              <a:rPr lang="en-US" sz="2000" dirty="0"/>
              <a:t> </a:t>
            </a:r>
            <a:r>
              <a:rPr lang="en-US" sz="2000" dirty="0" err="1"/>
              <a:t>zamówienia</a:t>
            </a:r>
            <a:r>
              <a:rPr lang="en-US" sz="2000" dirty="0"/>
              <a:t> na </a:t>
            </a:r>
            <a:r>
              <a:rPr lang="en-US" sz="2000" dirty="0" err="1"/>
              <a:t>części</a:t>
            </a:r>
            <a:r>
              <a:rPr lang="en-US" sz="2000" dirty="0"/>
              <a:t>;</a:t>
            </a:r>
          </a:p>
          <a:p>
            <a:pPr marL="0" indent="0">
              <a:buNone/>
            </a:pPr>
            <a:r>
              <a:rPr lang="en-US" sz="2000" dirty="0"/>
              <a:t>3) </a:t>
            </a:r>
            <a:r>
              <a:rPr lang="en-US" sz="2000" dirty="0" err="1"/>
              <a:t>przewidywany</a:t>
            </a:r>
            <a:r>
              <a:rPr lang="en-US" sz="2000" dirty="0"/>
              <a:t> </a:t>
            </a:r>
            <a:r>
              <a:rPr lang="en-US" sz="2000" dirty="0" err="1"/>
              <a:t>tryb</a:t>
            </a:r>
            <a:r>
              <a:rPr lang="en-US" sz="2000" dirty="0"/>
              <a:t> </a:t>
            </a:r>
            <a:r>
              <a:rPr lang="en-US" sz="2000" dirty="0" err="1"/>
              <a:t>udzielenia</a:t>
            </a:r>
            <a:r>
              <a:rPr lang="en-US" sz="2000" dirty="0"/>
              <a:t> </a:t>
            </a:r>
            <a:r>
              <a:rPr lang="en-US" sz="2000" dirty="0" err="1"/>
              <a:t>zamówienia</a:t>
            </a:r>
            <a:r>
              <a:rPr lang="en-US" sz="2000" dirty="0"/>
              <a:t>;</a:t>
            </a:r>
          </a:p>
          <a:p>
            <a:pPr marL="0" indent="0">
              <a:buNone/>
            </a:pPr>
            <a:r>
              <a:rPr lang="en-US" sz="2000" dirty="0"/>
              <a:t>4) </a:t>
            </a:r>
            <a:r>
              <a:rPr lang="en-US" sz="2000" dirty="0" err="1"/>
              <a:t>możliwość</a:t>
            </a:r>
            <a:r>
              <a:rPr lang="en-US" sz="2000" dirty="0"/>
              <a:t> </a:t>
            </a:r>
            <a:r>
              <a:rPr lang="en-US" sz="2000" dirty="0" err="1"/>
              <a:t>uwzględnienia</a:t>
            </a:r>
            <a:r>
              <a:rPr lang="en-US" sz="2000" dirty="0"/>
              <a:t> </a:t>
            </a:r>
            <a:r>
              <a:rPr lang="en-US" sz="2000" dirty="0" err="1"/>
              <a:t>aspektów</a:t>
            </a:r>
            <a:r>
              <a:rPr lang="en-US" sz="2000" dirty="0"/>
              <a:t> </a:t>
            </a:r>
            <a:r>
              <a:rPr lang="en-US" sz="2000" dirty="0" err="1"/>
              <a:t>społecznych</a:t>
            </a:r>
            <a:r>
              <a:rPr lang="en-US" sz="2000" dirty="0"/>
              <a:t>, </a:t>
            </a:r>
            <a:r>
              <a:rPr lang="en-US" sz="2000" dirty="0" err="1"/>
              <a:t>środowiskowych</a:t>
            </a:r>
            <a:r>
              <a:rPr lang="en-US" sz="2000" dirty="0"/>
              <a:t> </a:t>
            </a:r>
            <a:r>
              <a:rPr lang="en-US" sz="2000" dirty="0" err="1"/>
              <a:t>lub</a:t>
            </a:r>
            <a:r>
              <a:rPr lang="en-US" sz="2000" dirty="0"/>
              <a:t> </a:t>
            </a:r>
            <a:r>
              <a:rPr lang="en-US" sz="2000" dirty="0" err="1"/>
              <a:t>innowacyjnych</a:t>
            </a:r>
            <a:r>
              <a:rPr lang="en-US" sz="2000" dirty="0"/>
              <a:t> </a:t>
            </a:r>
            <a:r>
              <a:rPr lang="en-US" sz="2000" dirty="0" err="1"/>
              <a:t>zamówienia</a:t>
            </a:r>
            <a:r>
              <a:rPr lang="en-US" sz="2000" dirty="0"/>
              <a:t>;</a:t>
            </a:r>
          </a:p>
          <a:p>
            <a:pPr marL="0" indent="0">
              <a:buNone/>
            </a:pPr>
            <a:r>
              <a:rPr lang="en-US" sz="2000" dirty="0"/>
              <a:t>5) </a:t>
            </a:r>
            <a:r>
              <a:rPr lang="en-US" sz="2000" dirty="0" err="1"/>
              <a:t>ryzyka</a:t>
            </a:r>
            <a:r>
              <a:rPr lang="en-US" sz="2000" dirty="0"/>
              <a:t> </a:t>
            </a:r>
            <a:r>
              <a:rPr lang="en-US" sz="2000" dirty="0" err="1"/>
              <a:t>związane</a:t>
            </a:r>
            <a:r>
              <a:rPr lang="en-US" sz="2000" dirty="0"/>
              <a:t> z </a:t>
            </a:r>
            <a:r>
              <a:rPr lang="en-US" sz="2000" dirty="0" err="1"/>
              <a:t>postępowaniem</a:t>
            </a:r>
            <a:r>
              <a:rPr lang="en-US" sz="2000" dirty="0"/>
              <a:t> o </a:t>
            </a:r>
            <a:r>
              <a:rPr lang="en-US" sz="2000" dirty="0" err="1"/>
              <a:t>udzielenie</a:t>
            </a:r>
            <a:r>
              <a:rPr lang="en-US" sz="2000" dirty="0"/>
              <a:t> i </a:t>
            </a:r>
            <a:r>
              <a:rPr lang="en-US" sz="2000" dirty="0" err="1"/>
              <a:t>realizacją</a:t>
            </a:r>
            <a:r>
              <a:rPr lang="en-US" sz="2000" dirty="0"/>
              <a:t> </a:t>
            </a:r>
            <a:r>
              <a:rPr lang="en-US" sz="2000" dirty="0" err="1"/>
              <a:t>zamówienia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  <p:pic>
        <p:nvPicPr>
          <p:cNvPr id="8" name="Symbol zastępczy zawartości 7" descr="Obraz zawierający telefon komórkowy&#10;&#10;Opis wygenerowany automatycznie">
            <a:extLst>
              <a:ext uri="{FF2B5EF4-FFF2-40B4-BE49-F238E27FC236}">
                <a16:creationId xmlns:a16="http://schemas.microsoft.com/office/drawing/2014/main" id="{D858D494-3C48-44D2-87EC-1008669184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2" r="13858" b="1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D995020-7E13-4E03-932B-5583B5D4D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Katowice, OIRP, 13.02.2020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5691C8C-31CE-42DE-8394-D10825261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1CB2EAA-41AA-4BEE-AD91-2058A3489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19552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3C660F-8AF3-435E-9222-54E0AD664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Polityka zakupowa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E49A95-C94A-4281-9DFF-2C8500D764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15484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700" b="1" dirty="0"/>
              <a:t>Art. 21.</a:t>
            </a:r>
            <a:r>
              <a:rPr lang="en-US" sz="1700" dirty="0"/>
              <a:t> 1. </a:t>
            </a:r>
            <a:r>
              <a:rPr lang="en-US" sz="1700" dirty="0" err="1"/>
              <a:t>Polityka</a:t>
            </a:r>
            <a:r>
              <a:rPr lang="en-US" sz="1700" dirty="0"/>
              <a:t> </a:t>
            </a:r>
            <a:r>
              <a:rPr lang="en-US" sz="1700" dirty="0" err="1"/>
              <a:t>zakupowa</a:t>
            </a:r>
            <a:r>
              <a:rPr lang="en-US" sz="1700" dirty="0"/>
              <a:t> państwa </a:t>
            </a:r>
            <a:r>
              <a:rPr lang="en-US" sz="1700" dirty="0" err="1"/>
              <a:t>określa</a:t>
            </a:r>
            <a:r>
              <a:rPr lang="en-US" sz="1700" dirty="0"/>
              <a:t> </a:t>
            </a:r>
            <a:r>
              <a:rPr lang="en-US" sz="1700" dirty="0" err="1"/>
              <a:t>priorytetowe</a:t>
            </a:r>
            <a:r>
              <a:rPr lang="en-US" sz="1700" dirty="0"/>
              <a:t> </a:t>
            </a:r>
            <a:r>
              <a:rPr lang="en-US" sz="1700" dirty="0" err="1"/>
              <a:t>działania</a:t>
            </a:r>
            <a:r>
              <a:rPr lang="en-US" sz="1700" dirty="0"/>
              <a:t> </a:t>
            </a:r>
            <a:r>
              <a:rPr lang="en-US" sz="1700" dirty="0" err="1"/>
              <a:t>Rzeczypospolitej</a:t>
            </a:r>
            <a:r>
              <a:rPr lang="en-US" sz="1700" dirty="0"/>
              <a:t> </a:t>
            </a:r>
            <a:r>
              <a:rPr lang="en-US" sz="1700" dirty="0" err="1"/>
              <a:t>Polskiej</a:t>
            </a:r>
            <a:r>
              <a:rPr lang="en-US" sz="1700" dirty="0"/>
              <a:t> w </a:t>
            </a:r>
            <a:r>
              <a:rPr lang="en-US" sz="1700" dirty="0" err="1"/>
              <a:t>obszarze</a:t>
            </a:r>
            <a:r>
              <a:rPr lang="en-US" sz="1700" dirty="0"/>
              <a:t> zamówień publicznych, a </a:t>
            </a:r>
            <a:r>
              <a:rPr lang="en-US" sz="1700" dirty="0" err="1"/>
              <a:t>także</a:t>
            </a:r>
            <a:r>
              <a:rPr lang="en-US" sz="1700" dirty="0"/>
              <a:t> </a:t>
            </a:r>
            <a:r>
              <a:rPr lang="en-US" sz="1700" dirty="0" err="1"/>
              <a:t>pożądany</a:t>
            </a:r>
            <a:r>
              <a:rPr lang="en-US" sz="1700" dirty="0"/>
              <a:t> </a:t>
            </a:r>
            <a:r>
              <a:rPr lang="en-US" sz="1700" dirty="0" err="1"/>
              <a:t>kierunek</a:t>
            </a:r>
            <a:r>
              <a:rPr lang="en-US" sz="1700" dirty="0"/>
              <a:t> </a:t>
            </a:r>
            <a:r>
              <a:rPr lang="en-US" sz="1700" dirty="0" err="1"/>
              <a:t>działań</a:t>
            </a:r>
            <a:r>
              <a:rPr lang="en-US" sz="1700" dirty="0"/>
              <a:t> </a:t>
            </a:r>
            <a:r>
              <a:rPr lang="en-US" sz="1700" dirty="0" err="1"/>
              <a:t>zamawiających</a:t>
            </a:r>
            <a:r>
              <a:rPr lang="en-US" sz="1700" dirty="0"/>
              <a:t> w </a:t>
            </a:r>
            <a:r>
              <a:rPr lang="en-US" sz="1700" dirty="0" err="1"/>
              <a:t>zakresie</a:t>
            </a:r>
            <a:r>
              <a:rPr lang="en-US" sz="1700" dirty="0"/>
              <a:t> </a:t>
            </a:r>
            <a:r>
              <a:rPr lang="en-US" sz="1700" dirty="0" err="1"/>
              <a:t>udzielanych</a:t>
            </a:r>
            <a:r>
              <a:rPr lang="en-US" sz="1700" dirty="0"/>
              <a:t> zamówień, </a:t>
            </a:r>
            <a:r>
              <a:rPr lang="en-US" sz="1700" dirty="0" err="1"/>
              <a:t>który</a:t>
            </a:r>
            <a:r>
              <a:rPr lang="en-US" sz="1700" dirty="0"/>
              <a:t> </a:t>
            </a:r>
            <a:r>
              <a:rPr lang="en-US" sz="1700" dirty="0" err="1"/>
              <a:t>obejmuje</a:t>
            </a:r>
            <a:r>
              <a:rPr lang="en-US" sz="1700" dirty="0"/>
              <a:t> w </a:t>
            </a:r>
            <a:r>
              <a:rPr lang="en-US" sz="1700" dirty="0" err="1"/>
              <a:t>szczególności</a:t>
            </a:r>
            <a:r>
              <a:rPr lang="en-US" sz="1700" dirty="0"/>
              <a:t> </a:t>
            </a:r>
            <a:r>
              <a:rPr lang="en-US" sz="1700" dirty="0" err="1"/>
              <a:t>zakup</a:t>
            </a:r>
            <a:r>
              <a:rPr lang="en-US" sz="1700" dirty="0"/>
              <a:t> </a:t>
            </a:r>
            <a:r>
              <a:rPr lang="en-US" sz="1700" dirty="0" err="1"/>
              <a:t>innowacyjnych</a:t>
            </a:r>
            <a:r>
              <a:rPr lang="en-US" sz="1700" dirty="0"/>
              <a:t> </a:t>
            </a:r>
            <a:r>
              <a:rPr lang="en-US" sz="1700" dirty="0" err="1"/>
              <a:t>lub</a:t>
            </a:r>
            <a:r>
              <a:rPr lang="en-US" sz="1700" dirty="0"/>
              <a:t> </a:t>
            </a:r>
            <a:r>
              <a:rPr lang="en-US" sz="1700" dirty="0" err="1"/>
              <a:t>zrównoważonych</a:t>
            </a:r>
            <a:r>
              <a:rPr lang="en-US" sz="1700" dirty="0"/>
              <a:t> </a:t>
            </a:r>
            <a:r>
              <a:rPr lang="en-US" sz="1700" dirty="0" err="1"/>
              <a:t>produktów</a:t>
            </a:r>
            <a:r>
              <a:rPr lang="en-US" sz="1700" dirty="0"/>
              <a:t> oraz </a:t>
            </a:r>
            <a:r>
              <a:rPr lang="en-US" sz="1700" dirty="0" err="1"/>
              <a:t>usług</a:t>
            </a:r>
            <a:r>
              <a:rPr lang="en-US" sz="1700" dirty="0"/>
              <a:t>, z </a:t>
            </a:r>
            <a:r>
              <a:rPr lang="en-US" sz="1700" dirty="0" err="1"/>
              <a:t>uwzględnieniem</a:t>
            </a:r>
            <a:r>
              <a:rPr lang="en-US" sz="1700" dirty="0"/>
              <a:t>:</a:t>
            </a:r>
          </a:p>
          <a:p>
            <a:pPr marL="0" indent="0">
              <a:buNone/>
            </a:pPr>
            <a:r>
              <a:rPr lang="en-US" sz="1700" dirty="0"/>
              <a:t>1)</a:t>
            </a:r>
            <a:r>
              <a:rPr lang="pl-PL" sz="1700" dirty="0"/>
              <a:t> </a:t>
            </a:r>
            <a:r>
              <a:rPr lang="en-US" sz="1700" dirty="0" err="1"/>
              <a:t>aspektów</a:t>
            </a:r>
            <a:r>
              <a:rPr lang="en-US" sz="1700" dirty="0"/>
              <a:t> </a:t>
            </a:r>
            <a:r>
              <a:rPr lang="en-US" sz="1700" dirty="0" err="1"/>
              <a:t>normalizacyjnych</a:t>
            </a:r>
            <a:r>
              <a:rPr lang="en-US" sz="1700" dirty="0"/>
              <a:t>;</a:t>
            </a:r>
          </a:p>
          <a:p>
            <a:pPr marL="0" indent="0">
              <a:buNone/>
            </a:pPr>
            <a:r>
              <a:rPr lang="en-US" sz="1700" dirty="0"/>
              <a:t>2)</a:t>
            </a:r>
            <a:r>
              <a:rPr lang="pl-PL" sz="1700" dirty="0"/>
              <a:t> </a:t>
            </a:r>
            <a:r>
              <a:rPr lang="en-US" sz="1700" dirty="0" err="1"/>
              <a:t>kalkulacji</a:t>
            </a:r>
            <a:r>
              <a:rPr lang="en-US" sz="1700" dirty="0"/>
              <a:t> </a:t>
            </a:r>
            <a:r>
              <a:rPr lang="en-US" sz="1700" dirty="0" err="1"/>
              <a:t>kosztów</a:t>
            </a:r>
            <a:r>
              <a:rPr lang="en-US" sz="1700" dirty="0"/>
              <a:t> w </a:t>
            </a:r>
            <a:r>
              <a:rPr lang="en-US" sz="1700" dirty="0" err="1"/>
              <a:t>cyklu</a:t>
            </a:r>
            <a:r>
              <a:rPr lang="en-US" sz="1700" dirty="0"/>
              <a:t> </a:t>
            </a:r>
            <a:r>
              <a:rPr lang="en-US" sz="1700" dirty="0" err="1"/>
              <a:t>życia</a:t>
            </a:r>
            <a:r>
              <a:rPr lang="en-US" sz="1700" dirty="0"/>
              <a:t> </a:t>
            </a:r>
            <a:r>
              <a:rPr lang="en-US" sz="1700" dirty="0" err="1"/>
              <a:t>produktów</a:t>
            </a:r>
            <a:endParaRPr lang="en-US" sz="1700" dirty="0"/>
          </a:p>
          <a:p>
            <a:pPr marL="0" indent="0">
              <a:buNone/>
            </a:pPr>
            <a:r>
              <a:rPr lang="en-US" sz="1700" dirty="0"/>
              <a:t>3)</a:t>
            </a:r>
            <a:r>
              <a:rPr lang="pl-PL" sz="1700" dirty="0"/>
              <a:t> </a:t>
            </a:r>
            <a:r>
              <a:rPr lang="en-US" sz="1700" dirty="0" err="1"/>
              <a:t>społecznej</a:t>
            </a:r>
            <a:r>
              <a:rPr lang="en-US" sz="1700" dirty="0"/>
              <a:t> </a:t>
            </a:r>
            <a:r>
              <a:rPr lang="en-US" sz="1700" dirty="0" err="1"/>
              <a:t>odpowiedzialności</a:t>
            </a:r>
            <a:r>
              <a:rPr lang="en-US" sz="1700" dirty="0"/>
              <a:t> </a:t>
            </a:r>
            <a:r>
              <a:rPr lang="en-US" sz="1700" dirty="0" err="1"/>
              <a:t>przedsiębiorców</a:t>
            </a:r>
            <a:r>
              <a:rPr lang="en-US" sz="1700" dirty="0"/>
              <a:t>;</a:t>
            </a:r>
          </a:p>
          <a:p>
            <a:pPr marL="0" indent="0">
              <a:buNone/>
            </a:pPr>
            <a:r>
              <a:rPr lang="en-US" sz="1700" dirty="0"/>
              <a:t>4)</a:t>
            </a:r>
            <a:r>
              <a:rPr lang="pl-PL" sz="1700" dirty="0"/>
              <a:t> </a:t>
            </a:r>
            <a:r>
              <a:rPr lang="en-US" sz="1700" dirty="0" err="1"/>
              <a:t>upowszechniania</a:t>
            </a:r>
            <a:r>
              <a:rPr lang="en-US" sz="1700" dirty="0"/>
              <a:t> </a:t>
            </a:r>
            <a:r>
              <a:rPr lang="en-US" sz="1700" dirty="0" err="1"/>
              <a:t>dobrych</a:t>
            </a:r>
            <a:r>
              <a:rPr lang="en-US" sz="1700" dirty="0"/>
              <a:t> </a:t>
            </a:r>
            <a:r>
              <a:rPr lang="en-US" sz="1700" dirty="0" err="1"/>
              <a:t>praktyk</a:t>
            </a:r>
            <a:r>
              <a:rPr lang="en-US" sz="1700" dirty="0"/>
              <a:t> i </a:t>
            </a:r>
            <a:r>
              <a:rPr lang="en-US" sz="1700" dirty="0" err="1"/>
              <a:t>narzędzi</a:t>
            </a:r>
            <a:r>
              <a:rPr lang="en-US" sz="1700" dirty="0"/>
              <a:t> </a:t>
            </a:r>
            <a:r>
              <a:rPr lang="en-US" sz="1700" dirty="0" err="1"/>
              <a:t>zakupowych</a:t>
            </a:r>
            <a:r>
              <a:rPr lang="en-US" sz="1700" dirty="0"/>
              <a:t>;</a:t>
            </a:r>
          </a:p>
          <a:p>
            <a:pPr marL="0" indent="0">
              <a:buNone/>
            </a:pPr>
            <a:r>
              <a:rPr lang="en-US" sz="1700" dirty="0"/>
              <a:t>5)</a:t>
            </a:r>
            <a:r>
              <a:rPr lang="pl-PL" sz="1700" dirty="0"/>
              <a:t> </a:t>
            </a:r>
            <a:r>
              <a:rPr lang="en-US" sz="1700" dirty="0" err="1"/>
              <a:t>stosowania</a:t>
            </a:r>
            <a:r>
              <a:rPr lang="en-US" sz="1700" dirty="0"/>
              <a:t> </a:t>
            </a:r>
            <a:r>
              <a:rPr lang="en-US" sz="1700" dirty="0" err="1"/>
              <a:t>aspektów</a:t>
            </a:r>
            <a:r>
              <a:rPr lang="en-US" sz="1700" dirty="0"/>
              <a:t> </a:t>
            </a:r>
            <a:r>
              <a:rPr lang="en-US" sz="1700" dirty="0" err="1"/>
              <a:t>społecznych</a:t>
            </a:r>
            <a:r>
              <a:rPr lang="en-US" sz="1700" dirty="0"/>
              <a:t>.</a:t>
            </a:r>
          </a:p>
          <a:p>
            <a:pPr marL="0"/>
            <a:endParaRPr lang="en-US" sz="1700" dirty="0"/>
          </a:p>
          <a:p>
            <a:pPr marL="0"/>
            <a:endParaRPr lang="en-US" sz="1700" dirty="0"/>
          </a:p>
          <a:p>
            <a:endParaRPr lang="en-US" sz="1700" dirty="0"/>
          </a:p>
        </p:txBody>
      </p:sp>
      <p:pic>
        <p:nvPicPr>
          <p:cNvPr id="8" name="Symbol zastępczy zawartości 7" descr="Obraz zawierający tekst, tablica, zdjęcie, czarny&#10;&#10;Opis wygenerowany automatycznie">
            <a:extLst>
              <a:ext uri="{FF2B5EF4-FFF2-40B4-BE49-F238E27FC236}">
                <a16:creationId xmlns:a16="http://schemas.microsoft.com/office/drawing/2014/main" id="{8DF69398-0CD9-4AAD-9ADD-311B285607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7" r="11196" b="3"/>
          <a:stretch/>
        </p:blipFill>
        <p:spPr>
          <a:xfrm>
            <a:off x="6338316" y="1904281"/>
            <a:ext cx="5074070" cy="4272681"/>
          </a:xfrm>
          <a:prstGeom prst="rect">
            <a:avLst/>
          </a:prstGeom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E6C0A4C-3A7D-4E63-93FB-091410F8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Katowice, OIRP, 13.02.2020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0E34416-27C6-4C45-8928-9C9AB37B7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1CB2EAA-41AA-4BEE-AD91-2058A3489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45093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4D685D-B165-4CFE-BB28-C869F16EB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Konsultacje rynkowe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AF4B0A-E9F9-492A-B1DA-11BA8446CF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15484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600" b="1" dirty="0"/>
              <a:t>Art. 84.</a:t>
            </a:r>
            <a:r>
              <a:rPr lang="en-US" sz="1600" dirty="0"/>
              <a:t> 1. </a:t>
            </a:r>
            <a:r>
              <a:rPr lang="en-US" sz="1600" dirty="0" err="1"/>
              <a:t>Zamawiający</a:t>
            </a:r>
            <a:r>
              <a:rPr lang="en-US" sz="1600" dirty="0"/>
              <a:t>, przed </a:t>
            </a:r>
            <a:r>
              <a:rPr lang="en-US" sz="1600" dirty="0" err="1"/>
              <a:t>wszczęciem</a:t>
            </a:r>
            <a:r>
              <a:rPr lang="en-US" sz="1600" dirty="0"/>
              <a:t> </a:t>
            </a:r>
            <a:r>
              <a:rPr lang="en-US" sz="1600" dirty="0" err="1"/>
              <a:t>postępowania</a:t>
            </a:r>
            <a:r>
              <a:rPr lang="en-US" sz="1600" dirty="0"/>
              <a:t> o </a:t>
            </a:r>
            <a:r>
              <a:rPr lang="en-US" sz="1600" dirty="0" err="1"/>
              <a:t>udzielenie</a:t>
            </a:r>
            <a:r>
              <a:rPr lang="en-US" sz="1600" dirty="0"/>
              <a:t> </a:t>
            </a:r>
            <a:r>
              <a:rPr lang="en-US" sz="1600" dirty="0" err="1"/>
              <a:t>zamówienia</a:t>
            </a:r>
            <a:r>
              <a:rPr lang="en-US" sz="1600" dirty="0"/>
              <a:t>, </a:t>
            </a:r>
            <a:r>
              <a:rPr lang="en-US" sz="1600" dirty="0" err="1"/>
              <a:t>może</a:t>
            </a:r>
            <a:r>
              <a:rPr lang="en-US" sz="1600" dirty="0"/>
              <a:t> </a:t>
            </a:r>
            <a:r>
              <a:rPr lang="en-US" sz="1600" dirty="0" err="1"/>
              <a:t>przeprowadzić</a:t>
            </a:r>
            <a:r>
              <a:rPr lang="en-US" sz="1600" dirty="0"/>
              <a:t> </a:t>
            </a:r>
            <a:r>
              <a:rPr lang="en-US" sz="1600" dirty="0" err="1"/>
              <a:t>wstępne</a:t>
            </a:r>
            <a:r>
              <a:rPr lang="en-US" sz="1600" dirty="0"/>
              <a:t> </a:t>
            </a:r>
            <a:r>
              <a:rPr lang="en-US" sz="1600" dirty="0" err="1"/>
              <a:t>konsultacje</a:t>
            </a:r>
            <a:r>
              <a:rPr lang="en-US" sz="1600" dirty="0"/>
              <a:t> </a:t>
            </a:r>
            <a:r>
              <a:rPr lang="en-US" sz="1600" dirty="0" err="1"/>
              <a:t>rynkowe</a:t>
            </a:r>
            <a:r>
              <a:rPr lang="en-US" sz="1600" dirty="0"/>
              <a:t>, w </a:t>
            </a:r>
            <a:r>
              <a:rPr lang="en-US" sz="1600" dirty="0" err="1"/>
              <a:t>celu</a:t>
            </a:r>
            <a:r>
              <a:rPr lang="en-US" sz="1600" dirty="0"/>
              <a:t> </a:t>
            </a:r>
            <a:r>
              <a:rPr lang="en-US" sz="1600" dirty="0" err="1"/>
              <a:t>przygotowania</a:t>
            </a:r>
            <a:r>
              <a:rPr lang="en-US" sz="1600" dirty="0"/>
              <a:t> </a:t>
            </a:r>
            <a:r>
              <a:rPr lang="en-US" sz="1600" dirty="0" err="1"/>
              <a:t>postępowania</a:t>
            </a:r>
            <a:r>
              <a:rPr lang="en-US" sz="1600" dirty="0"/>
              <a:t> i </a:t>
            </a:r>
            <a:r>
              <a:rPr lang="en-US" sz="1600" dirty="0" err="1"/>
              <a:t>poinformowania</a:t>
            </a:r>
            <a:r>
              <a:rPr lang="en-US" sz="1600" dirty="0"/>
              <a:t> </a:t>
            </a:r>
            <a:r>
              <a:rPr lang="en-US" sz="1600" dirty="0" err="1"/>
              <a:t>wykonawców</a:t>
            </a:r>
            <a:r>
              <a:rPr lang="en-US" sz="1600" dirty="0"/>
              <a:t> o </a:t>
            </a:r>
            <a:r>
              <a:rPr lang="en-US" sz="1600" dirty="0" err="1"/>
              <a:t>swoich</a:t>
            </a:r>
            <a:r>
              <a:rPr lang="en-US" sz="1600" dirty="0"/>
              <a:t> </a:t>
            </a:r>
            <a:r>
              <a:rPr lang="en-US" sz="1600" dirty="0" err="1"/>
              <a:t>planach</a:t>
            </a:r>
            <a:r>
              <a:rPr lang="en-US" sz="1600" dirty="0"/>
              <a:t> i </a:t>
            </a:r>
            <a:r>
              <a:rPr lang="en-US" sz="1600" dirty="0" err="1"/>
              <a:t>wymaganiach</a:t>
            </a:r>
            <a:r>
              <a:rPr lang="en-US" sz="1600" dirty="0"/>
              <a:t> </a:t>
            </a:r>
            <a:r>
              <a:rPr lang="en-US" sz="1600" dirty="0" err="1"/>
              <a:t>dotyczących</a:t>
            </a:r>
            <a:r>
              <a:rPr lang="en-US" sz="1600" dirty="0"/>
              <a:t> </a:t>
            </a:r>
            <a:r>
              <a:rPr lang="en-US" sz="1600" dirty="0" err="1"/>
              <a:t>zamówienia</a:t>
            </a:r>
            <a:r>
              <a:rPr lang="en-US" sz="1600" dirty="0"/>
              <a:t>.</a:t>
            </a:r>
          </a:p>
          <a:p>
            <a:pPr marL="0" indent="0">
              <a:buNone/>
            </a:pPr>
            <a:r>
              <a:rPr lang="en-US" sz="1600" dirty="0"/>
              <a:t>2. </a:t>
            </a:r>
            <a:r>
              <a:rPr lang="en-US" sz="1600" dirty="0" err="1"/>
              <a:t>Zamawiający</a:t>
            </a:r>
            <a:r>
              <a:rPr lang="en-US" sz="1600" dirty="0"/>
              <a:t> </a:t>
            </a:r>
            <a:r>
              <a:rPr lang="en-US" sz="1600" dirty="0" err="1"/>
              <a:t>zamieszcza</a:t>
            </a:r>
            <a:r>
              <a:rPr lang="en-US" sz="1600" dirty="0"/>
              <a:t> </a:t>
            </a:r>
            <a:r>
              <a:rPr lang="en-US" sz="1600" dirty="0" err="1"/>
              <a:t>informację</a:t>
            </a:r>
            <a:r>
              <a:rPr lang="en-US" sz="1600" dirty="0"/>
              <a:t> o </a:t>
            </a:r>
            <a:r>
              <a:rPr lang="en-US" sz="1600" dirty="0" err="1"/>
              <a:t>zamiarze</a:t>
            </a:r>
            <a:r>
              <a:rPr lang="en-US" sz="1600" dirty="0"/>
              <a:t> </a:t>
            </a:r>
            <a:r>
              <a:rPr lang="en-US" sz="1600" dirty="0" err="1"/>
              <a:t>przeprowadzenia</a:t>
            </a:r>
            <a:r>
              <a:rPr lang="en-US" sz="1600" dirty="0"/>
              <a:t> </a:t>
            </a:r>
            <a:r>
              <a:rPr lang="en-US" sz="1600" dirty="0" err="1"/>
              <a:t>wstępnych</a:t>
            </a:r>
            <a:r>
              <a:rPr lang="en-US" sz="1600" dirty="0"/>
              <a:t> </a:t>
            </a:r>
            <a:r>
              <a:rPr lang="en-US" sz="1600" dirty="0" err="1"/>
              <a:t>konsultacji</a:t>
            </a:r>
            <a:r>
              <a:rPr lang="en-US" sz="1600" dirty="0"/>
              <a:t> </a:t>
            </a:r>
            <a:r>
              <a:rPr lang="en-US" sz="1600" dirty="0" err="1"/>
              <a:t>rynkowych</a:t>
            </a:r>
            <a:r>
              <a:rPr lang="en-US" sz="1600" dirty="0"/>
              <a:t> oraz o ich </a:t>
            </a:r>
            <a:r>
              <a:rPr lang="en-US" sz="1600" dirty="0" err="1"/>
              <a:t>przedmiocie</a:t>
            </a:r>
            <a:r>
              <a:rPr lang="en-US" sz="1600" dirty="0"/>
              <a:t> na </a:t>
            </a:r>
            <a:r>
              <a:rPr lang="en-US" sz="1600" dirty="0" err="1"/>
              <a:t>stronie</a:t>
            </a:r>
            <a:r>
              <a:rPr lang="en-US" sz="1600" dirty="0"/>
              <a:t> </a:t>
            </a:r>
            <a:r>
              <a:rPr lang="en-US" sz="1600" dirty="0" err="1"/>
              <a:t>internetowej</a:t>
            </a:r>
            <a:r>
              <a:rPr lang="en-US" sz="1600" dirty="0"/>
              <a:t> </a:t>
            </a:r>
            <a:r>
              <a:rPr lang="en-US" sz="1600" dirty="0" err="1"/>
              <a:t>zamawiającego</a:t>
            </a:r>
            <a:r>
              <a:rPr lang="en-US" sz="1600" dirty="0"/>
              <a:t>.</a:t>
            </a:r>
          </a:p>
          <a:p>
            <a:pPr marL="0" indent="0">
              <a:buNone/>
            </a:pPr>
            <a:r>
              <a:rPr lang="en-US" sz="1600" dirty="0"/>
              <a:t>3. </a:t>
            </a:r>
            <a:r>
              <a:rPr lang="en-US" sz="1600" dirty="0" err="1"/>
              <a:t>Prowadząc</a:t>
            </a:r>
            <a:r>
              <a:rPr lang="en-US" sz="1600" dirty="0"/>
              <a:t> </a:t>
            </a:r>
            <a:r>
              <a:rPr lang="en-US" sz="1600" dirty="0" err="1"/>
              <a:t>konsultacje</a:t>
            </a:r>
            <a:r>
              <a:rPr lang="en-US" sz="1600" dirty="0"/>
              <a:t> </a:t>
            </a:r>
            <a:r>
              <a:rPr lang="en-US" sz="1600" dirty="0" err="1"/>
              <a:t>rynkowe</a:t>
            </a:r>
            <a:r>
              <a:rPr lang="en-US" sz="1600" dirty="0"/>
              <a:t>, </a:t>
            </a:r>
            <a:r>
              <a:rPr lang="en-US" sz="1600" dirty="0" err="1"/>
              <a:t>zamawiający</a:t>
            </a:r>
            <a:r>
              <a:rPr lang="en-US" sz="1600" dirty="0"/>
              <a:t> </a:t>
            </a:r>
            <a:r>
              <a:rPr lang="en-US" sz="1600" dirty="0" err="1"/>
              <a:t>może</a:t>
            </a:r>
            <a:r>
              <a:rPr lang="en-US" sz="1600" dirty="0"/>
              <a:t> w </a:t>
            </a:r>
            <a:r>
              <a:rPr lang="en-US" sz="1600" dirty="0" err="1"/>
              <a:t>szczególności</a:t>
            </a:r>
            <a:r>
              <a:rPr lang="en-US" sz="1600" dirty="0"/>
              <a:t> </a:t>
            </a:r>
            <a:r>
              <a:rPr lang="en-US" sz="1600" dirty="0" err="1"/>
              <a:t>korzystać</a:t>
            </a:r>
            <a:r>
              <a:rPr lang="en-US" sz="1600" dirty="0"/>
              <a:t> z </a:t>
            </a:r>
            <a:r>
              <a:rPr lang="en-US" sz="1600" dirty="0" err="1"/>
              <a:t>doradztwa</a:t>
            </a:r>
            <a:r>
              <a:rPr lang="en-US" sz="1600" dirty="0"/>
              <a:t> </a:t>
            </a:r>
            <a:r>
              <a:rPr lang="en-US" sz="1600" dirty="0" err="1"/>
              <a:t>ekspertów</a:t>
            </a:r>
            <a:r>
              <a:rPr lang="en-US" sz="1600" dirty="0"/>
              <a:t>, </a:t>
            </a:r>
            <a:r>
              <a:rPr lang="en-US" sz="1600" dirty="0" err="1"/>
              <a:t>władzy</a:t>
            </a:r>
            <a:r>
              <a:rPr lang="en-US" sz="1600" dirty="0"/>
              <a:t> </a:t>
            </a:r>
            <a:r>
              <a:rPr lang="en-US" sz="1600" dirty="0" err="1"/>
              <a:t>publicznej</a:t>
            </a:r>
            <a:r>
              <a:rPr lang="en-US" sz="1600" dirty="0"/>
              <a:t> </a:t>
            </a:r>
            <a:r>
              <a:rPr lang="en-US" sz="1600" dirty="0" err="1"/>
              <a:t>lub</a:t>
            </a:r>
            <a:r>
              <a:rPr lang="en-US" sz="1600" dirty="0"/>
              <a:t> </a:t>
            </a:r>
            <a:r>
              <a:rPr lang="en-US" sz="1600" dirty="0" err="1"/>
              <a:t>wykonawców</a:t>
            </a:r>
            <a:r>
              <a:rPr lang="en-US" sz="1600" dirty="0"/>
              <a:t>. </a:t>
            </a:r>
            <a:r>
              <a:rPr lang="en-US" sz="1600" dirty="0" err="1"/>
              <a:t>Doradztwo</a:t>
            </a:r>
            <a:r>
              <a:rPr lang="en-US" sz="1600" dirty="0"/>
              <a:t> to </a:t>
            </a:r>
            <a:r>
              <a:rPr lang="en-US" sz="1600" dirty="0" err="1"/>
              <a:t>może</a:t>
            </a:r>
            <a:r>
              <a:rPr lang="en-US" sz="1600" dirty="0"/>
              <a:t> </a:t>
            </a:r>
            <a:r>
              <a:rPr lang="en-US" sz="1600" dirty="0" err="1"/>
              <a:t>być</a:t>
            </a:r>
            <a:r>
              <a:rPr lang="en-US" sz="1600" dirty="0"/>
              <a:t> </a:t>
            </a:r>
            <a:r>
              <a:rPr lang="en-US" sz="1600" dirty="0" err="1"/>
              <a:t>wykorzystane</a:t>
            </a:r>
            <a:r>
              <a:rPr lang="en-US" sz="1600" dirty="0"/>
              <a:t> </a:t>
            </a:r>
            <a:r>
              <a:rPr lang="en-US" sz="1600" dirty="0" err="1"/>
              <a:t>przy</a:t>
            </a:r>
            <a:r>
              <a:rPr lang="en-US" sz="1600" dirty="0"/>
              <a:t> </a:t>
            </a:r>
            <a:r>
              <a:rPr lang="en-US" sz="1600" dirty="0" err="1"/>
              <a:t>planowaniu</a:t>
            </a:r>
            <a:r>
              <a:rPr lang="en-US" sz="1600" dirty="0"/>
              <a:t>, </a:t>
            </a:r>
            <a:r>
              <a:rPr lang="en-US" sz="1600" dirty="0" err="1"/>
              <a:t>przygotowaniu</a:t>
            </a:r>
            <a:r>
              <a:rPr lang="en-US" sz="1600" dirty="0"/>
              <a:t> </a:t>
            </a:r>
            <a:r>
              <a:rPr lang="en-US" sz="1600" dirty="0" err="1"/>
              <a:t>lub</a:t>
            </a:r>
            <a:r>
              <a:rPr lang="en-US" sz="1600" dirty="0"/>
              <a:t> </a:t>
            </a:r>
            <a:r>
              <a:rPr lang="en-US" sz="1600" dirty="0" err="1"/>
              <a:t>przeprowadzaniu</a:t>
            </a:r>
            <a:r>
              <a:rPr lang="en-US" sz="1600" dirty="0"/>
              <a:t> </a:t>
            </a:r>
            <a:r>
              <a:rPr lang="en-US" sz="1600" dirty="0" err="1"/>
              <a:t>postępowania</a:t>
            </a:r>
            <a:r>
              <a:rPr lang="en-US" sz="1600" dirty="0"/>
              <a:t> o </a:t>
            </a:r>
            <a:r>
              <a:rPr lang="en-US" sz="1600" dirty="0" err="1"/>
              <a:t>udzielenie</a:t>
            </a:r>
            <a:r>
              <a:rPr lang="en-US" sz="1600" dirty="0"/>
              <a:t> </a:t>
            </a:r>
            <a:r>
              <a:rPr lang="en-US" sz="1600" dirty="0" err="1"/>
              <a:t>zamówienia</a:t>
            </a:r>
            <a:r>
              <a:rPr lang="en-US" sz="1600" dirty="0"/>
              <a:t>, pod </a:t>
            </a:r>
            <a:r>
              <a:rPr lang="en-US" sz="1600" dirty="0" err="1"/>
              <a:t>warunkiem</a:t>
            </a:r>
            <a:r>
              <a:rPr lang="en-US" sz="1600" dirty="0"/>
              <a:t> </a:t>
            </a:r>
            <a:r>
              <a:rPr lang="en-US" sz="1600" dirty="0" err="1"/>
              <a:t>że</a:t>
            </a:r>
            <a:r>
              <a:rPr lang="en-US" sz="1600" dirty="0"/>
              <a:t> nie </a:t>
            </a:r>
            <a:r>
              <a:rPr lang="en-US" sz="1600" dirty="0" err="1"/>
              <a:t>powoduje</a:t>
            </a:r>
            <a:r>
              <a:rPr lang="en-US" sz="1600" dirty="0"/>
              <a:t> to </a:t>
            </a:r>
            <a:r>
              <a:rPr lang="en-US" sz="1600" dirty="0" err="1"/>
              <a:t>zakłócenia</a:t>
            </a:r>
            <a:r>
              <a:rPr lang="en-US" sz="1600" dirty="0"/>
              <a:t> </a:t>
            </a:r>
            <a:r>
              <a:rPr lang="en-US" sz="1600" dirty="0" err="1"/>
              <a:t>konkurencji</a:t>
            </a:r>
            <a:r>
              <a:rPr lang="en-US" sz="1600" dirty="0"/>
              <a:t> ani </a:t>
            </a:r>
            <a:r>
              <a:rPr lang="en-US" sz="1600" dirty="0" err="1"/>
              <a:t>naruszenia</a:t>
            </a:r>
            <a:r>
              <a:rPr lang="en-US" sz="1600" dirty="0"/>
              <a:t> </a:t>
            </a:r>
            <a:r>
              <a:rPr lang="en-US" sz="1600" dirty="0" err="1"/>
              <a:t>zasad</a:t>
            </a:r>
            <a:r>
              <a:rPr lang="en-US" sz="1600" dirty="0"/>
              <a:t> </a:t>
            </a:r>
            <a:r>
              <a:rPr lang="en-US" sz="1600" dirty="0" err="1"/>
              <a:t>równego</a:t>
            </a:r>
            <a:r>
              <a:rPr lang="en-US" sz="1600" dirty="0"/>
              <a:t> </a:t>
            </a:r>
            <a:r>
              <a:rPr lang="en-US" sz="1600" dirty="0" err="1"/>
              <a:t>traktowania</a:t>
            </a:r>
            <a:r>
              <a:rPr lang="en-US" sz="1600" dirty="0"/>
              <a:t> </a:t>
            </a:r>
            <a:r>
              <a:rPr lang="en-US" sz="1600" dirty="0" err="1"/>
              <a:t>wykonawców</a:t>
            </a:r>
            <a:r>
              <a:rPr lang="en-US" sz="1600" dirty="0"/>
              <a:t> i </a:t>
            </a:r>
            <a:r>
              <a:rPr lang="en-US" sz="1600" dirty="0" err="1"/>
              <a:t>przejrzystości</a:t>
            </a:r>
            <a:r>
              <a:rPr lang="en-US" sz="1600" dirty="0"/>
              <a:t>.</a:t>
            </a:r>
          </a:p>
          <a:p>
            <a:endParaRPr lang="en-US" sz="1600" dirty="0"/>
          </a:p>
        </p:txBody>
      </p:sp>
      <p:pic>
        <p:nvPicPr>
          <p:cNvPr id="8" name="Symbol zastępczy zawartości 7" descr="Obraz zawierający osoba, mężczyzna, wewnątrz, patrzenie&#10;&#10;Opis wygenerowany automatycznie">
            <a:extLst>
              <a:ext uri="{FF2B5EF4-FFF2-40B4-BE49-F238E27FC236}">
                <a16:creationId xmlns:a16="http://schemas.microsoft.com/office/drawing/2014/main" id="{7AF822F1-54B7-4C3E-ACD8-C90692059C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" r="13923" b="3"/>
          <a:stretch/>
        </p:blipFill>
        <p:spPr>
          <a:xfrm>
            <a:off x="6338316" y="1904281"/>
            <a:ext cx="5074070" cy="4272681"/>
          </a:xfrm>
          <a:prstGeom prst="rect">
            <a:avLst/>
          </a:prstGeom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8ADDE62-0E3D-434D-8D31-D0083BF75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Katowice, OIRP, 13.02.2020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9F4141C-AEBA-4B62-AFDC-F273E70FF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1CB2EAA-41AA-4BEE-AD91-2058A3489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90922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1C9837-819B-476F-BC4B-B2B1E6649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Promocja trybów pozaprzetargowych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F53DC3-712F-4D96-8D28-C5CC2ACC43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714744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700" b="1" dirty="0"/>
              <a:t>Art. 129.</a:t>
            </a:r>
            <a:r>
              <a:rPr lang="en-US" sz="1700" dirty="0"/>
              <a:t> 1. </a:t>
            </a:r>
            <a:r>
              <a:rPr lang="en-US" sz="1700" dirty="0" err="1"/>
              <a:t>Zamawiający</a:t>
            </a:r>
            <a:r>
              <a:rPr lang="en-US" sz="1700" dirty="0"/>
              <a:t> </a:t>
            </a:r>
            <a:r>
              <a:rPr lang="en-US" sz="1700" dirty="0" err="1"/>
              <a:t>publiczni</a:t>
            </a:r>
            <a:r>
              <a:rPr lang="en-US" sz="1700" dirty="0"/>
              <a:t> oraz </a:t>
            </a:r>
            <a:r>
              <a:rPr lang="en-US" sz="1700" dirty="0" err="1"/>
              <a:t>zamawiający</a:t>
            </a:r>
            <a:r>
              <a:rPr lang="en-US" sz="1700" dirty="0"/>
              <a:t> </a:t>
            </a:r>
            <a:r>
              <a:rPr lang="en-US" sz="1700" dirty="0" err="1"/>
              <a:t>subsydiowani</a:t>
            </a:r>
            <a:r>
              <a:rPr lang="en-US" sz="1700" dirty="0"/>
              <a:t>, </a:t>
            </a:r>
            <a:r>
              <a:rPr lang="en-US" sz="1700" dirty="0" err="1"/>
              <a:t>udzielają</a:t>
            </a:r>
            <a:r>
              <a:rPr lang="en-US" sz="1700" dirty="0"/>
              <a:t> </a:t>
            </a:r>
            <a:r>
              <a:rPr lang="en-US" sz="1700" dirty="0" err="1"/>
              <a:t>zamówienia</a:t>
            </a:r>
            <a:r>
              <a:rPr lang="en-US" sz="1700" dirty="0"/>
              <a:t> w </a:t>
            </a:r>
            <a:r>
              <a:rPr lang="en-US" sz="1700" dirty="0" err="1"/>
              <a:t>jednym</a:t>
            </a:r>
            <a:r>
              <a:rPr lang="en-US" sz="1700" dirty="0"/>
              <a:t> z </a:t>
            </a:r>
            <a:r>
              <a:rPr lang="en-US" sz="1700" dirty="0" err="1"/>
              <a:t>następujących</a:t>
            </a:r>
            <a:r>
              <a:rPr lang="en-US" sz="1700" dirty="0"/>
              <a:t> </a:t>
            </a:r>
            <a:r>
              <a:rPr lang="en-US" sz="1700" dirty="0" err="1"/>
              <a:t>trybów</a:t>
            </a:r>
            <a:r>
              <a:rPr lang="en-US" sz="1700" dirty="0"/>
              <a:t>:</a:t>
            </a:r>
          </a:p>
          <a:p>
            <a:pPr marL="0" indent="0">
              <a:buNone/>
            </a:pPr>
            <a:r>
              <a:rPr lang="en-US" sz="1700" dirty="0"/>
              <a:t>1)</a:t>
            </a:r>
            <a:r>
              <a:rPr lang="pl-PL" sz="1700" dirty="0"/>
              <a:t> </a:t>
            </a:r>
            <a:r>
              <a:rPr lang="en-US" sz="1700" dirty="0" err="1"/>
              <a:t>przetargu</a:t>
            </a:r>
            <a:r>
              <a:rPr lang="en-US" sz="1700" dirty="0"/>
              <a:t> </a:t>
            </a:r>
            <a:r>
              <a:rPr lang="en-US" sz="1700" dirty="0" err="1"/>
              <a:t>nieograniczonego</a:t>
            </a:r>
            <a:r>
              <a:rPr lang="en-US" sz="1700" dirty="0"/>
              <a:t>;</a:t>
            </a:r>
          </a:p>
          <a:p>
            <a:pPr marL="0" indent="0">
              <a:buNone/>
            </a:pPr>
            <a:r>
              <a:rPr lang="en-US" sz="1700" dirty="0"/>
              <a:t>2)</a:t>
            </a:r>
            <a:r>
              <a:rPr lang="pl-PL" sz="1700" dirty="0"/>
              <a:t> </a:t>
            </a:r>
            <a:r>
              <a:rPr lang="en-US" sz="1700" dirty="0" err="1"/>
              <a:t>przetargu</a:t>
            </a:r>
            <a:r>
              <a:rPr lang="en-US" sz="1700" dirty="0"/>
              <a:t> </a:t>
            </a:r>
            <a:r>
              <a:rPr lang="en-US" sz="1700" dirty="0" err="1"/>
              <a:t>ograniczonego</a:t>
            </a:r>
            <a:r>
              <a:rPr lang="en-US" sz="1700" dirty="0"/>
              <a:t>;</a:t>
            </a:r>
          </a:p>
          <a:p>
            <a:pPr marL="0" indent="0">
              <a:buNone/>
            </a:pPr>
            <a:r>
              <a:rPr lang="en-US" sz="1700" dirty="0"/>
              <a:t>3)</a:t>
            </a:r>
            <a:r>
              <a:rPr lang="pl-PL" sz="1700" dirty="0"/>
              <a:t> </a:t>
            </a:r>
            <a:r>
              <a:rPr lang="en-US" sz="1700" dirty="0" err="1"/>
              <a:t>negocjacji</a:t>
            </a:r>
            <a:r>
              <a:rPr lang="en-US" sz="1700" dirty="0"/>
              <a:t> z </a:t>
            </a:r>
            <a:r>
              <a:rPr lang="en-US" sz="1700" dirty="0" err="1"/>
              <a:t>ogłoszeniem</a:t>
            </a:r>
            <a:r>
              <a:rPr lang="en-US" sz="1700" dirty="0"/>
              <a:t>;</a:t>
            </a:r>
          </a:p>
          <a:p>
            <a:pPr marL="0" indent="0">
              <a:buNone/>
            </a:pPr>
            <a:r>
              <a:rPr lang="en-US" sz="1700" dirty="0"/>
              <a:t>4)</a:t>
            </a:r>
            <a:r>
              <a:rPr lang="pl-PL" sz="1700" dirty="0"/>
              <a:t> </a:t>
            </a:r>
            <a:r>
              <a:rPr lang="en-US" sz="1700" dirty="0" err="1"/>
              <a:t>dialogu</a:t>
            </a:r>
            <a:r>
              <a:rPr lang="en-US" sz="1700" dirty="0"/>
              <a:t> </a:t>
            </a:r>
            <a:r>
              <a:rPr lang="en-US" sz="1700" dirty="0" err="1"/>
              <a:t>konkurencyjnego</a:t>
            </a:r>
            <a:r>
              <a:rPr lang="en-US" sz="1700" dirty="0"/>
              <a:t>;</a:t>
            </a:r>
          </a:p>
          <a:p>
            <a:pPr marL="0" indent="0">
              <a:buNone/>
            </a:pPr>
            <a:r>
              <a:rPr lang="en-US" sz="1700" dirty="0"/>
              <a:t>5)</a:t>
            </a:r>
            <a:r>
              <a:rPr lang="pl-PL" sz="1700" dirty="0"/>
              <a:t> </a:t>
            </a:r>
            <a:r>
              <a:rPr lang="en-US" sz="1700" dirty="0" err="1"/>
              <a:t>partnerstwa</a:t>
            </a:r>
            <a:r>
              <a:rPr lang="en-US" sz="1700" dirty="0"/>
              <a:t> </a:t>
            </a:r>
            <a:r>
              <a:rPr lang="en-US" sz="1700" dirty="0" err="1"/>
              <a:t>innowacyjnego</a:t>
            </a:r>
            <a:r>
              <a:rPr lang="en-US" sz="1700" dirty="0"/>
              <a:t>;</a:t>
            </a:r>
          </a:p>
          <a:p>
            <a:pPr marL="0" indent="0">
              <a:buNone/>
            </a:pPr>
            <a:r>
              <a:rPr lang="en-US" sz="1700" dirty="0"/>
              <a:t>6)</a:t>
            </a:r>
            <a:r>
              <a:rPr lang="pl-PL" sz="1700" dirty="0"/>
              <a:t> </a:t>
            </a:r>
            <a:r>
              <a:rPr lang="en-US" sz="1700" dirty="0" err="1"/>
              <a:t>negocjacji</a:t>
            </a:r>
            <a:r>
              <a:rPr lang="en-US" sz="1700" dirty="0"/>
              <a:t> bez </a:t>
            </a:r>
            <a:r>
              <a:rPr lang="en-US" sz="1700" dirty="0" err="1"/>
              <a:t>ogłoszenia</a:t>
            </a:r>
            <a:r>
              <a:rPr lang="en-US" sz="1700" dirty="0"/>
              <a:t>;</a:t>
            </a:r>
          </a:p>
          <a:p>
            <a:pPr marL="0" indent="0">
              <a:buNone/>
            </a:pPr>
            <a:r>
              <a:rPr lang="en-US" sz="1700" dirty="0"/>
              <a:t>7)</a:t>
            </a:r>
            <a:r>
              <a:rPr lang="pl-PL" sz="1700" dirty="0"/>
              <a:t> </a:t>
            </a:r>
            <a:r>
              <a:rPr lang="en-US" sz="1700" dirty="0" err="1"/>
              <a:t>zamówienia</a:t>
            </a:r>
            <a:r>
              <a:rPr lang="en-US" sz="1700" dirty="0"/>
              <a:t> z </a:t>
            </a:r>
            <a:r>
              <a:rPr lang="en-US" sz="1700" dirty="0" err="1"/>
              <a:t>wolnej</a:t>
            </a:r>
            <a:r>
              <a:rPr lang="en-US" sz="1700" dirty="0"/>
              <a:t> </a:t>
            </a:r>
            <a:r>
              <a:rPr lang="en-US" sz="1700" dirty="0" err="1"/>
              <a:t>ręki</a:t>
            </a:r>
            <a:r>
              <a:rPr lang="en-US" sz="1700" dirty="0"/>
              <a:t>.</a:t>
            </a:r>
          </a:p>
          <a:p>
            <a:pPr marL="0" indent="0">
              <a:buNone/>
            </a:pPr>
            <a:r>
              <a:rPr lang="en-US" sz="1700" dirty="0"/>
              <a:t>2. </a:t>
            </a:r>
            <a:r>
              <a:rPr lang="en-US" sz="1700" dirty="0" err="1"/>
              <a:t>Zamawiający</a:t>
            </a:r>
            <a:r>
              <a:rPr lang="en-US" sz="1700" dirty="0"/>
              <a:t> </a:t>
            </a:r>
            <a:r>
              <a:rPr lang="en-US" sz="1700" dirty="0" err="1"/>
              <a:t>może</a:t>
            </a:r>
            <a:r>
              <a:rPr lang="en-US" sz="1700" dirty="0"/>
              <a:t> </a:t>
            </a:r>
            <a:r>
              <a:rPr lang="en-US" sz="1700" dirty="0" err="1"/>
              <a:t>udzielić</a:t>
            </a:r>
            <a:r>
              <a:rPr lang="en-US" sz="1700" dirty="0"/>
              <a:t> </a:t>
            </a:r>
            <a:r>
              <a:rPr lang="en-US" sz="1700" dirty="0" err="1"/>
              <a:t>zamówienia</a:t>
            </a:r>
            <a:r>
              <a:rPr lang="en-US" sz="1700" dirty="0"/>
              <a:t> w </a:t>
            </a:r>
            <a:r>
              <a:rPr lang="en-US" sz="1700" dirty="0" err="1"/>
              <a:t>trybie</a:t>
            </a:r>
            <a:r>
              <a:rPr lang="en-US" sz="1700" dirty="0"/>
              <a:t> </a:t>
            </a:r>
            <a:r>
              <a:rPr lang="en-US" sz="1700" dirty="0" err="1"/>
              <a:t>przetargu</a:t>
            </a:r>
            <a:r>
              <a:rPr lang="en-US" sz="1700" dirty="0"/>
              <a:t> </a:t>
            </a:r>
            <a:r>
              <a:rPr lang="en-US" sz="1700" dirty="0" err="1"/>
              <a:t>nieograniczonego</a:t>
            </a:r>
            <a:r>
              <a:rPr lang="en-US" sz="1700" dirty="0"/>
              <a:t> i </a:t>
            </a:r>
            <a:r>
              <a:rPr lang="en-US" sz="1700" dirty="0" err="1"/>
              <a:t>przetargu</a:t>
            </a:r>
            <a:r>
              <a:rPr lang="en-US" sz="1700" dirty="0"/>
              <a:t> </a:t>
            </a:r>
            <a:r>
              <a:rPr lang="en-US" sz="1700" dirty="0" err="1"/>
              <a:t>ograniczonego</a:t>
            </a:r>
            <a:r>
              <a:rPr lang="en-US" sz="1700" dirty="0"/>
              <a:t>, a w </a:t>
            </a:r>
            <a:r>
              <a:rPr lang="en-US" sz="1700" dirty="0" err="1"/>
              <a:t>pozostałych</a:t>
            </a:r>
            <a:r>
              <a:rPr lang="en-US" sz="1700" dirty="0"/>
              <a:t> </a:t>
            </a:r>
            <a:r>
              <a:rPr lang="en-US" sz="1700" dirty="0" err="1"/>
              <a:t>trybach</a:t>
            </a:r>
            <a:r>
              <a:rPr lang="en-US" sz="1700" dirty="0"/>
              <a:t> </a:t>
            </a:r>
            <a:r>
              <a:rPr lang="en-US" sz="1700" dirty="0" err="1"/>
              <a:t>zamawiający</a:t>
            </a:r>
            <a:r>
              <a:rPr lang="en-US" sz="1700" dirty="0"/>
              <a:t> </a:t>
            </a:r>
            <a:r>
              <a:rPr lang="en-US" sz="1700" dirty="0" err="1"/>
              <a:t>może</a:t>
            </a:r>
            <a:r>
              <a:rPr lang="en-US" sz="1700" dirty="0"/>
              <a:t> </a:t>
            </a:r>
            <a:r>
              <a:rPr lang="en-US" sz="1700" dirty="0" err="1"/>
              <a:t>udzielić</a:t>
            </a:r>
            <a:r>
              <a:rPr lang="en-US" sz="1700" dirty="0"/>
              <a:t> </a:t>
            </a:r>
            <a:r>
              <a:rPr lang="en-US" sz="1700" dirty="0" err="1"/>
              <a:t>zamówienia</a:t>
            </a:r>
            <a:r>
              <a:rPr lang="en-US" sz="1700" dirty="0"/>
              <a:t> w </a:t>
            </a:r>
            <a:r>
              <a:rPr lang="en-US" sz="1700" dirty="0" err="1"/>
              <a:t>przypadkach</a:t>
            </a:r>
            <a:r>
              <a:rPr lang="en-US" sz="1700" dirty="0"/>
              <a:t> </a:t>
            </a:r>
            <a:r>
              <a:rPr lang="en-US" sz="1700" dirty="0" err="1"/>
              <a:t>określonych</a:t>
            </a:r>
            <a:r>
              <a:rPr lang="en-US" sz="1700" dirty="0"/>
              <a:t> w </a:t>
            </a:r>
            <a:r>
              <a:rPr lang="en-US" sz="1700" dirty="0" err="1"/>
              <a:t>ustawie</a:t>
            </a:r>
            <a:r>
              <a:rPr lang="en-US" sz="1700" dirty="0"/>
              <a:t>. </a:t>
            </a:r>
          </a:p>
          <a:p>
            <a:endParaRPr lang="en-US" sz="1700" dirty="0"/>
          </a:p>
        </p:txBody>
      </p:sp>
      <p:pic>
        <p:nvPicPr>
          <p:cNvPr id="8" name="Symbol zastępczy zawartości 7" descr="Obraz zawierający pomieszczenie&#10;&#10;Opis wygenerowany automatycznie">
            <a:extLst>
              <a:ext uri="{FF2B5EF4-FFF2-40B4-BE49-F238E27FC236}">
                <a16:creationId xmlns:a16="http://schemas.microsoft.com/office/drawing/2014/main" id="{A02A14B8-9A97-4C6F-865D-63CBE17521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1" r="11136" b="3"/>
          <a:stretch/>
        </p:blipFill>
        <p:spPr>
          <a:xfrm>
            <a:off x="8037576" y="1904281"/>
            <a:ext cx="3374810" cy="4272681"/>
          </a:xfrm>
          <a:prstGeom prst="rect">
            <a:avLst/>
          </a:prstGeom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9897D20-7ECE-431F-9E65-0523C966A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Katowice, OIRP, 13.02.2020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63F41E0-92CB-4D59-8064-A5D1B1628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1CB2EAA-41AA-4BEE-AD91-2058A3489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7219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624049-2E74-4B53-952A-A411EFAB4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Promocja trybów pozaprzetargowych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1EA672-22D1-4B54-B902-A6BADC023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0860" y="1825625"/>
            <a:ext cx="6717792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Art. 275.</a:t>
            </a:r>
            <a:r>
              <a:rPr lang="en-US" sz="2400" dirty="0"/>
              <a:t> </a:t>
            </a:r>
            <a:r>
              <a:rPr lang="en-US" sz="2400" dirty="0" err="1"/>
              <a:t>Zamawiający</a:t>
            </a:r>
            <a:r>
              <a:rPr lang="en-US" sz="2400" dirty="0"/>
              <a:t> </a:t>
            </a:r>
            <a:r>
              <a:rPr lang="en-US" sz="2400" dirty="0" err="1"/>
              <a:t>udziela</a:t>
            </a:r>
            <a:r>
              <a:rPr lang="en-US" sz="2400" dirty="0"/>
              <a:t> </a:t>
            </a:r>
            <a:r>
              <a:rPr lang="en-US" sz="2400" dirty="0" err="1"/>
              <a:t>zamówienia</a:t>
            </a:r>
            <a:r>
              <a:rPr lang="en-US" sz="2400" dirty="0"/>
              <a:t> w </a:t>
            </a:r>
            <a:r>
              <a:rPr lang="en-US" sz="2400" dirty="0" err="1"/>
              <a:t>trybie</a:t>
            </a:r>
            <a:r>
              <a:rPr lang="en-US" sz="2400" dirty="0"/>
              <a:t> </a:t>
            </a:r>
            <a:r>
              <a:rPr lang="en-US" sz="2400" dirty="0" err="1"/>
              <a:t>podstawowym</a:t>
            </a:r>
            <a:r>
              <a:rPr lang="en-US" sz="2400" dirty="0"/>
              <a:t>, w </a:t>
            </a:r>
            <a:r>
              <a:rPr lang="en-US" sz="2400" dirty="0" err="1"/>
              <a:t>którym</a:t>
            </a:r>
            <a:r>
              <a:rPr lang="en-US" sz="2400" dirty="0"/>
              <a:t> w </a:t>
            </a:r>
            <a:r>
              <a:rPr lang="en-US" sz="2400" dirty="0" err="1"/>
              <a:t>odpowiedzi</a:t>
            </a:r>
            <a:r>
              <a:rPr lang="en-US" sz="2400" dirty="0"/>
              <a:t> na </a:t>
            </a:r>
            <a:r>
              <a:rPr lang="en-US" sz="2400" dirty="0" err="1"/>
              <a:t>ogłoszenie</a:t>
            </a:r>
            <a:r>
              <a:rPr lang="en-US" sz="2400" dirty="0"/>
              <a:t> o </a:t>
            </a:r>
            <a:r>
              <a:rPr lang="en-US" sz="2400" dirty="0" err="1"/>
              <a:t>zamówieniu</a:t>
            </a:r>
            <a:r>
              <a:rPr lang="en-US" sz="2400" dirty="0"/>
              <a:t> </a:t>
            </a:r>
            <a:r>
              <a:rPr lang="en-US" sz="2400" dirty="0" err="1"/>
              <a:t>oferty</a:t>
            </a:r>
            <a:r>
              <a:rPr lang="en-US" sz="2400" dirty="0"/>
              <a:t> </a:t>
            </a:r>
            <a:r>
              <a:rPr lang="en-US" sz="2400" dirty="0" err="1"/>
              <a:t>mogą</a:t>
            </a:r>
            <a:r>
              <a:rPr lang="en-US" sz="2400" dirty="0"/>
              <a:t> </a:t>
            </a:r>
            <a:r>
              <a:rPr lang="en-US" sz="2400" dirty="0" err="1"/>
              <a:t>składać</a:t>
            </a:r>
            <a:r>
              <a:rPr lang="en-US" sz="2400" dirty="0"/>
              <a:t> </a:t>
            </a:r>
            <a:r>
              <a:rPr lang="en-US" sz="2400" dirty="0" err="1"/>
              <a:t>wszyscy</a:t>
            </a:r>
            <a:r>
              <a:rPr lang="en-US" sz="2400" dirty="0"/>
              <a:t> </a:t>
            </a:r>
            <a:r>
              <a:rPr lang="en-US" sz="2400" dirty="0" err="1"/>
              <a:t>zainteresowani</a:t>
            </a:r>
            <a:r>
              <a:rPr lang="en-US" sz="2400" dirty="0"/>
              <a:t> </a:t>
            </a:r>
            <a:r>
              <a:rPr lang="en-US" sz="2400" dirty="0" err="1"/>
              <a:t>wykonawcy</a:t>
            </a:r>
            <a:r>
              <a:rPr lang="en-US" sz="2400" dirty="0"/>
              <a:t>, a </a:t>
            </a:r>
            <a:r>
              <a:rPr lang="en-US" sz="2400" dirty="0" err="1"/>
              <a:t>następnie</a:t>
            </a:r>
            <a:r>
              <a:rPr lang="en-US" sz="2400" dirty="0"/>
              <a:t> </a:t>
            </a:r>
            <a:r>
              <a:rPr lang="en-US" sz="2400" dirty="0" err="1"/>
              <a:t>zamawiający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1) </a:t>
            </a:r>
            <a:r>
              <a:rPr lang="en-US" sz="2400" dirty="0" err="1"/>
              <a:t>wybiera</a:t>
            </a:r>
            <a:r>
              <a:rPr lang="en-US" sz="2400" dirty="0"/>
              <a:t> </a:t>
            </a:r>
            <a:r>
              <a:rPr lang="en-US" sz="2400" dirty="0" err="1"/>
              <a:t>najkorzystniejszą</a:t>
            </a:r>
            <a:r>
              <a:rPr lang="en-US" sz="2400" dirty="0"/>
              <a:t> </a:t>
            </a:r>
            <a:r>
              <a:rPr lang="en-US" sz="2400" dirty="0" err="1"/>
              <a:t>ofertę</a:t>
            </a:r>
            <a:r>
              <a:rPr lang="en-US" sz="2400" dirty="0"/>
              <a:t> bez </a:t>
            </a:r>
            <a:r>
              <a:rPr lang="en-US" sz="2400" dirty="0" err="1"/>
              <a:t>przeprowadzenia</a:t>
            </a:r>
            <a:r>
              <a:rPr lang="en-US" sz="2400" dirty="0"/>
              <a:t> </a:t>
            </a:r>
            <a:r>
              <a:rPr lang="en-US" sz="2400" dirty="0" err="1"/>
              <a:t>negocjacji</a:t>
            </a:r>
            <a:r>
              <a:rPr lang="en-US" sz="2400" dirty="0"/>
              <a:t>, </a:t>
            </a:r>
            <a:r>
              <a:rPr lang="en-US" sz="2400" dirty="0" err="1"/>
              <a:t>albo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2) </a:t>
            </a:r>
            <a:r>
              <a:rPr lang="en-US" sz="2400" dirty="0" err="1"/>
              <a:t>może</a:t>
            </a:r>
            <a:r>
              <a:rPr lang="en-US" sz="2400" dirty="0"/>
              <a:t> </a:t>
            </a:r>
            <a:r>
              <a:rPr lang="en-US" sz="2400" dirty="0" err="1"/>
              <a:t>negocjować</a:t>
            </a:r>
            <a:r>
              <a:rPr lang="en-US" sz="2400" dirty="0"/>
              <a:t> </a:t>
            </a:r>
            <a:r>
              <a:rPr lang="en-US" sz="2400" dirty="0" err="1"/>
              <a:t>treść</a:t>
            </a:r>
            <a:r>
              <a:rPr lang="en-US" sz="2400" dirty="0"/>
              <a:t> </a:t>
            </a:r>
            <a:r>
              <a:rPr lang="en-US" sz="2400" dirty="0" err="1"/>
              <a:t>ofert</a:t>
            </a:r>
            <a:r>
              <a:rPr lang="en-US" sz="2400" dirty="0"/>
              <a:t> w </a:t>
            </a:r>
            <a:r>
              <a:rPr lang="en-US" sz="2400" dirty="0" err="1"/>
              <a:t>celu</a:t>
            </a:r>
            <a:r>
              <a:rPr lang="en-US" sz="2400" dirty="0"/>
              <a:t> ich </a:t>
            </a:r>
            <a:r>
              <a:rPr lang="en-US" sz="2400" dirty="0" err="1"/>
              <a:t>ulepszenia</a:t>
            </a:r>
            <a:r>
              <a:rPr lang="en-US" sz="2400" dirty="0"/>
              <a:t>, o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przewidział</a:t>
            </a:r>
            <a:r>
              <a:rPr lang="en-US" sz="2400" dirty="0"/>
              <a:t> </a:t>
            </a:r>
            <a:r>
              <a:rPr lang="en-US" sz="2400" dirty="0" err="1"/>
              <a:t>taką</a:t>
            </a:r>
            <a:r>
              <a:rPr lang="en-US" sz="2400" dirty="0"/>
              <a:t> </a:t>
            </a:r>
            <a:r>
              <a:rPr lang="en-US" sz="2400" dirty="0" err="1"/>
              <a:t>możliwość</a:t>
            </a:r>
            <a:r>
              <a:rPr lang="en-US" sz="2400" dirty="0"/>
              <a:t>, </a:t>
            </a:r>
            <a:r>
              <a:rPr lang="en-US" sz="2400" dirty="0" err="1"/>
              <a:t>albo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3) </a:t>
            </a:r>
            <a:r>
              <a:rPr lang="en-US" sz="2400" dirty="0" err="1"/>
              <a:t>negocjuje</a:t>
            </a:r>
            <a:r>
              <a:rPr lang="en-US" sz="2400" dirty="0"/>
              <a:t> </a:t>
            </a:r>
            <a:r>
              <a:rPr lang="en-US" sz="2400" dirty="0" err="1"/>
              <a:t>treść</a:t>
            </a:r>
            <a:r>
              <a:rPr lang="en-US" sz="2400" dirty="0"/>
              <a:t> </a:t>
            </a:r>
            <a:r>
              <a:rPr lang="en-US" sz="2400" dirty="0" err="1"/>
              <a:t>ofert</a:t>
            </a:r>
            <a:r>
              <a:rPr lang="en-US" sz="2400" dirty="0"/>
              <a:t> </a:t>
            </a:r>
            <a:r>
              <a:rPr lang="en-US" sz="2400" dirty="0" err="1"/>
              <a:t>złożonych</a:t>
            </a:r>
            <a:r>
              <a:rPr lang="en-US" sz="2400" dirty="0"/>
              <a:t> w </a:t>
            </a:r>
            <a:r>
              <a:rPr lang="en-US" sz="2400" dirty="0" err="1"/>
              <a:t>celu</a:t>
            </a:r>
            <a:r>
              <a:rPr lang="en-US" sz="2400" dirty="0"/>
              <a:t> ich </a:t>
            </a:r>
            <a:r>
              <a:rPr lang="en-US" sz="2400" dirty="0" err="1"/>
              <a:t>ulepszenia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pic>
        <p:nvPicPr>
          <p:cNvPr id="8" name="Symbol zastępczy zawartości 7" descr="Obraz zawierający pomieszczenie&#10;&#10;Opis wygenerowany automatycznie">
            <a:extLst>
              <a:ext uri="{FF2B5EF4-FFF2-40B4-BE49-F238E27FC236}">
                <a16:creationId xmlns:a16="http://schemas.microsoft.com/office/drawing/2014/main" id="{DE35F54B-1857-4888-B210-1A7873A6E0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1" r="11136" b="3"/>
          <a:stretch/>
        </p:blipFill>
        <p:spPr>
          <a:xfrm>
            <a:off x="7992976" y="1904281"/>
            <a:ext cx="3374810" cy="4272681"/>
          </a:xfrm>
          <a:prstGeom prst="rect">
            <a:avLst/>
          </a:prstGeom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D6E92EE-B29C-4EC3-84F5-094372C3D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Katowice, OIRP, 13.02.2020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BA34312-37AE-4A5E-9B5A-0F8C35A54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1CB2EAA-41AA-4BEE-AD91-2058A3489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03960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83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07A86EF-CD07-4031-9AFC-3BE074FC3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Umowa w sprawie zamówienia publicznego 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9363A6E6-066A-4725-AB0A-7ED4B21734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" r="-1" b="-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1C572C8-DFC2-46A0-9EDC-03A9FACFD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256" y="6535157"/>
            <a:ext cx="6594189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sz="105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Katowice, OIRP, 13.02.2020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3F9924-D008-48D6-8A3E-CD0CA6441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Ograniczenie zbyt jednostronnego kształtowania postanowień umów przez zamawiających</a:t>
            </a:r>
          </a:p>
          <a:p>
            <a:r>
              <a:rPr lang="en-US" sz="2000">
                <a:solidFill>
                  <a:srgbClr val="FFFFFF"/>
                </a:solidFill>
              </a:rPr>
              <a:t>Wzmocnienie regulacji dotyczących fazy wykonania i ewaluacji umowy w sprawie zamówienia publicznego</a:t>
            </a:r>
          </a:p>
          <a:p>
            <a:r>
              <a:rPr lang="en-US" sz="2000">
                <a:solidFill>
                  <a:srgbClr val="FFFFFF"/>
                </a:solidFill>
              </a:rPr>
              <a:t>Zwiększenie przejrzystości regulacji, przez zebranie przepisów dotyczących umów obecnie rozproszonych w wielu miejscach ustawy w jednym dziale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E43BB5A-0B66-4C37-A353-B7A6E34C5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0391" y="6535157"/>
            <a:ext cx="973667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1CB2EAA-41AA-4BEE-AD91-2058A34893F0}" type="slidenum"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25</a:t>
            </a:fld>
            <a:endParaRPr lang="en-US" sz="105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05824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7BE0D313-E0A0-4345-8440-058CA9B19E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8775488-4419-4758-9307-16319A2EC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Obowiązek współdziałania przy wykonaniu umowy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81D060-F98A-45DE-BDF2-1C83B6E36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</a:rPr>
              <a:t>Art. 431.</a:t>
            </a:r>
            <a:r>
              <a:rPr lang="en-US" sz="2000" dirty="0">
                <a:solidFill>
                  <a:srgbClr val="FFFFFF"/>
                </a:solidFill>
              </a:rPr>
              <a:t> </a:t>
            </a:r>
            <a:r>
              <a:rPr lang="en-US" sz="2000" dirty="0" err="1">
                <a:solidFill>
                  <a:srgbClr val="FFFFFF"/>
                </a:solidFill>
              </a:rPr>
              <a:t>Zamawiający</a:t>
            </a:r>
            <a:r>
              <a:rPr lang="en-US" sz="2000" dirty="0">
                <a:solidFill>
                  <a:srgbClr val="FFFFFF"/>
                </a:solidFill>
              </a:rPr>
              <a:t> i </a:t>
            </a:r>
            <a:r>
              <a:rPr lang="en-US" sz="2000" dirty="0" err="1">
                <a:solidFill>
                  <a:srgbClr val="FFFFFF"/>
                </a:solidFill>
              </a:rPr>
              <a:t>wykonawca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wybrany</a:t>
            </a:r>
            <a:r>
              <a:rPr lang="en-US" sz="2000" dirty="0">
                <a:solidFill>
                  <a:srgbClr val="FFFFFF"/>
                </a:solidFill>
              </a:rPr>
              <a:t> w </a:t>
            </a:r>
            <a:r>
              <a:rPr lang="en-US" sz="2000" dirty="0" err="1">
                <a:solidFill>
                  <a:srgbClr val="FFFFFF"/>
                </a:solidFill>
              </a:rPr>
              <a:t>postępowaniu</a:t>
            </a:r>
            <a:r>
              <a:rPr lang="en-US" sz="2000" dirty="0">
                <a:solidFill>
                  <a:srgbClr val="FFFFFF"/>
                </a:solidFill>
              </a:rPr>
              <a:t> o </a:t>
            </a:r>
            <a:r>
              <a:rPr lang="en-US" sz="2000" dirty="0" err="1">
                <a:solidFill>
                  <a:srgbClr val="FFFFFF"/>
                </a:solidFill>
              </a:rPr>
              <a:t>udzielenie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zamówienia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obowiązani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są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współdziałać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przy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wykonaniu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umowy</a:t>
            </a:r>
            <a:r>
              <a:rPr lang="en-US" sz="2000" dirty="0">
                <a:solidFill>
                  <a:srgbClr val="FFFFFF"/>
                </a:solidFill>
              </a:rPr>
              <a:t> w sprawie </a:t>
            </a:r>
            <a:r>
              <a:rPr lang="en-US" sz="2000" dirty="0" err="1">
                <a:solidFill>
                  <a:srgbClr val="FFFFFF"/>
                </a:solidFill>
              </a:rPr>
              <a:t>zamówienia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publicznego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zwanej</a:t>
            </a:r>
            <a:r>
              <a:rPr lang="en-US" sz="2000" dirty="0">
                <a:solidFill>
                  <a:srgbClr val="FFFFFF"/>
                </a:solidFill>
              </a:rPr>
              <a:t> dalej „</a:t>
            </a:r>
            <a:r>
              <a:rPr lang="en-US" sz="2000" dirty="0" err="1">
                <a:solidFill>
                  <a:srgbClr val="FFFFFF"/>
                </a:solidFill>
              </a:rPr>
              <a:t>umową</a:t>
            </a:r>
            <a:r>
              <a:rPr lang="en-US" sz="2000" dirty="0">
                <a:solidFill>
                  <a:srgbClr val="FFFFFF"/>
                </a:solidFill>
              </a:rPr>
              <a:t>”, w </a:t>
            </a:r>
            <a:r>
              <a:rPr lang="en-US" sz="2000" dirty="0" err="1">
                <a:solidFill>
                  <a:srgbClr val="FFFFFF"/>
                </a:solidFill>
              </a:rPr>
              <a:t>celu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należytej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realizacji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zamówienia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9ECA935-BFA5-418B-9192-B034FA2E2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0428" y="6356350"/>
            <a:ext cx="51521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Katowice, OIRP, 13.02.2020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45D954F-3264-46D8-A162-5672414C3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53254" y="6356350"/>
            <a:ext cx="90054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1CB2EAA-41AA-4BEE-AD91-2058A34893F0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26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92635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479619BA-CB5C-4EFF-8AB0-ABE27B6043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CF21975-FC7C-4875-9BCB-A63CF9A3C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400">
                <a:solidFill>
                  <a:srgbClr val="FFFFFF"/>
                </a:solidFill>
              </a:rPr>
              <a:t>Klauzule abuzywne w umowie </a:t>
            </a:r>
            <a:br>
              <a:rPr lang="en-US" sz="3400">
                <a:solidFill>
                  <a:srgbClr val="FFFFFF"/>
                </a:solidFill>
              </a:rPr>
            </a:br>
            <a:r>
              <a:rPr lang="en-US" sz="3400">
                <a:solidFill>
                  <a:srgbClr val="FFFFFF"/>
                </a:solidFill>
              </a:rPr>
              <a:t>Zakaz rażąco nieproporcjonalnego kształtowania treści postanowień umowy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F08258-3B03-46B9-9EC4-B2473706A2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</a:rPr>
              <a:t>Art. 433.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Projektowane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postanowienia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umowy</a:t>
            </a:r>
            <a:r>
              <a:rPr lang="en-US" sz="2000" dirty="0">
                <a:solidFill>
                  <a:srgbClr val="FFFFFF"/>
                </a:solidFill>
              </a:rPr>
              <a:t> nie </a:t>
            </a:r>
            <a:r>
              <a:rPr lang="en-US" sz="2000" dirty="0" err="1">
                <a:solidFill>
                  <a:srgbClr val="FFFFFF"/>
                </a:solidFill>
              </a:rPr>
              <a:t>mogą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przewidywać</a:t>
            </a:r>
            <a:r>
              <a:rPr lang="en-US" sz="2000" dirty="0">
                <a:solidFill>
                  <a:srgbClr val="FFFFFF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1) </a:t>
            </a:r>
            <a:r>
              <a:rPr lang="en-US" sz="2000" dirty="0" err="1">
                <a:solidFill>
                  <a:srgbClr val="FFFFFF"/>
                </a:solidFill>
              </a:rPr>
              <a:t>odpowiedzialności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wykonawcy</a:t>
            </a:r>
            <a:r>
              <a:rPr lang="en-US" sz="2000" dirty="0">
                <a:solidFill>
                  <a:srgbClr val="FFFFFF"/>
                </a:solidFill>
              </a:rPr>
              <a:t> za </a:t>
            </a:r>
            <a:r>
              <a:rPr lang="en-US" sz="2000" dirty="0" err="1">
                <a:solidFill>
                  <a:srgbClr val="FFFFFF"/>
                </a:solidFill>
              </a:rPr>
              <a:t>opóźnienie</a:t>
            </a:r>
            <a:r>
              <a:rPr lang="en-US" sz="2000" dirty="0">
                <a:solidFill>
                  <a:srgbClr val="FFFFFF"/>
                </a:solidFill>
              </a:rPr>
              <a:t>, chyba </a:t>
            </a:r>
            <a:r>
              <a:rPr lang="en-US" sz="2000" dirty="0" err="1">
                <a:solidFill>
                  <a:srgbClr val="FFFFFF"/>
                </a:solidFill>
              </a:rPr>
              <a:t>że</a:t>
            </a:r>
            <a:r>
              <a:rPr lang="en-US" sz="2000" dirty="0">
                <a:solidFill>
                  <a:srgbClr val="FFFFFF"/>
                </a:solidFill>
              </a:rPr>
              <a:t> jest to </a:t>
            </a:r>
            <a:r>
              <a:rPr lang="en-US" sz="2000" dirty="0" err="1">
                <a:solidFill>
                  <a:srgbClr val="FFFFFF"/>
                </a:solidFill>
              </a:rPr>
              <a:t>uzasadnione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okolicznościami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lub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zakresem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zamówienia</a:t>
            </a:r>
            <a:r>
              <a:rPr lang="en-US" sz="2000" dirty="0">
                <a:solidFill>
                  <a:srgbClr val="FFFFFF"/>
                </a:solidFill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2) </a:t>
            </a:r>
            <a:r>
              <a:rPr lang="en-US" sz="2000" dirty="0" err="1">
                <a:solidFill>
                  <a:srgbClr val="FFFFFF"/>
                </a:solidFill>
              </a:rPr>
              <a:t>naliczanie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kar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umownych</a:t>
            </a:r>
            <a:r>
              <a:rPr lang="en-US" sz="2000" dirty="0">
                <a:solidFill>
                  <a:srgbClr val="FFFFFF"/>
                </a:solidFill>
              </a:rPr>
              <a:t> za </a:t>
            </a:r>
            <a:r>
              <a:rPr lang="en-US" sz="2000" dirty="0" err="1">
                <a:solidFill>
                  <a:srgbClr val="FFFFFF"/>
                </a:solidFill>
              </a:rPr>
              <a:t>zachowanie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wykonawcy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niezwiązane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bezpośrednio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lub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pośrednio</a:t>
            </a:r>
            <a:r>
              <a:rPr lang="en-US" sz="2000" dirty="0">
                <a:solidFill>
                  <a:srgbClr val="FFFFFF"/>
                </a:solidFill>
              </a:rPr>
              <a:t> z </a:t>
            </a:r>
            <a:r>
              <a:rPr lang="en-US" sz="2000" dirty="0" err="1">
                <a:solidFill>
                  <a:srgbClr val="FFFFFF"/>
                </a:solidFill>
              </a:rPr>
              <a:t>przedmiotem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umowy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lub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jej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prawidłowym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wykonaniem</a:t>
            </a:r>
            <a:r>
              <a:rPr lang="en-US" sz="2000" dirty="0">
                <a:solidFill>
                  <a:srgbClr val="FFFFFF"/>
                </a:solidFill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3) </a:t>
            </a:r>
            <a:r>
              <a:rPr lang="en-US" sz="2000" dirty="0" err="1">
                <a:solidFill>
                  <a:srgbClr val="FFFFFF"/>
                </a:solidFill>
              </a:rPr>
              <a:t>odpowiedzialności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wykonawcy</a:t>
            </a:r>
            <a:r>
              <a:rPr lang="en-US" sz="2000" dirty="0">
                <a:solidFill>
                  <a:srgbClr val="FFFFFF"/>
                </a:solidFill>
              </a:rPr>
              <a:t> za </a:t>
            </a:r>
            <a:r>
              <a:rPr lang="en-US" sz="2000" dirty="0" err="1">
                <a:solidFill>
                  <a:srgbClr val="FFFFFF"/>
                </a:solidFill>
              </a:rPr>
              <a:t>okoliczności</a:t>
            </a:r>
            <a:r>
              <a:rPr lang="en-US" sz="2000" dirty="0">
                <a:solidFill>
                  <a:srgbClr val="FFFFFF"/>
                </a:solidFill>
              </a:rPr>
              <a:t>, za </a:t>
            </a:r>
            <a:r>
              <a:rPr lang="en-US" sz="2000" dirty="0" err="1">
                <a:solidFill>
                  <a:srgbClr val="FFFFFF"/>
                </a:solidFill>
              </a:rPr>
              <a:t>które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wyłączną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odpowiedzialność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ponosi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zamawiający</a:t>
            </a:r>
            <a:r>
              <a:rPr lang="en-US" sz="2000" dirty="0">
                <a:solidFill>
                  <a:srgbClr val="FFFFFF"/>
                </a:solidFill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4) </a:t>
            </a:r>
            <a:r>
              <a:rPr lang="en-US" sz="2000" dirty="0" err="1">
                <a:solidFill>
                  <a:srgbClr val="FFFFFF"/>
                </a:solidFill>
              </a:rPr>
              <a:t>możliwości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ograniczenia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zakresu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zamówienia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przez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zamawiającego</a:t>
            </a:r>
            <a:r>
              <a:rPr lang="en-US" sz="2000" dirty="0">
                <a:solidFill>
                  <a:srgbClr val="FFFFFF"/>
                </a:solidFill>
              </a:rPr>
              <a:t> bez </a:t>
            </a:r>
            <a:r>
              <a:rPr lang="en-US" sz="2000" dirty="0" err="1">
                <a:solidFill>
                  <a:srgbClr val="FFFFFF"/>
                </a:solidFill>
              </a:rPr>
              <a:t>wskazania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minimalnej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wartości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lub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wielkości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świadczenia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stron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1546FA2-A8FB-4FD1-A406-2A858E05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0428" y="6356350"/>
            <a:ext cx="51521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Katowice, OIRP, 13.02.2020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7CDD541-8845-45C2-B625-21FE22C33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53254" y="6356350"/>
            <a:ext cx="90054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1CB2EAA-41AA-4BEE-AD91-2058A34893F0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27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50034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2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ymbol zastępczy zawartości 7" descr="Obraz zawierający gitara&#10;&#10;Opis wygenerowany automatycznie">
            <a:extLst>
              <a:ext uri="{FF2B5EF4-FFF2-40B4-BE49-F238E27FC236}">
                <a16:creationId xmlns:a16="http://schemas.microsoft.com/office/drawing/2014/main" id="{6073A651-55A5-4075-87A7-83F33CEFF8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4BD430B-F009-40EB-8D76-B38299690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Obligatoryjna klauzula dotycząca zmiany wysokości wynagrodzenia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7F94EA-B649-4F14-A898-A0677D10F8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</a:rPr>
              <a:t>Art. 436 ust.4b </a:t>
            </a:r>
          </a:p>
          <a:p>
            <a:pPr marL="0" indent="0">
              <a:buNone/>
            </a:pPr>
            <a:r>
              <a:rPr lang="en-US" sz="1400" dirty="0" err="1">
                <a:solidFill>
                  <a:srgbClr val="FFFFFF"/>
                </a:solidFill>
              </a:rPr>
              <a:t>Umowa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zawiera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postanowienia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określające</a:t>
            </a:r>
            <a:r>
              <a:rPr lang="en-US" sz="1400" dirty="0">
                <a:solidFill>
                  <a:srgbClr val="FFFFFF"/>
                </a:solidFill>
              </a:rPr>
              <a:t> w </a:t>
            </a:r>
            <a:r>
              <a:rPr lang="en-US" sz="1400" dirty="0" err="1">
                <a:solidFill>
                  <a:srgbClr val="FFFFFF"/>
                </a:solidFill>
              </a:rPr>
              <a:t>szczególności</a:t>
            </a:r>
            <a:r>
              <a:rPr lang="en-US" sz="1400" dirty="0">
                <a:solidFill>
                  <a:srgbClr val="FFFFFF"/>
                </a:solidFill>
              </a:rPr>
              <a:t>: w </a:t>
            </a:r>
            <a:r>
              <a:rPr lang="en-US" sz="1400" dirty="0" err="1">
                <a:solidFill>
                  <a:srgbClr val="FFFFFF"/>
                </a:solidFill>
              </a:rPr>
              <a:t>przypadku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umów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zawieranych</a:t>
            </a:r>
            <a:r>
              <a:rPr lang="en-US" sz="1400" dirty="0">
                <a:solidFill>
                  <a:srgbClr val="FFFFFF"/>
                </a:solidFill>
              </a:rPr>
              <a:t> na </a:t>
            </a:r>
            <a:r>
              <a:rPr lang="en-US" sz="1400" dirty="0" err="1">
                <a:solidFill>
                  <a:srgbClr val="FFFFFF"/>
                </a:solidFill>
              </a:rPr>
              <a:t>okres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dłuższy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niż</a:t>
            </a:r>
            <a:r>
              <a:rPr lang="en-US" sz="1400" dirty="0">
                <a:solidFill>
                  <a:srgbClr val="FFFFFF"/>
                </a:solidFill>
              </a:rPr>
              <a:t> 12 </a:t>
            </a:r>
            <a:r>
              <a:rPr lang="en-US" sz="1400" dirty="0" err="1">
                <a:solidFill>
                  <a:srgbClr val="FFFFFF"/>
                </a:solidFill>
              </a:rPr>
              <a:t>miesięcy</a:t>
            </a:r>
            <a:r>
              <a:rPr lang="en-US" sz="1400" dirty="0">
                <a:solidFill>
                  <a:srgbClr val="FFFFFF"/>
                </a:solidFill>
              </a:rPr>
              <a:t>: </a:t>
            </a:r>
            <a:r>
              <a:rPr lang="en-US" sz="1400" dirty="0" err="1">
                <a:solidFill>
                  <a:srgbClr val="FFFFFF"/>
                </a:solidFill>
              </a:rPr>
              <a:t>zasady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wprowadzania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zmian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wysokości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wynagrodzenia</a:t>
            </a:r>
            <a:r>
              <a:rPr lang="en-US" sz="1400" dirty="0">
                <a:solidFill>
                  <a:srgbClr val="FFFFFF"/>
                </a:solidFill>
              </a:rPr>
              <a:t>, w </a:t>
            </a:r>
            <a:r>
              <a:rPr lang="en-US" sz="1400" dirty="0" err="1">
                <a:solidFill>
                  <a:srgbClr val="FFFFFF"/>
                </a:solidFill>
              </a:rPr>
              <a:t>przypadku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zmiany</a:t>
            </a:r>
            <a:r>
              <a:rPr lang="en-US" sz="1400" dirty="0">
                <a:solidFill>
                  <a:srgbClr val="FFFFFF"/>
                </a:solidFill>
              </a:rPr>
              <a:t>:</a:t>
            </a:r>
          </a:p>
          <a:p>
            <a:r>
              <a:rPr lang="en-US" sz="1400" dirty="0" err="1">
                <a:solidFill>
                  <a:srgbClr val="FFFFFF"/>
                </a:solidFill>
              </a:rPr>
              <a:t>stawki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podatku</a:t>
            </a:r>
            <a:r>
              <a:rPr lang="en-US" sz="1400" dirty="0">
                <a:solidFill>
                  <a:srgbClr val="FFFFFF"/>
                </a:solidFill>
              </a:rPr>
              <a:t> od </a:t>
            </a:r>
            <a:r>
              <a:rPr lang="en-US" sz="1400" dirty="0" err="1">
                <a:solidFill>
                  <a:srgbClr val="FFFFFF"/>
                </a:solidFill>
              </a:rPr>
              <a:t>towarów</a:t>
            </a:r>
            <a:r>
              <a:rPr lang="en-US" sz="1400" dirty="0">
                <a:solidFill>
                  <a:srgbClr val="FFFFFF"/>
                </a:solidFill>
              </a:rPr>
              <a:t> i </a:t>
            </a:r>
            <a:r>
              <a:rPr lang="en-US" sz="1400" dirty="0" err="1">
                <a:solidFill>
                  <a:srgbClr val="FFFFFF"/>
                </a:solidFill>
              </a:rPr>
              <a:t>usług</a:t>
            </a:r>
            <a:r>
              <a:rPr lang="en-US" sz="1400" dirty="0">
                <a:solidFill>
                  <a:srgbClr val="FFFFFF"/>
                </a:solidFill>
              </a:rPr>
              <a:t> oraz </a:t>
            </a:r>
            <a:r>
              <a:rPr lang="en-US" sz="1400" dirty="0" err="1">
                <a:solidFill>
                  <a:srgbClr val="FFFFFF"/>
                </a:solidFill>
              </a:rPr>
              <a:t>podatku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akcyzowego</a:t>
            </a:r>
            <a:r>
              <a:rPr lang="en-US" sz="1400" dirty="0">
                <a:solidFill>
                  <a:srgbClr val="FFFFFF"/>
                </a:solidFill>
              </a:rPr>
              <a:t>,</a:t>
            </a:r>
          </a:p>
          <a:p>
            <a:r>
              <a:rPr lang="en-US" sz="1400" dirty="0" err="1">
                <a:solidFill>
                  <a:srgbClr val="FFFFFF"/>
                </a:solidFill>
              </a:rPr>
              <a:t>wysokości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minimalnego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wynagrodzenia</a:t>
            </a:r>
            <a:r>
              <a:rPr lang="en-US" sz="1400" dirty="0">
                <a:solidFill>
                  <a:srgbClr val="FFFFFF"/>
                </a:solidFill>
              </a:rPr>
              <a:t> za </a:t>
            </a:r>
            <a:r>
              <a:rPr lang="en-US" sz="1400" dirty="0" err="1">
                <a:solidFill>
                  <a:srgbClr val="FFFFFF"/>
                </a:solidFill>
              </a:rPr>
              <a:t>pracę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albo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wysokości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minimalnej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stawki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godzinowej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ustalonych</a:t>
            </a:r>
            <a:r>
              <a:rPr lang="en-US" sz="1400" dirty="0">
                <a:solidFill>
                  <a:srgbClr val="FFFFFF"/>
                </a:solidFill>
              </a:rPr>
              <a:t> na </a:t>
            </a:r>
            <a:r>
              <a:rPr lang="en-US" sz="1400" dirty="0" err="1">
                <a:solidFill>
                  <a:srgbClr val="FFFFFF"/>
                </a:solidFill>
              </a:rPr>
              <a:t>podstawie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ustawy</a:t>
            </a:r>
            <a:r>
              <a:rPr lang="en-US" sz="1400" dirty="0">
                <a:solidFill>
                  <a:srgbClr val="FFFFFF"/>
                </a:solidFill>
              </a:rPr>
              <a:t> z dnia 10 </a:t>
            </a:r>
            <a:r>
              <a:rPr lang="en-US" sz="1400" dirty="0" err="1">
                <a:solidFill>
                  <a:srgbClr val="FFFFFF"/>
                </a:solidFill>
              </a:rPr>
              <a:t>października</a:t>
            </a:r>
            <a:r>
              <a:rPr lang="en-US" sz="1400" dirty="0">
                <a:solidFill>
                  <a:srgbClr val="FFFFFF"/>
                </a:solidFill>
              </a:rPr>
              <a:t> 2002 r. o </a:t>
            </a:r>
            <a:r>
              <a:rPr lang="en-US" sz="1400" dirty="0" err="1">
                <a:solidFill>
                  <a:srgbClr val="FFFFFF"/>
                </a:solidFill>
              </a:rPr>
              <a:t>minimalnym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wynagrodzeniu</a:t>
            </a:r>
            <a:r>
              <a:rPr lang="en-US" sz="1400" dirty="0">
                <a:solidFill>
                  <a:srgbClr val="FFFFFF"/>
                </a:solidFill>
              </a:rPr>
              <a:t> za </a:t>
            </a:r>
            <a:r>
              <a:rPr lang="en-US" sz="1400" dirty="0" err="1">
                <a:solidFill>
                  <a:srgbClr val="FFFFFF"/>
                </a:solidFill>
              </a:rPr>
              <a:t>pracę</a:t>
            </a:r>
            <a:r>
              <a:rPr lang="en-US" sz="1400" dirty="0">
                <a:solidFill>
                  <a:srgbClr val="FFFFFF"/>
                </a:solidFill>
              </a:rPr>
              <a:t>,</a:t>
            </a:r>
          </a:p>
          <a:p>
            <a:r>
              <a:rPr lang="en-US" sz="1400" dirty="0" err="1">
                <a:solidFill>
                  <a:srgbClr val="FFFFFF"/>
                </a:solidFill>
              </a:rPr>
              <a:t>zasad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podlegania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ubezpieczeniom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społecznym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lub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ubezpieczeniu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zdrowotnemu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lub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wysokości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stawki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składki</a:t>
            </a:r>
            <a:r>
              <a:rPr lang="en-US" sz="1400" dirty="0">
                <a:solidFill>
                  <a:srgbClr val="FFFFFF"/>
                </a:solidFill>
              </a:rPr>
              <a:t> na </a:t>
            </a:r>
            <a:r>
              <a:rPr lang="en-US" sz="1400" dirty="0" err="1">
                <a:solidFill>
                  <a:srgbClr val="FFFFFF"/>
                </a:solidFill>
              </a:rPr>
              <a:t>ubezpieczenia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społeczne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lub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ubezpieczenie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zdrowotne</a:t>
            </a:r>
            <a:r>
              <a:rPr lang="en-US" sz="1400" dirty="0">
                <a:solidFill>
                  <a:srgbClr val="FFFFFF"/>
                </a:solidFill>
              </a:rPr>
              <a:t>,</a:t>
            </a:r>
          </a:p>
          <a:p>
            <a:r>
              <a:rPr lang="en-US" sz="1400" dirty="0" err="1">
                <a:solidFill>
                  <a:srgbClr val="FFFFFF"/>
                </a:solidFill>
              </a:rPr>
              <a:t>zasad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gromadzenia</a:t>
            </a:r>
            <a:r>
              <a:rPr lang="en-US" sz="1400" dirty="0">
                <a:solidFill>
                  <a:srgbClr val="FFFFFF"/>
                </a:solidFill>
              </a:rPr>
              <a:t> i </a:t>
            </a:r>
            <a:r>
              <a:rPr lang="en-US" sz="1400" dirty="0" err="1">
                <a:solidFill>
                  <a:srgbClr val="FFFFFF"/>
                </a:solidFill>
              </a:rPr>
              <a:t>wysokości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wpłat</a:t>
            </a:r>
            <a:r>
              <a:rPr lang="en-US" sz="1400" dirty="0">
                <a:solidFill>
                  <a:srgbClr val="FFFFFF"/>
                </a:solidFill>
              </a:rPr>
              <a:t> do </a:t>
            </a:r>
            <a:r>
              <a:rPr lang="en-US" sz="1400" dirty="0" err="1">
                <a:solidFill>
                  <a:srgbClr val="FFFFFF"/>
                </a:solidFill>
              </a:rPr>
              <a:t>pracowniczych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planów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kapitałowych</a:t>
            </a:r>
            <a:r>
              <a:rPr lang="en-US" sz="1400" dirty="0">
                <a:solidFill>
                  <a:srgbClr val="FFFFFF"/>
                </a:solidFill>
              </a:rPr>
              <a:t>, o </a:t>
            </a:r>
            <a:r>
              <a:rPr lang="en-US" sz="1400" dirty="0" err="1">
                <a:solidFill>
                  <a:srgbClr val="FFFFFF"/>
                </a:solidFill>
              </a:rPr>
              <a:t>których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mowa</a:t>
            </a:r>
            <a:r>
              <a:rPr lang="en-US" sz="1400" dirty="0">
                <a:solidFill>
                  <a:srgbClr val="FFFFFF"/>
                </a:solidFill>
              </a:rPr>
              <a:t> w </a:t>
            </a:r>
            <a:r>
              <a:rPr lang="en-US" sz="1400" dirty="0" err="1">
                <a:solidFill>
                  <a:srgbClr val="FFFFFF"/>
                </a:solidFill>
              </a:rPr>
              <a:t>ustawie</a:t>
            </a:r>
            <a:r>
              <a:rPr lang="en-US" sz="1400" dirty="0">
                <a:solidFill>
                  <a:srgbClr val="FFFFFF"/>
                </a:solidFill>
              </a:rPr>
              <a:t> z dnia 4 </a:t>
            </a:r>
            <a:r>
              <a:rPr lang="en-US" sz="1400" dirty="0" err="1">
                <a:solidFill>
                  <a:srgbClr val="FFFFFF"/>
                </a:solidFill>
              </a:rPr>
              <a:t>października</a:t>
            </a:r>
            <a:r>
              <a:rPr lang="en-US" sz="1400" dirty="0">
                <a:solidFill>
                  <a:srgbClr val="FFFFFF"/>
                </a:solidFill>
              </a:rPr>
              <a:t> 2018 r. o </a:t>
            </a:r>
            <a:r>
              <a:rPr lang="en-US" sz="1400" dirty="0" err="1">
                <a:solidFill>
                  <a:srgbClr val="FFFFFF"/>
                </a:solidFill>
              </a:rPr>
              <a:t>pracowniczych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planach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kapitałowych</a:t>
            </a:r>
            <a:r>
              <a:rPr lang="en-US" sz="1400" dirty="0">
                <a:solidFill>
                  <a:srgbClr val="FFFFFF"/>
                </a:solidFill>
              </a:rPr>
              <a:t> (Dz. U. z 2018 r. </a:t>
            </a:r>
            <a:r>
              <a:rPr lang="en-US" sz="1400" dirty="0" err="1">
                <a:solidFill>
                  <a:srgbClr val="FFFFFF"/>
                </a:solidFill>
              </a:rPr>
              <a:t>poz</a:t>
            </a:r>
            <a:r>
              <a:rPr lang="en-US" sz="1400" dirty="0">
                <a:solidFill>
                  <a:srgbClr val="FFFFFF"/>
                </a:solidFill>
              </a:rPr>
              <a:t>. 2215 oraz z 2019 r. </a:t>
            </a:r>
            <a:r>
              <a:rPr lang="en-US" sz="1400" dirty="0" err="1">
                <a:solidFill>
                  <a:srgbClr val="FFFFFF"/>
                </a:solidFill>
              </a:rPr>
              <a:t>poz</a:t>
            </a:r>
            <a:r>
              <a:rPr lang="en-US" sz="1400" dirty="0">
                <a:solidFill>
                  <a:srgbClr val="FFFFFF"/>
                </a:solidFill>
              </a:rPr>
              <a:t>. 1074)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</a:rPr>
              <a:t>‒ </a:t>
            </a:r>
            <a:r>
              <a:rPr lang="en-US" sz="1400" dirty="0" err="1">
                <a:solidFill>
                  <a:srgbClr val="FFFFFF"/>
                </a:solidFill>
              </a:rPr>
              <a:t>jeżeli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zmiany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te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będą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miały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wpływ</a:t>
            </a:r>
            <a:r>
              <a:rPr lang="en-US" sz="1400" dirty="0">
                <a:solidFill>
                  <a:srgbClr val="FFFFFF"/>
                </a:solidFill>
              </a:rPr>
              <a:t> na koszty </a:t>
            </a:r>
            <a:r>
              <a:rPr lang="en-US" sz="1400" dirty="0" err="1">
                <a:solidFill>
                  <a:srgbClr val="FFFFFF"/>
                </a:solidFill>
              </a:rPr>
              <a:t>wykonania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zamówienia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przez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wykonawcę</a:t>
            </a:r>
            <a:r>
              <a:rPr lang="en-US" sz="1400" dirty="0">
                <a:solidFill>
                  <a:srgbClr val="FFFFFF"/>
                </a:solidFill>
              </a:rPr>
              <a:t>.</a:t>
            </a:r>
          </a:p>
          <a:p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54FE128-538F-4875-83ED-CF31B4533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0428" y="6356350"/>
            <a:ext cx="51521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Katowice, OIRP, 13.02.2020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5BDDF67-1634-493A-B552-17A3E1EE3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53254" y="6356350"/>
            <a:ext cx="90054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1CB2EAA-41AA-4BEE-AD91-2058A34893F0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28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54154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99EFD16B-485E-42FC-957A-097DBB2D2D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B1D48C1-4862-4276-8477-4090661B5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700">
                <a:solidFill>
                  <a:srgbClr val="FFFFFF"/>
                </a:solidFill>
              </a:rPr>
              <a:t>Wynagrodzenie częściowe, zaliczki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77A797-0A33-4CF7-A94A-7BD590DF2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</a:rPr>
              <a:t>Art. 443.</a:t>
            </a:r>
            <a:r>
              <a:rPr lang="en-US" sz="2000" dirty="0">
                <a:solidFill>
                  <a:srgbClr val="FFFFFF"/>
                </a:solidFill>
              </a:rPr>
              <a:t> 1. </a:t>
            </a:r>
            <a:r>
              <a:rPr lang="en-US" sz="2000" dirty="0" err="1">
                <a:solidFill>
                  <a:srgbClr val="FFFFFF"/>
                </a:solidFill>
              </a:rPr>
              <a:t>Zamawiający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płaci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wynagrodzenie</a:t>
            </a:r>
            <a:r>
              <a:rPr lang="en-US" sz="2000" dirty="0">
                <a:solidFill>
                  <a:srgbClr val="FFFFFF"/>
                </a:solidFill>
              </a:rPr>
              <a:t> w </a:t>
            </a:r>
            <a:r>
              <a:rPr lang="en-US" sz="2000" dirty="0" err="1">
                <a:solidFill>
                  <a:srgbClr val="FFFFFF"/>
                </a:solidFill>
              </a:rPr>
              <a:t>częściach</a:t>
            </a:r>
            <a:r>
              <a:rPr lang="en-US" sz="2000" dirty="0">
                <a:solidFill>
                  <a:srgbClr val="FFFFFF"/>
                </a:solidFill>
              </a:rPr>
              <a:t>, po </a:t>
            </a:r>
            <a:r>
              <a:rPr lang="en-US" sz="2000" dirty="0" err="1">
                <a:solidFill>
                  <a:srgbClr val="FFFFFF"/>
                </a:solidFill>
              </a:rPr>
              <a:t>wykonaniu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części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umowy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lub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udziela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zaliczki</a:t>
            </a:r>
            <a:r>
              <a:rPr lang="en-US" sz="2000" dirty="0">
                <a:solidFill>
                  <a:srgbClr val="FFFFFF"/>
                </a:solidFill>
              </a:rPr>
              <a:t>, w </a:t>
            </a:r>
            <a:r>
              <a:rPr lang="en-US" sz="2000" dirty="0" err="1">
                <a:solidFill>
                  <a:srgbClr val="FFFFFF"/>
                </a:solidFill>
              </a:rPr>
              <a:t>przypadku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umów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zawieranych</a:t>
            </a:r>
            <a:r>
              <a:rPr lang="en-US" sz="2000" dirty="0">
                <a:solidFill>
                  <a:srgbClr val="FFFFFF"/>
                </a:solidFill>
              </a:rPr>
              <a:t> na </a:t>
            </a:r>
            <a:r>
              <a:rPr lang="en-US" sz="2000" dirty="0" err="1">
                <a:solidFill>
                  <a:srgbClr val="FFFFFF"/>
                </a:solidFill>
              </a:rPr>
              <a:t>okres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dłuższy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niż</a:t>
            </a:r>
            <a:r>
              <a:rPr lang="en-US" sz="2000" dirty="0">
                <a:solidFill>
                  <a:srgbClr val="FFFFFF"/>
                </a:solidFill>
              </a:rPr>
              <a:t> 12 </a:t>
            </a:r>
            <a:r>
              <a:rPr lang="en-US" sz="2000" dirty="0" err="1">
                <a:solidFill>
                  <a:srgbClr val="FFFFFF"/>
                </a:solidFill>
              </a:rPr>
              <a:t>miesięcy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271F87D-BE65-4BEE-8DBF-EF9E81CD3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0428" y="6356350"/>
            <a:ext cx="51521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Katowice, OIRP, 13.02.2020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FEFA324-83D0-47D3-950F-D7CC1E7B9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53254" y="6356350"/>
            <a:ext cx="90054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1CB2EAA-41AA-4BEE-AD91-2058A34893F0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29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30606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260E56-A82A-49B6-AFF4-870259016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2800"/>
            </a:br>
            <a:r>
              <a:rPr lang="en-US" sz="2800"/>
              <a:t>Stan polskiego rynku zamówień publicznych w 2018 roku </a:t>
            </a:r>
            <a:br>
              <a:rPr lang="en-US" sz="2800"/>
            </a:br>
            <a:endParaRPr lang="en-US" sz="28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C9AA44-2AA2-4652-988E-B70404EBC4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15484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Źródła: </a:t>
            </a:r>
          </a:p>
          <a:p>
            <a:pPr marL="0" indent="0">
              <a:buNone/>
            </a:pPr>
            <a:r>
              <a:rPr lang="en-US" sz="2000" dirty="0"/>
              <a:t>Sprawozdanie Prezesa </a:t>
            </a:r>
            <a:r>
              <a:rPr lang="en-US" sz="2000" dirty="0" err="1"/>
              <a:t>Urzędu</a:t>
            </a:r>
            <a:r>
              <a:rPr lang="en-US" sz="2000" dirty="0"/>
              <a:t> Zamówień Publicznych o </a:t>
            </a:r>
            <a:r>
              <a:rPr lang="en-US" sz="2000" dirty="0" err="1"/>
              <a:t>funkcjonowaniu</a:t>
            </a:r>
            <a:r>
              <a:rPr lang="en-US" sz="2000" dirty="0"/>
              <a:t> </a:t>
            </a:r>
            <a:r>
              <a:rPr lang="en-US" sz="2000" dirty="0" err="1"/>
              <a:t>systemu</a:t>
            </a:r>
            <a:r>
              <a:rPr lang="en-US" sz="2000" dirty="0"/>
              <a:t> zamówień publicznych w 2018 roku </a:t>
            </a:r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https://www.uzp.gov.pl/data/assets/pdf_file/0020/41555/Sprawozdanie-UZP-za-2018.pdf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8" name="Symbol zastępczy zawartości 7" descr="Obraz zawierający tekst&#10;&#10;Opis wygenerowany automatycznie">
            <a:extLst>
              <a:ext uri="{FF2B5EF4-FFF2-40B4-BE49-F238E27FC236}">
                <a16:creationId xmlns:a16="http://schemas.microsoft.com/office/drawing/2014/main" id="{D8E17873-657F-46EA-8603-DB6FA5AC02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22" b="-2"/>
          <a:stretch/>
        </p:blipFill>
        <p:spPr>
          <a:xfrm>
            <a:off x="6338316" y="1904281"/>
            <a:ext cx="5074070" cy="4272681"/>
          </a:xfrm>
          <a:prstGeom prst="rect">
            <a:avLst/>
          </a:prstGeom>
        </p:spPr>
      </p:pic>
      <p:sp>
        <p:nvSpPr>
          <p:cNvPr id="9" name="Symbol zastępczy stopki 8">
            <a:extLst>
              <a:ext uri="{FF2B5EF4-FFF2-40B4-BE49-F238E27FC236}">
                <a16:creationId xmlns:a16="http://schemas.microsoft.com/office/drawing/2014/main" id="{3C87BA47-A02B-471B-8A0E-B33FDB57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Katowice, OIRP, 13.02.2020</a:t>
            </a:r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BF6A5862-9B6A-4BC8-AB28-E56C8C5AB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1CB2EAA-41AA-4BEE-AD91-2058A3489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926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2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ymbol zastępczy zawartości 7" descr="Obraz zawierający tekst&#10;&#10;Opis wygenerowany automatycznie">
            <a:extLst>
              <a:ext uri="{FF2B5EF4-FFF2-40B4-BE49-F238E27FC236}">
                <a16:creationId xmlns:a16="http://schemas.microsoft.com/office/drawing/2014/main" id="{15C2DB72-6C76-4AE8-8128-1D1AD93BBA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" b="1416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9C1819F-29A9-423B-B160-2C2F3C93E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 Raport z realizacji zamówienia </a:t>
            </a:r>
          </a:p>
        </p:txBody>
      </p:sp>
      <p:cxnSp>
        <p:nvCxnSpPr>
          <p:cNvPr id="18" name="Straight Connector 14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09D32D-6D04-4D8A-8C81-1E6B189545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900" b="1" dirty="0">
                <a:solidFill>
                  <a:srgbClr val="FFFFFF"/>
                </a:solidFill>
              </a:rPr>
              <a:t>Art. 446.</a:t>
            </a:r>
            <a:r>
              <a:rPr lang="en-US" sz="1900" dirty="0">
                <a:solidFill>
                  <a:srgbClr val="FFFFFF"/>
                </a:solidFill>
              </a:rPr>
              <a:t> 1. </a:t>
            </a:r>
            <a:r>
              <a:rPr lang="en-US" sz="1900" dirty="0" err="1">
                <a:solidFill>
                  <a:srgbClr val="FFFFFF"/>
                </a:solidFill>
              </a:rPr>
              <a:t>Zamawiający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sporządza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raport</a:t>
            </a:r>
            <a:r>
              <a:rPr lang="en-US" sz="1900" dirty="0">
                <a:solidFill>
                  <a:srgbClr val="FFFFFF"/>
                </a:solidFill>
              </a:rPr>
              <a:t> z </a:t>
            </a:r>
            <a:r>
              <a:rPr lang="en-US" sz="1900" dirty="0" err="1">
                <a:solidFill>
                  <a:srgbClr val="FFFFFF"/>
                </a:solidFill>
              </a:rPr>
              <a:t>realizacji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zamówienia</a:t>
            </a:r>
            <a:r>
              <a:rPr lang="en-US" sz="1900" dirty="0">
                <a:solidFill>
                  <a:srgbClr val="FFFFFF"/>
                </a:solidFill>
              </a:rPr>
              <a:t>, w </a:t>
            </a:r>
            <a:r>
              <a:rPr lang="en-US" sz="1900" dirty="0" err="1">
                <a:solidFill>
                  <a:srgbClr val="FFFFFF"/>
                </a:solidFill>
              </a:rPr>
              <a:t>którym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dokonuje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oceny</a:t>
            </a:r>
            <a:r>
              <a:rPr lang="en-US" sz="1900" dirty="0">
                <a:solidFill>
                  <a:srgbClr val="FFFFFF"/>
                </a:solidFill>
              </a:rPr>
              <a:t> tej </a:t>
            </a:r>
            <a:r>
              <a:rPr lang="en-US" sz="1900" dirty="0" err="1">
                <a:solidFill>
                  <a:srgbClr val="FFFFFF"/>
                </a:solidFill>
              </a:rPr>
              <a:t>realizacji</a:t>
            </a:r>
            <a:r>
              <a:rPr lang="en-US" sz="1900" dirty="0">
                <a:solidFill>
                  <a:srgbClr val="FFFFFF"/>
                </a:solidFill>
              </a:rPr>
              <a:t>, w </a:t>
            </a:r>
            <a:r>
              <a:rPr lang="en-US" sz="1900" dirty="0" err="1">
                <a:solidFill>
                  <a:srgbClr val="FFFFFF"/>
                </a:solidFill>
              </a:rPr>
              <a:t>przypadku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gdy</a:t>
            </a:r>
            <a:r>
              <a:rPr lang="en-US" sz="1900" dirty="0">
                <a:solidFill>
                  <a:srgbClr val="FFFFFF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FFFFFF"/>
                </a:solidFill>
              </a:rPr>
              <a:t>1) na </a:t>
            </a:r>
            <a:r>
              <a:rPr lang="en-US" sz="1900" dirty="0" err="1">
                <a:solidFill>
                  <a:srgbClr val="FFFFFF"/>
                </a:solidFill>
              </a:rPr>
              <a:t>realizację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zamówienia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wydatkowano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kwotę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wyższą</a:t>
            </a:r>
            <a:r>
              <a:rPr lang="en-US" sz="1900" dirty="0">
                <a:solidFill>
                  <a:srgbClr val="FFFFFF"/>
                </a:solidFill>
              </a:rPr>
              <a:t> co </a:t>
            </a:r>
            <a:r>
              <a:rPr lang="en-US" sz="1900" dirty="0" err="1">
                <a:solidFill>
                  <a:srgbClr val="FFFFFF"/>
                </a:solidFill>
              </a:rPr>
              <a:t>najmniej</a:t>
            </a:r>
            <a:r>
              <a:rPr lang="en-US" sz="1900" dirty="0">
                <a:solidFill>
                  <a:srgbClr val="FFFFFF"/>
                </a:solidFill>
              </a:rPr>
              <a:t> o 10% od </a:t>
            </a:r>
            <a:r>
              <a:rPr lang="en-US" sz="1900" dirty="0" err="1">
                <a:solidFill>
                  <a:srgbClr val="FFFFFF"/>
                </a:solidFill>
              </a:rPr>
              <a:t>wartości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ceny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ofertowej</a:t>
            </a:r>
            <a:r>
              <a:rPr lang="en-US" sz="1900" dirty="0">
                <a:solidFill>
                  <a:srgbClr val="FFFFFF"/>
                </a:solidFill>
              </a:rPr>
              <a:t>;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FFFFFF"/>
                </a:solidFill>
              </a:rPr>
              <a:t>2) na </a:t>
            </a:r>
            <a:r>
              <a:rPr lang="en-US" sz="1900" dirty="0" err="1">
                <a:solidFill>
                  <a:srgbClr val="FFFFFF"/>
                </a:solidFill>
              </a:rPr>
              <a:t>wykonawcę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zostały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nałożone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kary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umowne</a:t>
            </a:r>
            <a:r>
              <a:rPr lang="en-US" sz="1900" dirty="0">
                <a:solidFill>
                  <a:srgbClr val="FFFFFF"/>
                </a:solidFill>
              </a:rPr>
              <a:t> w </a:t>
            </a:r>
            <a:r>
              <a:rPr lang="en-US" sz="1900" dirty="0" err="1">
                <a:solidFill>
                  <a:srgbClr val="FFFFFF"/>
                </a:solidFill>
              </a:rPr>
              <a:t>wysokości</a:t>
            </a:r>
            <a:r>
              <a:rPr lang="en-US" sz="1900" dirty="0">
                <a:solidFill>
                  <a:srgbClr val="FFFFFF"/>
                </a:solidFill>
              </a:rPr>
              <a:t> co </a:t>
            </a:r>
            <a:r>
              <a:rPr lang="en-US" sz="1900" dirty="0" err="1">
                <a:solidFill>
                  <a:srgbClr val="FFFFFF"/>
                </a:solidFill>
              </a:rPr>
              <a:t>najmniej</a:t>
            </a:r>
            <a:r>
              <a:rPr lang="en-US" sz="1900" dirty="0">
                <a:solidFill>
                  <a:srgbClr val="FFFFFF"/>
                </a:solidFill>
              </a:rPr>
              <a:t> 10% </a:t>
            </a:r>
            <a:r>
              <a:rPr lang="en-US" sz="1900" dirty="0" err="1">
                <a:solidFill>
                  <a:srgbClr val="FFFFFF"/>
                </a:solidFill>
              </a:rPr>
              <a:t>wartości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ceny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ofertowej</a:t>
            </a:r>
            <a:r>
              <a:rPr lang="en-US" sz="1900" dirty="0">
                <a:solidFill>
                  <a:srgbClr val="FFFFFF"/>
                </a:solidFill>
              </a:rPr>
              <a:t>;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FFFFFF"/>
                </a:solidFill>
              </a:rPr>
              <a:t>3) </a:t>
            </a:r>
            <a:r>
              <a:rPr lang="en-US" sz="1900" dirty="0" err="1">
                <a:solidFill>
                  <a:srgbClr val="FFFFFF"/>
                </a:solidFill>
              </a:rPr>
              <a:t>wystąpiły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opóźnienia</a:t>
            </a:r>
            <a:r>
              <a:rPr lang="en-US" sz="1900" dirty="0">
                <a:solidFill>
                  <a:srgbClr val="FFFFFF"/>
                </a:solidFill>
              </a:rPr>
              <a:t> w </a:t>
            </a:r>
            <a:r>
              <a:rPr lang="en-US" sz="1900" dirty="0" err="1">
                <a:solidFill>
                  <a:srgbClr val="FFFFFF"/>
                </a:solidFill>
              </a:rPr>
              <a:t>realizacji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umowy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przekraczające</a:t>
            </a:r>
            <a:r>
              <a:rPr lang="en-US" sz="1900" dirty="0">
                <a:solidFill>
                  <a:srgbClr val="FFFFFF"/>
                </a:solidFill>
              </a:rPr>
              <a:t> co </a:t>
            </a:r>
            <a:r>
              <a:rPr lang="en-US" sz="1900" dirty="0" err="1">
                <a:solidFill>
                  <a:srgbClr val="FFFFFF"/>
                </a:solidFill>
              </a:rPr>
              <a:t>najmniej</a:t>
            </a:r>
            <a:r>
              <a:rPr lang="en-US" sz="1900" dirty="0">
                <a:solidFill>
                  <a:srgbClr val="FFFFFF"/>
                </a:solidFill>
              </a:rPr>
              <a:t> 30 </a:t>
            </a:r>
            <a:r>
              <a:rPr lang="en-US" sz="1900" dirty="0" err="1">
                <a:solidFill>
                  <a:srgbClr val="FFFFFF"/>
                </a:solidFill>
              </a:rPr>
              <a:t>dni</a:t>
            </a:r>
            <a:r>
              <a:rPr lang="en-US" sz="1900" dirty="0">
                <a:solidFill>
                  <a:srgbClr val="FFFFFF"/>
                </a:solidFill>
              </a:rPr>
              <a:t>;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FFFFFF"/>
                </a:solidFill>
              </a:rPr>
              <a:t>4) </a:t>
            </a:r>
            <a:r>
              <a:rPr lang="en-US" sz="1900" dirty="0" err="1">
                <a:solidFill>
                  <a:srgbClr val="FFFFFF"/>
                </a:solidFill>
              </a:rPr>
              <a:t>zamawiający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lub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wykonawca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odstąpił</a:t>
            </a:r>
            <a:r>
              <a:rPr lang="en-US" sz="1900" dirty="0">
                <a:solidFill>
                  <a:srgbClr val="FFFFFF"/>
                </a:solidFill>
              </a:rPr>
              <a:t> od </a:t>
            </a:r>
            <a:r>
              <a:rPr lang="en-US" sz="1900" dirty="0" err="1">
                <a:solidFill>
                  <a:srgbClr val="FFFFFF"/>
                </a:solidFill>
              </a:rPr>
              <a:t>umowy</a:t>
            </a:r>
            <a:r>
              <a:rPr lang="en-US" sz="1900" dirty="0">
                <a:solidFill>
                  <a:srgbClr val="FFFFFF"/>
                </a:solidFill>
              </a:rPr>
              <a:t> w </a:t>
            </a:r>
            <a:r>
              <a:rPr lang="en-US" sz="1900" dirty="0" err="1">
                <a:solidFill>
                  <a:srgbClr val="FFFFFF"/>
                </a:solidFill>
              </a:rPr>
              <a:t>całości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lub</a:t>
            </a:r>
            <a:r>
              <a:rPr lang="en-US" sz="1900" dirty="0">
                <a:solidFill>
                  <a:srgbClr val="FFFFFF"/>
                </a:solidFill>
              </a:rPr>
              <a:t> w </a:t>
            </a:r>
            <a:r>
              <a:rPr lang="en-US" sz="1900" dirty="0" err="1">
                <a:solidFill>
                  <a:srgbClr val="FFFFFF"/>
                </a:solidFill>
              </a:rPr>
              <a:t>części</a:t>
            </a:r>
            <a:r>
              <a:rPr lang="en-US" sz="1900" dirty="0">
                <a:solidFill>
                  <a:srgbClr val="FFFFFF"/>
                </a:solidFill>
              </a:rPr>
              <a:t>, </a:t>
            </a:r>
            <a:r>
              <a:rPr lang="en-US" sz="1900" dirty="0" err="1">
                <a:solidFill>
                  <a:srgbClr val="FFFFFF"/>
                </a:solidFill>
              </a:rPr>
              <a:t>albo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dokonał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jej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wypowiedzenia</a:t>
            </a:r>
            <a:r>
              <a:rPr lang="en-US" sz="1900" dirty="0">
                <a:solidFill>
                  <a:srgbClr val="FFFFFF"/>
                </a:solidFill>
              </a:rPr>
              <a:t> w </a:t>
            </a:r>
            <a:r>
              <a:rPr lang="en-US" sz="1900" dirty="0" err="1">
                <a:solidFill>
                  <a:srgbClr val="FFFFFF"/>
                </a:solidFill>
              </a:rPr>
              <a:t>całości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lub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części</a:t>
            </a:r>
            <a:r>
              <a:rPr lang="en-US" sz="1900" dirty="0">
                <a:solidFill>
                  <a:srgbClr val="FFFFFF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FFFFFF"/>
                </a:solidFill>
              </a:rPr>
              <a:t>2. </a:t>
            </a:r>
            <a:r>
              <a:rPr lang="en-US" sz="1900" dirty="0" err="1">
                <a:solidFill>
                  <a:srgbClr val="FFFFFF"/>
                </a:solidFill>
              </a:rPr>
              <a:t>Zamawiający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może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sporządzić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raport</a:t>
            </a:r>
            <a:r>
              <a:rPr lang="en-US" sz="1900" dirty="0">
                <a:solidFill>
                  <a:srgbClr val="FFFFFF"/>
                </a:solidFill>
              </a:rPr>
              <a:t> w </a:t>
            </a:r>
            <a:r>
              <a:rPr lang="en-US" sz="1900" dirty="0" err="1">
                <a:solidFill>
                  <a:srgbClr val="FFFFFF"/>
                </a:solidFill>
              </a:rPr>
              <a:t>przypadkach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innych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niż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określone</a:t>
            </a:r>
            <a:r>
              <a:rPr lang="en-US" sz="1900" dirty="0">
                <a:solidFill>
                  <a:srgbClr val="FFFFFF"/>
                </a:solidFill>
              </a:rPr>
              <a:t> w </a:t>
            </a:r>
            <a:r>
              <a:rPr lang="en-US" sz="1900" dirty="0" err="1">
                <a:solidFill>
                  <a:srgbClr val="FFFFFF"/>
                </a:solidFill>
              </a:rPr>
              <a:t>ust</a:t>
            </a:r>
            <a:r>
              <a:rPr lang="en-US" sz="1900" dirty="0">
                <a:solidFill>
                  <a:srgbClr val="FFFFFF"/>
                </a:solidFill>
              </a:rPr>
              <a:t>. 1.</a:t>
            </a:r>
          </a:p>
          <a:p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6CF71CD-7CAF-496F-A4CB-C92EE20B0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0428" y="6356350"/>
            <a:ext cx="51521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Katowice, OIRP, 13.02.2020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1830AB6-1A09-4104-B3B8-CC8B3A309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53254" y="6356350"/>
            <a:ext cx="90054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1CB2EAA-41AA-4BEE-AD91-2058A34893F0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30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22809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ymbol zastępczy zawartości 7" descr="Obraz zawierający tekst&#10;&#10;Opis wygenerowany automatycznie">
            <a:extLst>
              <a:ext uri="{FF2B5EF4-FFF2-40B4-BE49-F238E27FC236}">
                <a16:creationId xmlns:a16="http://schemas.microsoft.com/office/drawing/2014/main" id="{D04BD9F6-E4E2-48E6-958A-DC8059D456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" b="1416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750B011-C85E-4042-80DC-FF4F9BA2A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Raport z realizacji zamówienia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91E063-144C-4965-B915-324FE37FCB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700" dirty="0">
                <a:solidFill>
                  <a:srgbClr val="FFFFFF"/>
                </a:solidFill>
              </a:rPr>
              <a:t>3. </a:t>
            </a:r>
            <a:r>
              <a:rPr lang="en-US" sz="1700" dirty="0" err="1">
                <a:solidFill>
                  <a:srgbClr val="FFFFFF"/>
                </a:solidFill>
              </a:rPr>
              <a:t>Raport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zawiera</a:t>
            </a:r>
            <a:r>
              <a:rPr lang="en-US" sz="1700" dirty="0">
                <a:solidFill>
                  <a:srgbClr val="FFFFFF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FFFFFF"/>
                </a:solidFill>
              </a:rPr>
              <a:t>1) </a:t>
            </a:r>
            <a:r>
              <a:rPr lang="en-US" sz="1700" dirty="0" err="1">
                <a:solidFill>
                  <a:srgbClr val="FFFFFF"/>
                </a:solidFill>
              </a:rPr>
              <a:t>wskazanie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kwoty</a:t>
            </a:r>
            <a:r>
              <a:rPr lang="en-US" sz="1700" dirty="0">
                <a:solidFill>
                  <a:srgbClr val="FFFFFF"/>
                </a:solidFill>
              </a:rPr>
              <a:t>, </a:t>
            </a:r>
            <a:r>
              <a:rPr lang="en-US" sz="1700" dirty="0" err="1">
                <a:solidFill>
                  <a:srgbClr val="FFFFFF"/>
                </a:solidFill>
              </a:rPr>
              <a:t>którą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wydatkowano</a:t>
            </a:r>
            <a:r>
              <a:rPr lang="en-US" sz="1700" dirty="0">
                <a:solidFill>
                  <a:srgbClr val="FFFFFF"/>
                </a:solidFill>
              </a:rPr>
              <a:t> na </a:t>
            </a:r>
            <a:r>
              <a:rPr lang="en-US" sz="1700" dirty="0" err="1">
                <a:solidFill>
                  <a:srgbClr val="FFFFFF"/>
                </a:solidFill>
              </a:rPr>
              <a:t>realizację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zamówienia</a:t>
            </a:r>
            <a:r>
              <a:rPr lang="en-US" sz="1700" dirty="0">
                <a:solidFill>
                  <a:srgbClr val="FFFFFF"/>
                </a:solidFill>
              </a:rPr>
              <a:t>, oraz </a:t>
            </a:r>
            <a:r>
              <a:rPr lang="en-US" sz="1700" dirty="0" err="1">
                <a:solidFill>
                  <a:srgbClr val="FFFFFF"/>
                </a:solidFill>
              </a:rPr>
              <a:t>porównanie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jej</a:t>
            </a:r>
            <a:r>
              <a:rPr lang="en-US" sz="1700" dirty="0">
                <a:solidFill>
                  <a:srgbClr val="FFFFFF"/>
                </a:solidFill>
              </a:rPr>
              <a:t> z </a:t>
            </a:r>
            <a:r>
              <a:rPr lang="en-US" sz="1700" dirty="0" err="1">
                <a:solidFill>
                  <a:srgbClr val="FFFFFF"/>
                </a:solidFill>
              </a:rPr>
              <a:t>kwotą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wynikającą</a:t>
            </a:r>
            <a:r>
              <a:rPr lang="en-US" sz="1700" dirty="0">
                <a:solidFill>
                  <a:srgbClr val="FFFFFF"/>
                </a:solidFill>
              </a:rPr>
              <a:t> z </a:t>
            </a:r>
            <a:r>
              <a:rPr lang="en-US" sz="1700" dirty="0" err="1">
                <a:solidFill>
                  <a:srgbClr val="FFFFFF"/>
                </a:solidFill>
              </a:rPr>
              <a:t>szacowania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wartości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zamówienia</a:t>
            </a:r>
            <a:r>
              <a:rPr lang="en-US" sz="1700" dirty="0">
                <a:solidFill>
                  <a:srgbClr val="FFFFFF"/>
                </a:solidFill>
              </a:rPr>
              <a:t> oraz </a:t>
            </a:r>
            <a:r>
              <a:rPr lang="en-US" sz="1700" dirty="0" err="1">
                <a:solidFill>
                  <a:srgbClr val="FFFFFF"/>
                </a:solidFill>
              </a:rPr>
              <a:t>ceną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całkowitą</a:t>
            </a:r>
            <a:r>
              <a:rPr lang="en-US" sz="1700" dirty="0">
                <a:solidFill>
                  <a:srgbClr val="FFFFFF"/>
                </a:solidFill>
              </a:rPr>
              <a:t>, </a:t>
            </a:r>
            <a:r>
              <a:rPr lang="en-US" sz="1700" dirty="0" err="1">
                <a:solidFill>
                  <a:srgbClr val="FFFFFF"/>
                </a:solidFill>
              </a:rPr>
              <a:t>podaną</a:t>
            </a:r>
            <a:r>
              <a:rPr lang="en-US" sz="1700" dirty="0">
                <a:solidFill>
                  <a:srgbClr val="FFFFFF"/>
                </a:solidFill>
              </a:rPr>
              <a:t> w </a:t>
            </a:r>
            <a:r>
              <a:rPr lang="en-US" sz="1700" dirty="0" err="1">
                <a:solidFill>
                  <a:srgbClr val="FFFFFF"/>
                </a:solidFill>
              </a:rPr>
              <a:t>ofercie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albo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maksymalną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wartością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nominalną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zobowiązania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zamawiającego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wynikającą</a:t>
            </a:r>
            <a:r>
              <a:rPr lang="en-US" sz="1700" dirty="0">
                <a:solidFill>
                  <a:srgbClr val="FFFFFF"/>
                </a:solidFill>
              </a:rPr>
              <a:t> z </a:t>
            </a:r>
            <a:r>
              <a:rPr lang="en-US" sz="1700" dirty="0" err="1">
                <a:solidFill>
                  <a:srgbClr val="FFFFFF"/>
                </a:solidFill>
              </a:rPr>
              <a:t>umowy</a:t>
            </a:r>
            <a:r>
              <a:rPr lang="en-US" sz="1700" dirty="0">
                <a:solidFill>
                  <a:srgbClr val="FFFFFF"/>
                </a:solidFill>
              </a:rPr>
              <a:t>, </a:t>
            </a:r>
            <a:r>
              <a:rPr lang="en-US" sz="1700" dirty="0" err="1">
                <a:solidFill>
                  <a:srgbClr val="FFFFFF"/>
                </a:solidFill>
              </a:rPr>
              <a:t>jeżeli</a:t>
            </a:r>
            <a:r>
              <a:rPr lang="en-US" sz="1700" dirty="0">
                <a:solidFill>
                  <a:srgbClr val="FFFFFF"/>
                </a:solidFill>
              </a:rPr>
              <a:t> w </a:t>
            </a:r>
            <a:r>
              <a:rPr lang="en-US" sz="1700" dirty="0" err="1">
                <a:solidFill>
                  <a:srgbClr val="FFFFFF"/>
                </a:solidFill>
              </a:rPr>
              <a:t>ofercie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podano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cenę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jednostkową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lub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ceny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jednostkowe</a:t>
            </a:r>
            <a:r>
              <a:rPr lang="en-US" sz="1700" dirty="0">
                <a:solidFill>
                  <a:srgbClr val="FFFFFF"/>
                </a:solidFill>
              </a:rPr>
              <a:t>;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FFFFFF"/>
                </a:solidFill>
              </a:rPr>
              <a:t>2) </a:t>
            </a:r>
            <a:r>
              <a:rPr lang="en-US" sz="1700" dirty="0" err="1">
                <a:solidFill>
                  <a:srgbClr val="FFFFFF"/>
                </a:solidFill>
              </a:rPr>
              <a:t>wskazanie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okoliczności</a:t>
            </a:r>
            <a:r>
              <a:rPr lang="en-US" sz="1700" dirty="0">
                <a:solidFill>
                  <a:srgbClr val="FFFFFF"/>
                </a:solidFill>
              </a:rPr>
              <a:t>, o </a:t>
            </a:r>
            <a:r>
              <a:rPr lang="en-US" sz="1700" dirty="0" err="1">
                <a:solidFill>
                  <a:srgbClr val="FFFFFF"/>
                </a:solidFill>
              </a:rPr>
              <a:t>których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mowa</a:t>
            </a:r>
            <a:r>
              <a:rPr lang="en-US" sz="1700" dirty="0">
                <a:solidFill>
                  <a:srgbClr val="FFFFFF"/>
                </a:solidFill>
              </a:rPr>
              <a:t> w </a:t>
            </a:r>
            <a:r>
              <a:rPr lang="en-US" sz="1700" dirty="0" err="1">
                <a:solidFill>
                  <a:srgbClr val="FFFFFF"/>
                </a:solidFill>
              </a:rPr>
              <a:t>ust</a:t>
            </a:r>
            <a:r>
              <a:rPr lang="en-US" sz="1700" dirty="0">
                <a:solidFill>
                  <a:srgbClr val="FFFFFF"/>
                </a:solidFill>
              </a:rPr>
              <a:t>. 1 oraz </a:t>
            </a:r>
            <a:r>
              <a:rPr lang="en-US" sz="1700" dirty="0" err="1">
                <a:solidFill>
                  <a:srgbClr val="FFFFFF"/>
                </a:solidFill>
              </a:rPr>
              <a:t>przyczyn</a:t>
            </a:r>
            <a:r>
              <a:rPr lang="en-US" sz="1700" dirty="0">
                <a:solidFill>
                  <a:srgbClr val="FFFFFF"/>
                </a:solidFill>
              </a:rPr>
              <a:t> ich </a:t>
            </a:r>
            <a:r>
              <a:rPr lang="en-US" sz="1700" dirty="0" err="1">
                <a:solidFill>
                  <a:srgbClr val="FFFFFF"/>
                </a:solidFill>
              </a:rPr>
              <a:t>wystąpienia</a:t>
            </a:r>
            <a:r>
              <a:rPr lang="en-US" sz="1700" dirty="0">
                <a:solidFill>
                  <a:srgbClr val="FFFFFF"/>
                </a:solidFill>
              </a:rPr>
              <a:t>;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FFFFFF"/>
                </a:solidFill>
              </a:rPr>
              <a:t>3) </a:t>
            </a:r>
            <a:r>
              <a:rPr lang="en-US" sz="1700" dirty="0" err="1">
                <a:solidFill>
                  <a:srgbClr val="FFFFFF"/>
                </a:solidFill>
              </a:rPr>
              <a:t>ocenę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sposobu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wykonania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zamówienia</a:t>
            </a:r>
            <a:r>
              <a:rPr lang="en-US" sz="1700" dirty="0">
                <a:solidFill>
                  <a:srgbClr val="FFFFFF"/>
                </a:solidFill>
              </a:rPr>
              <a:t>, w tym </a:t>
            </a:r>
            <a:r>
              <a:rPr lang="en-US" sz="1700" dirty="0" err="1">
                <a:solidFill>
                  <a:srgbClr val="FFFFFF"/>
                </a:solidFill>
              </a:rPr>
              <a:t>jakości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jego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wykonania</a:t>
            </a:r>
            <a:r>
              <a:rPr lang="en-US" sz="1700" dirty="0">
                <a:solidFill>
                  <a:srgbClr val="FFFFFF"/>
                </a:solidFill>
              </a:rPr>
              <a:t>;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FFFFFF"/>
                </a:solidFill>
              </a:rPr>
              <a:t>4) </a:t>
            </a:r>
            <a:r>
              <a:rPr lang="en-US" sz="1700" dirty="0" err="1">
                <a:solidFill>
                  <a:srgbClr val="FFFFFF"/>
                </a:solidFill>
              </a:rPr>
              <a:t>wnioski</a:t>
            </a:r>
            <a:r>
              <a:rPr lang="en-US" sz="1700" dirty="0">
                <a:solidFill>
                  <a:srgbClr val="FFFFFF"/>
                </a:solidFill>
              </a:rPr>
              <a:t> co do </a:t>
            </a:r>
            <a:r>
              <a:rPr lang="en-US" sz="1700" dirty="0" err="1">
                <a:solidFill>
                  <a:srgbClr val="FFFFFF"/>
                </a:solidFill>
              </a:rPr>
              <a:t>ewentualnej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zmiany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sposobu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realizacji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przyszłych</a:t>
            </a:r>
            <a:r>
              <a:rPr lang="en-US" sz="1700" dirty="0">
                <a:solidFill>
                  <a:srgbClr val="FFFFFF"/>
                </a:solidFill>
              </a:rPr>
              <a:t> zamówień publicznych </a:t>
            </a:r>
            <a:r>
              <a:rPr lang="en-US" sz="1700" dirty="0" err="1">
                <a:solidFill>
                  <a:srgbClr val="FFFFFF"/>
                </a:solidFill>
              </a:rPr>
              <a:t>lub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określenia</a:t>
            </a:r>
            <a:r>
              <a:rPr lang="en-US" sz="1700" dirty="0">
                <a:solidFill>
                  <a:srgbClr val="FFFFFF"/>
                </a:solidFill>
              </a:rPr>
              <a:t> przedmiotu </a:t>
            </a:r>
            <a:r>
              <a:rPr lang="en-US" sz="1700" dirty="0" err="1">
                <a:solidFill>
                  <a:srgbClr val="FFFFFF"/>
                </a:solidFill>
              </a:rPr>
              <a:t>zamówienia</a:t>
            </a:r>
            <a:r>
              <a:rPr lang="en-US" sz="1700" dirty="0">
                <a:solidFill>
                  <a:srgbClr val="FFFFFF"/>
                </a:solidFill>
              </a:rPr>
              <a:t>, z </a:t>
            </a:r>
            <a:r>
              <a:rPr lang="en-US" sz="1700" dirty="0" err="1">
                <a:solidFill>
                  <a:srgbClr val="FFFFFF"/>
                </a:solidFill>
              </a:rPr>
              <a:t>uwzględnieniem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celowości</a:t>
            </a:r>
            <a:r>
              <a:rPr lang="en-US" sz="1700" dirty="0">
                <a:solidFill>
                  <a:srgbClr val="FFFFFF"/>
                </a:solidFill>
              </a:rPr>
              <a:t>, </a:t>
            </a:r>
            <a:r>
              <a:rPr lang="en-US" sz="1700" dirty="0" err="1">
                <a:solidFill>
                  <a:srgbClr val="FFFFFF"/>
                </a:solidFill>
              </a:rPr>
              <a:t>gospodarności</a:t>
            </a:r>
            <a:r>
              <a:rPr lang="en-US" sz="1700" dirty="0">
                <a:solidFill>
                  <a:srgbClr val="FFFFFF"/>
                </a:solidFill>
              </a:rPr>
              <a:t> i </a:t>
            </a:r>
            <a:r>
              <a:rPr lang="en-US" sz="1700" dirty="0" err="1">
                <a:solidFill>
                  <a:srgbClr val="FFFFFF"/>
                </a:solidFill>
              </a:rPr>
              <a:t>efektywności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wydatkowania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środków</a:t>
            </a:r>
            <a:r>
              <a:rPr lang="en-US" sz="1700" dirty="0">
                <a:solidFill>
                  <a:srgbClr val="FFFFFF"/>
                </a:solidFill>
              </a:rPr>
              <a:t> publicznych.</a:t>
            </a:r>
          </a:p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A03C79A-F2CF-4F4F-8BD9-D473095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0428" y="6356350"/>
            <a:ext cx="51521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Katowice, OIRP, 13.02.2020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9F6CB92-68F3-499F-9432-6071059D1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53254" y="6356350"/>
            <a:ext cx="90054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1CB2EAA-41AA-4BEE-AD91-2058A34893F0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31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55730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84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ED2D330-89C3-44C0-AE19-6C7541D2F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Poprawa otoczenia instytucjonalnego </a:t>
            </a:r>
          </a:p>
        </p:txBody>
      </p:sp>
      <p:pic>
        <p:nvPicPr>
          <p:cNvPr id="9" name="Symbol zastępczy zawartości 8" descr="Obraz zawierający urządzenie&#10;&#10;Opis wygenerowany automatycznie">
            <a:extLst>
              <a:ext uri="{FF2B5EF4-FFF2-40B4-BE49-F238E27FC236}">
                <a16:creationId xmlns:a16="http://schemas.microsoft.com/office/drawing/2014/main" id="{BB3BC27D-E905-43CB-8D91-CF50C82B96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86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E72BD86-10CC-4FC2-84FE-660608C0D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256" y="6535157"/>
            <a:ext cx="6594189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sz="105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Katowice, OIRP, 13.02.2020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7C8DA3-818E-4634-9A2E-56A5FD26AB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endParaRPr lang="en-US" sz="20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</a:rPr>
              <a:t>Art. 493.</a:t>
            </a:r>
            <a:r>
              <a:rPr lang="en-US" sz="2000" dirty="0">
                <a:solidFill>
                  <a:srgbClr val="FFFFFF"/>
                </a:solidFill>
              </a:rPr>
              <a:t> </a:t>
            </a:r>
            <a:r>
              <a:rPr lang="en-US" sz="2000" dirty="0" err="1">
                <a:solidFill>
                  <a:srgbClr val="FFFFFF"/>
                </a:solidFill>
              </a:rPr>
              <a:t>Komitet</a:t>
            </a:r>
            <a:r>
              <a:rPr lang="en-US" sz="2000" dirty="0">
                <a:solidFill>
                  <a:srgbClr val="FFFFFF"/>
                </a:solidFill>
              </a:rPr>
              <a:t> do </a:t>
            </a:r>
            <a:r>
              <a:rPr lang="en-US" sz="2000" dirty="0" err="1">
                <a:solidFill>
                  <a:srgbClr val="FFFFFF"/>
                </a:solidFill>
              </a:rPr>
              <a:t>spraw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Kontroli</a:t>
            </a:r>
            <a:r>
              <a:rPr lang="en-US" sz="2000" dirty="0">
                <a:solidFill>
                  <a:srgbClr val="FFFFFF"/>
                </a:solidFill>
              </a:rPr>
              <a:t> w </a:t>
            </a:r>
            <a:r>
              <a:rPr lang="en-US" sz="2000" dirty="0" err="1">
                <a:solidFill>
                  <a:srgbClr val="FFFFFF"/>
                </a:solidFill>
              </a:rPr>
              <a:t>Zamówieniach</a:t>
            </a:r>
            <a:r>
              <a:rPr lang="en-US" sz="2000" dirty="0">
                <a:solidFill>
                  <a:srgbClr val="FFFFFF"/>
                </a:solidFill>
              </a:rPr>
              <a:t> Publicznych, </a:t>
            </a:r>
            <a:r>
              <a:rPr lang="en-US" sz="2000" dirty="0" err="1">
                <a:solidFill>
                  <a:srgbClr val="FFFFFF"/>
                </a:solidFill>
              </a:rPr>
              <a:t>zwany</a:t>
            </a:r>
            <a:r>
              <a:rPr lang="en-US" sz="2000" dirty="0">
                <a:solidFill>
                  <a:srgbClr val="FFFFFF"/>
                </a:solidFill>
              </a:rPr>
              <a:t> dalej „</a:t>
            </a:r>
            <a:r>
              <a:rPr lang="en-US" sz="2000" dirty="0" err="1">
                <a:solidFill>
                  <a:srgbClr val="FFFFFF"/>
                </a:solidFill>
              </a:rPr>
              <a:t>Komitetem</a:t>
            </a:r>
            <a:r>
              <a:rPr lang="en-US" sz="2000" dirty="0">
                <a:solidFill>
                  <a:srgbClr val="FFFFFF"/>
                </a:solidFill>
              </a:rPr>
              <a:t>”, jest </a:t>
            </a:r>
            <a:r>
              <a:rPr lang="en-US" sz="2000" dirty="0" err="1">
                <a:solidFill>
                  <a:srgbClr val="FFFFFF"/>
                </a:solidFill>
              </a:rPr>
              <a:t>organem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doradczym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ministra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właściwego</a:t>
            </a:r>
            <a:r>
              <a:rPr lang="en-US" sz="2000" dirty="0">
                <a:solidFill>
                  <a:srgbClr val="FFFFFF"/>
                </a:solidFill>
              </a:rPr>
              <a:t> do </a:t>
            </a:r>
            <a:r>
              <a:rPr lang="en-US" sz="2000" dirty="0" err="1">
                <a:solidFill>
                  <a:srgbClr val="FFFFFF"/>
                </a:solidFill>
              </a:rPr>
              <a:t>spraw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gospodarki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  <a:p>
            <a:pPr marL="0"/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43FE6FB-D8E4-420B-BC3E-D05A1000F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0391" y="6535157"/>
            <a:ext cx="973667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1CB2EAA-41AA-4BEE-AD91-2058A34893F0}" type="slidenum"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32</a:t>
            </a:fld>
            <a:endParaRPr lang="en-US" sz="105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140517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1BD4777-B267-4AFA-978A-7264A37D9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Poprawa otoczenia instytucjonalnego </a:t>
            </a:r>
          </a:p>
        </p:txBody>
      </p:sp>
      <p:pic>
        <p:nvPicPr>
          <p:cNvPr id="9" name="Symbol zastępczy zawartości 8" descr="Obraz zawierający budynek, zewnętrzne, duży, wysoki&#10;&#10;Opis wygenerowany automatycznie">
            <a:extLst>
              <a:ext uri="{FF2B5EF4-FFF2-40B4-BE49-F238E27FC236}">
                <a16:creationId xmlns:a16="http://schemas.microsoft.com/office/drawing/2014/main" id="{42AEBF8D-2508-4891-A164-443637F607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1" r="728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445F8BA-D71A-41A0-A3AD-45E631787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256" y="6535157"/>
            <a:ext cx="6594189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sz="105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Katowice, OIRP, 13.02.2020</a:t>
            </a: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543D91-B70F-4EC7-B80D-C4017E14E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rgbClr val="FFFFFF"/>
                </a:solidFill>
              </a:rPr>
              <a:t>Art. 579.</a:t>
            </a:r>
            <a:r>
              <a:rPr lang="en-US" sz="1700" dirty="0">
                <a:solidFill>
                  <a:srgbClr val="FFFFFF"/>
                </a:solidFill>
              </a:rPr>
              <a:t> 1. Na </a:t>
            </a:r>
            <a:r>
              <a:rPr lang="en-US" sz="1700" dirty="0" err="1">
                <a:solidFill>
                  <a:srgbClr val="FFFFFF"/>
                </a:solidFill>
              </a:rPr>
              <a:t>orzeczenie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Izby</a:t>
            </a:r>
            <a:r>
              <a:rPr lang="en-US" sz="1700" dirty="0">
                <a:solidFill>
                  <a:srgbClr val="FFFFFF"/>
                </a:solidFill>
              </a:rPr>
              <a:t> oraz </a:t>
            </a:r>
            <a:r>
              <a:rPr lang="en-US" sz="1700" dirty="0" err="1">
                <a:solidFill>
                  <a:srgbClr val="FFFFFF"/>
                </a:solidFill>
              </a:rPr>
              <a:t>postanowienie</a:t>
            </a:r>
            <a:r>
              <a:rPr lang="en-US" sz="1700" dirty="0">
                <a:solidFill>
                  <a:srgbClr val="FFFFFF"/>
                </a:solidFill>
              </a:rPr>
              <a:t> Prezesa </a:t>
            </a:r>
            <a:r>
              <a:rPr lang="en-US" sz="1700" dirty="0" err="1">
                <a:solidFill>
                  <a:srgbClr val="FFFFFF"/>
                </a:solidFill>
              </a:rPr>
              <a:t>Izby</a:t>
            </a:r>
            <a:r>
              <a:rPr lang="en-US" sz="1700" dirty="0">
                <a:solidFill>
                  <a:srgbClr val="FFFFFF"/>
                </a:solidFill>
              </a:rPr>
              <a:t>, o </a:t>
            </a:r>
            <a:r>
              <a:rPr lang="en-US" sz="1700" dirty="0" err="1">
                <a:solidFill>
                  <a:srgbClr val="FFFFFF"/>
                </a:solidFill>
              </a:rPr>
              <a:t>którym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mowa</a:t>
            </a:r>
            <a:r>
              <a:rPr lang="en-US" sz="1700" dirty="0">
                <a:solidFill>
                  <a:srgbClr val="FFFFFF"/>
                </a:solidFill>
              </a:rPr>
              <a:t> w art. 519 </a:t>
            </a:r>
            <a:r>
              <a:rPr lang="en-US" sz="1700" dirty="0" err="1">
                <a:solidFill>
                  <a:srgbClr val="FFFFFF"/>
                </a:solidFill>
              </a:rPr>
              <a:t>ust</a:t>
            </a:r>
            <a:r>
              <a:rPr lang="en-US" sz="1700" dirty="0">
                <a:solidFill>
                  <a:srgbClr val="FFFFFF"/>
                </a:solidFill>
              </a:rPr>
              <a:t>. 1, </a:t>
            </a:r>
            <a:r>
              <a:rPr lang="en-US" sz="1700" dirty="0" err="1">
                <a:solidFill>
                  <a:srgbClr val="FFFFFF"/>
                </a:solidFill>
              </a:rPr>
              <a:t>stronom</a:t>
            </a:r>
            <a:r>
              <a:rPr lang="en-US" sz="1700" dirty="0">
                <a:solidFill>
                  <a:srgbClr val="FFFFFF"/>
                </a:solidFill>
              </a:rPr>
              <a:t> oraz </a:t>
            </a:r>
            <a:r>
              <a:rPr lang="en-US" sz="1700" dirty="0" err="1">
                <a:solidFill>
                  <a:srgbClr val="FFFFFF"/>
                </a:solidFill>
              </a:rPr>
              <a:t>uczestnikom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postępowania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odwoławczego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przysługuje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skarga</a:t>
            </a:r>
            <a:r>
              <a:rPr lang="en-US" sz="1700" dirty="0">
                <a:solidFill>
                  <a:srgbClr val="FFFFFF"/>
                </a:solidFill>
              </a:rPr>
              <a:t> do </a:t>
            </a:r>
            <a:r>
              <a:rPr lang="en-US" sz="1700" dirty="0" err="1">
                <a:solidFill>
                  <a:srgbClr val="FFFFFF"/>
                </a:solidFill>
              </a:rPr>
              <a:t>sądu</a:t>
            </a:r>
            <a:r>
              <a:rPr lang="en-US" sz="1700" dirty="0">
                <a:solidFill>
                  <a:srgbClr val="FFFFFF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FFFFFF"/>
                </a:solidFill>
              </a:rPr>
              <a:t>2. W </a:t>
            </a:r>
            <a:r>
              <a:rPr lang="en-US" sz="1700" dirty="0" err="1">
                <a:solidFill>
                  <a:srgbClr val="FFFFFF"/>
                </a:solidFill>
              </a:rPr>
              <a:t>postępowaniu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toczącym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się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wskutek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wniesienia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skargi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stosuje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się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odpowiednio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przepisy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ustawy</a:t>
            </a:r>
            <a:r>
              <a:rPr lang="en-US" sz="1700" dirty="0">
                <a:solidFill>
                  <a:srgbClr val="FFFFFF"/>
                </a:solidFill>
              </a:rPr>
              <a:t> z dnia 17 </a:t>
            </a:r>
            <a:r>
              <a:rPr lang="en-US" sz="1700" dirty="0" err="1">
                <a:solidFill>
                  <a:srgbClr val="FFFFFF"/>
                </a:solidFill>
              </a:rPr>
              <a:t>listopada</a:t>
            </a:r>
            <a:r>
              <a:rPr lang="en-US" sz="1700" dirty="0">
                <a:solidFill>
                  <a:srgbClr val="FFFFFF"/>
                </a:solidFill>
              </a:rPr>
              <a:t> 1964 r. - </a:t>
            </a:r>
            <a:r>
              <a:rPr lang="en-US" sz="1700" dirty="0" err="1">
                <a:solidFill>
                  <a:srgbClr val="FFFFFF"/>
                </a:solidFill>
              </a:rPr>
              <a:t>Kodeks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postępowania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cywilnego</a:t>
            </a:r>
            <a:r>
              <a:rPr lang="en-US" sz="1700" dirty="0">
                <a:solidFill>
                  <a:srgbClr val="FFFFFF"/>
                </a:solidFill>
              </a:rPr>
              <a:t> o </a:t>
            </a:r>
            <a:r>
              <a:rPr lang="en-US" sz="1700" dirty="0" err="1">
                <a:solidFill>
                  <a:srgbClr val="FFFFFF"/>
                </a:solidFill>
              </a:rPr>
              <a:t>apelacji</a:t>
            </a:r>
            <a:r>
              <a:rPr lang="en-US" sz="1700" dirty="0">
                <a:solidFill>
                  <a:srgbClr val="FFFFFF"/>
                </a:solidFill>
              </a:rPr>
              <a:t>, </a:t>
            </a:r>
            <a:r>
              <a:rPr lang="en-US" sz="1700" dirty="0" err="1">
                <a:solidFill>
                  <a:srgbClr val="FFFFFF"/>
                </a:solidFill>
              </a:rPr>
              <a:t>jeżeli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przepisy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niniejszego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rozdziału</a:t>
            </a:r>
            <a:r>
              <a:rPr lang="en-US" sz="1700" dirty="0">
                <a:solidFill>
                  <a:srgbClr val="FFFFFF"/>
                </a:solidFill>
              </a:rPr>
              <a:t> nie </a:t>
            </a:r>
            <a:r>
              <a:rPr lang="en-US" sz="1700" dirty="0" err="1">
                <a:solidFill>
                  <a:srgbClr val="FFFFFF"/>
                </a:solidFill>
              </a:rPr>
              <a:t>stanowią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inaczej</a:t>
            </a:r>
            <a:r>
              <a:rPr lang="en-US" sz="1700" dirty="0">
                <a:solidFill>
                  <a:srgbClr val="FFFFFF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1700" b="1" dirty="0">
                <a:solidFill>
                  <a:srgbClr val="FFFFFF"/>
                </a:solidFill>
              </a:rPr>
              <a:t>Art. 580.</a:t>
            </a:r>
            <a:r>
              <a:rPr lang="en-US" sz="1700" dirty="0">
                <a:solidFill>
                  <a:srgbClr val="FFFFFF"/>
                </a:solidFill>
              </a:rPr>
              <a:t> 1. </a:t>
            </a:r>
            <a:r>
              <a:rPr lang="en-US" sz="1700" dirty="0" err="1">
                <a:solidFill>
                  <a:srgbClr val="FFFFFF"/>
                </a:solidFill>
              </a:rPr>
              <a:t>Skargę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wnosi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się</a:t>
            </a:r>
            <a:r>
              <a:rPr lang="en-US" sz="1700" dirty="0">
                <a:solidFill>
                  <a:srgbClr val="FFFFFF"/>
                </a:solidFill>
              </a:rPr>
              <a:t> do </a:t>
            </a:r>
            <a:r>
              <a:rPr lang="en-US" sz="1700" dirty="0" err="1">
                <a:solidFill>
                  <a:srgbClr val="FFFFFF"/>
                </a:solidFill>
              </a:rPr>
              <a:t>Sądu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Okręgowego</a:t>
            </a:r>
            <a:r>
              <a:rPr lang="en-US" sz="1700" dirty="0">
                <a:solidFill>
                  <a:srgbClr val="FFFFFF"/>
                </a:solidFill>
              </a:rPr>
              <a:t> w </a:t>
            </a:r>
            <a:r>
              <a:rPr lang="en-US" sz="1700" dirty="0" err="1">
                <a:solidFill>
                  <a:srgbClr val="FFFFFF"/>
                </a:solidFill>
              </a:rPr>
              <a:t>Warszawie</a:t>
            </a:r>
            <a:r>
              <a:rPr lang="en-US" sz="1700" dirty="0">
                <a:solidFill>
                  <a:srgbClr val="FFFFFF"/>
                </a:solidFill>
              </a:rPr>
              <a:t> – </a:t>
            </a:r>
            <a:r>
              <a:rPr lang="en-US" sz="1700" dirty="0" err="1">
                <a:solidFill>
                  <a:srgbClr val="FFFFFF"/>
                </a:solidFill>
              </a:rPr>
              <a:t>sądu</a:t>
            </a:r>
            <a:r>
              <a:rPr lang="en-US" sz="1700" dirty="0">
                <a:solidFill>
                  <a:srgbClr val="FFFFFF"/>
                </a:solidFill>
              </a:rPr>
              <a:t> zamówień publicznych, </a:t>
            </a:r>
            <a:r>
              <a:rPr lang="en-US" sz="1700" dirty="0" err="1">
                <a:solidFill>
                  <a:srgbClr val="FFFFFF"/>
                </a:solidFill>
              </a:rPr>
              <a:t>zwanego</a:t>
            </a:r>
            <a:r>
              <a:rPr lang="en-US" sz="1700" dirty="0">
                <a:solidFill>
                  <a:srgbClr val="FFFFFF"/>
                </a:solidFill>
              </a:rPr>
              <a:t> „</a:t>
            </a:r>
            <a:r>
              <a:rPr lang="en-US" sz="1700" dirty="0" err="1">
                <a:solidFill>
                  <a:srgbClr val="FFFFFF"/>
                </a:solidFill>
              </a:rPr>
              <a:t>sądem</a:t>
            </a:r>
            <a:r>
              <a:rPr lang="en-US" sz="1700" dirty="0">
                <a:solidFill>
                  <a:srgbClr val="FFFFFF"/>
                </a:solidFill>
              </a:rPr>
              <a:t> zamówień publicznych”.</a:t>
            </a:r>
          </a:p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105AF90-24DC-4824-AC65-8166FBB00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0391" y="6535157"/>
            <a:ext cx="973667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1CB2EAA-41AA-4BEE-AD91-2058A34893F0}" type="slidenum"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33</a:t>
            </a:fld>
            <a:endParaRPr lang="en-US" sz="105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436272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Symbol zastępczy zawartości 9" descr="Obraz zawierający osoba, kobieta, okno, odzież&#10;&#10;Opis wygenerowany automatycznie">
            <a:extLst>
              <a:ext uri="{FF2B5EF4-FFF2-40B4-BE49-F238E27FC236}">
                <a16:creationId xmlns:a16="http://schemas.microsoft.com/office/drawing/2014/main" id="{9FD116CC-42F9-4DF8-8C95-F143C893A9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2DFCB69-8715-4341-8AA6-D11402658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ADR w zamówieniach publicznych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71DF82-67F3-4B58-B593-EC822E6B5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</a:rPr>
              <a:t>Art. 591.</a:t>
            </a:r>
            <a:r>
              <a:rPr lang="en-US" sz="2000" dirty="0">
                <a:solidFill>
                  <a:srgbClr val="FFFFFF"/>
                </a:solidFill>
              </a:rPr>
              <a:t> 1. W sprawie </a:t>
            </a:r>
            <a:r>
              <a:rPr lang="en-US" sz="2000" dirty="0" err="1">
                <a:solidFill>
                  <a:srgbClr val="FFFFFF"/>
                </a:solidFill>
              </a:rPr>
              <a:t>majątkowej</a:t>
            </a:r>
            <a:r>
              <a:rPr lang="en-US" sz="2000" dirty="0">
                <a:solidFill>
                  <a:srgbClr val="FFFFFF"/>
                </a:solidFill>
              </a:rPr>
              <a:t>, w której </a:t>
            </a:r>
            <a:r>
              <a:rPr lang="en-US" sz="2000" dirty="0" err="1">
                <a:solidFill>
                  <a:srgbClr val="FFFFFF"/>
                </a:solidFill>
              </a:rPr>
              <a:t>zawarcie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ugody</a:t>
            </a:r>
            <a:r>
              <a:rPr lang="en-US" sz="2000" dirty="0">
                <a:solidFill>
                  <a:srgbClr val="FFFFFF"/>
                </a:solidFill>
              </a:rPr>
              <a:t> jest </a:t>
            </a:r>
            <a:r>
              <a:rPr lang="en-US" sz="2000" dirty="0" err="1">
                <a:solidFill>
                  <a:srgbClr val="FFFFFF"/>
                </a:solidFill>
              </a:rPr>
              <a:t>dopuszczalne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każda</a:t>
            </a:r>
            <a:r>
              <a:rPr lang="en-US" sz="2000" dirty="0">
                <a:solidFill>
                  <a:srgbClr val="FFFFFF"/>
                </a:solidFill>
              </a:rPr>
              <a:t> ze </a:t>
            </a:r>
            <a:r>
              <a:rPr lang="en-US" sz="2000" dirty="0" err="1">
                <a:solidFill>
                  <a:srgbClr val="FFFFFF"/>
                </a:solidFill>
              </a:rPr>
              <a:t>stron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umowy</a:t>
            </a:r>
            <a:r>
              <a:rPr lang="en-US" sz="2000" dirty="0">
                <a:solidFill>
                  <a:srgbClr val="FFFFFF"/>
                </a:solidFill>
              </a:rPr>
              <a:t>, w </a:t>
            </a:r>
            <a:r>
              <a:rPr lang="en-US" sz="2000" dirty="0" err="1">
                <a:solidFill>
                  <a:srgbClr val="FFFFFF"/>
                </a:solidFill>
              </a:rPr>
              <a:t>przypadku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sporu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wynikającego</a:t>
            </a:r>
            <a:r>
              <a:rPr lang="en-US" sz="2000" dirty="0">
                <a:solidFill>
                  <a:srgbClr val="FFFFFF"/>
                </a:solidFill>
              </a:rPr>
              <a:t> z </a:t>
            </a:r>
            <a:r>
              <a:rPr lang="en-US" sz="2000" dirty="0" err="1">
                <a:solidFill>
                  <a:srgbClr val="FFFFFF"/>
                </a:solidFill>
              </a:rPr>
              <a:t>zamówienia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publicznego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może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złożyć</a:t>
            </a:r>
            <a:r>
              <a:rPr lang="en-US" sz="2000" dirty="0">
                <a:solidFill>
                  <a:srgbClr val="FFFFFF"/>
                </a:solidFill>
              </a:rPr>
              <a:t> wniosek o </a:t>
            </a:r>
            <a:r>
              <a:rPr lang="en-US" sz="2000" dirty="0" err="1">
                <a:solidFill>
                  <a:srgbClr val="FFFFFF"/>
                </a:solidFill>
              </a:rPr>
              <a:t>przeprowadzenie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mediacji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lub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inne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polubowne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rozwiązanie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sporu</a:t>
            </a:r>
            <a:r>
              <a:rPr lang="en-US" sz="2000" dirty="0">
                <a:solidFill>
                  <a:srgbClr val="FFFFFF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1) do Prezesa </a:t>
            </a:r>
            <a:r>
              <a:rPr lang="en-US" sz="2000" dirty="0" err="1">
                <a:solidFill>
                  <a:srgbClr val="FFFFFF"/>
                </a:solidFill>
              </a:rPr>
              <a:t>Sądu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Polubownego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przy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Prokuratorii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Generalnej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Rzeczypospolitej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Polskiej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jeżeli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szacunkowa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wartość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zamówienia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publicznego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została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ustalona</a:t>
            </a:r>
            <a:r>
              <a:rPr lang="en-US" sz="2000" dirty="0">
                <a:solidFill>
                  <a:srgbClr val="FFFFFF"/>
                </a:solidFill>
              </a:rPr>
              <a:t> jako </a:t>
            </a:r>
            <a:r>
              <a:rPr lang="en-US" sz="2000" dirty="0" err="1">
                <a:solidFill>
                  <a:srgbClr val="FFFFFF"/>
                </a:solidFill>
              </a:rPr>
              <a:t>równa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lub</a:t>
            </a:r>
            <a:r>
              <a:rPr lang="en-US" sz="2000" dirty="0">
                <a:solidFill>
                  <a:srgbClr val="FFFFFF"/>
                </a:solidFill>
              </a:rPr>
              <a:t> </a:t>
            </a:r>
            <a:r>
              <a:rPr lang="en-US" sz="2000" dirty="0" err="1">
                <a:solidFill>
                  <a:srgbClr val="FFFFFF"/>
                </a:solidFill>
              </a:rPr>
              <a:t>przekraczająca</a:t>
            </a:r>
            <a:r>
              <a:rPr lang="en-US" sz="2000" dirty="0">
                <a:solidFill>
                  <a:srgbClr val="FFFFFF"/>
                </a:solidFill>
              </a:rPr>
              <a:t> w </a:t>
            </a:r>
            <a:r>
              <a:rPr lang="en-US" sz="2000" dirty="0" err="1">
                <a:solidFill>
                  <a:srgbClr val="FFFFFF"/>
                </a:solidFill>
              </a:rPr>
              <a:t>złotych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równowartość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kwoty</a:t>
            </a:r>
            <a:r>
              <a:rPr lang="en-US" sz="2000" dirty="0">
                <a:solidFill>
                  <a:srgbClr val="FFFFFF"/>
                </a:solidFill>
              </a:rPr>
              <a:t> 10 000 000 euro </a:t>
            </a:r>
            <a:r>
              <a:rPr lang="en-US" sz="2000" dirty="0" err="1">
                <a:solidFill>
                  <a:srgbClr val="FFFFFF"/>
                </a:solidFill>
              </a:rPr>
              <a:t>dla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dostaw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lub</a:t>
            </a:r>
            <a:r>
              <a:rPr lang="en-US" sz="2000" dirty="0">
                <a:solidFill>
                  <a:srgbClr val="FFFFFF"/>
                </a:solidFill>
              </a:rPr>
              <a:t> </a:t>
            </a:r>
            <a:r>
              <a:rPr lang="en-US" sz="2000" dirty="0" err="1">
                <a:solidFill>
                  <a:srgbClr val="FFFFFF"/>
                </a:solidFill>
              </a:rPr>
              <a:t>usług</a:t>
            </a:r>
            <a:r>
              <a:rPr lang="en-US" sz="2000" dirty="0">
                <a:solidFill>
                  <a:srgbClr val="FFFFFF"/>
                </a:solidFill>
              </a:rPr>
              <a:t> oraz 20 000 000 euro </a:t>
            </a:r>
            <a:r>
              <a:rPr lang="en-US" sz="2000" dirty="0" err="1">
                <a:solidFill>
                  <a:srgbClr val="FFFFFF"/>
                </a:solidFill>
              </a:rPr>
              <a:t>dla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robót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budowlanych</a:t>
            </a:r>
            <a:r>
              <a:rPr lang="en-US" sz="2000" dirty="0">
                <a:solidFill>
                  <a:srgbClr val="FFFFFF"/>
                </a:solidFill>
              </a:rPr>
              <a:t> oraz </a:t>
            </a:r>
            <a:r>
              <a:rPr lang="en-US" sz="2000" dirty="0" err="1">
                <a:solidFill>
                  <a:srgbClr val="FFFFFF"/>
                </a:solidFill>
              </a:rPr>
              <a:t>wartość</a:t>
            </a:r>
            <a:r>
              <a:rPr lang="en-US" sz="2000" dirty="0">
                <a:solidFill>
                  <a:srgbClr val="FFFFFF"/>
                </a:solidFill>
              </a:rPr>
              <a:t> przedmiotu </a:t>
            </a:r>
            <a:r>
              <a:rPr lang="en-US" sz="2000" dirty="0" err="1">
                <a:solidFill>
                  <a:srgbClr val="FFFFFF"/>
                </a:solidFill>
              </a:rPr>
              <a:t>sporu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przewyższa</a:t>
            </a:r>
            <a:r>
              <a:rPr lang="en-US" sz="2000" dirty="0">
                <a:solidFill>
                  <a:srgbClr val="FFFFFF"/>
                </a:solidFill>
              </a:rPr>
              <a:t> 100 000 </a:t>
            </a:r>
            <a:r>
              <a:rPr lang="en-US" sz="2000" dirty="0" err="1">
                <a:solidFill>
                  <a:srgbClr val="FFFFFF"/>
                </a:solidFill>
              </a:rPr>
              <a:t>złotych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albo</a:t>
            </a:r>
            <a:endParaRPr lang="en-US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2) do </a:t>
            </a:r>
            <a:r>
              <a:rPr lang="en-US" sz="2000" dirty="0" err="1">
                <a:solidFill>
                  <a:srgbClr val="FFFFFF"/>
                </a:solidFill>
              </a:rPr>
              <a:t>innego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ośrodka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mediacyjnego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07C4543-C6AF-46DD-BA8A-101DACDBF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0428" y="6356350"/>
            <a:ext cx="51521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Katowice, OIRP, 13.02.2020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384AF46-207C-4C84-9B39-90982D757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53254" y="6356350"/>
            <a:ext cx="90054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1CB2EAA-41AA-4BEE-AD91-2058A34893F0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34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50281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Symbol zastępczy zawartości 12" descr="Obraz zawierający znak, koszula&#10;&#10;Opis wygenerowany automatycznie">
            <a:extLst>
              <a:ext uri="{FF2B5EF4-FFF2-40B4-BE49-F238E27FC236}">
                <a16:creationId xmlns:a16="http://schemas.microsoft.com/office/drawing/2014/main" id="{591B1706-F53B-4678-9D04-F6C8874BCC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4" b="1090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984003C-BF48-4BA4-984B-B839B8DD7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Zakładane efekty reformy Prawa zamówień publicznych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96E322-33D7-4252-9AAF-42EF41A88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zapewnienie możliwości kształtowania polityki państwa poprzez zamówienia publiczne</a:t>
            </a:r>
          </a:p>
          <a:p>
            <a:r>
              <a:rPr lang="en-US" sz="2000">
                <a:solidFill>
                  <a:srgbClr val="FFFFFF"/>
                </a:solidFill>
              </a:rPr>
              <a:t>zwiększenie liczby postępowań przeprowadzonych w trybach negocjacyjnych</a:t>
            </a:r>
          </a:p>
          <a:p>
            <a:r>
              <a:rPr lang="en-US" sz="2000">
                <a:solidFill>
                  <a:srgbClr val="FFFFFF"/>
                </a:solidFill>
              </a:rPr>
              <a:t>zwiększenie liczby przeprowadzonych wstępnych konsultacji rynkowych</a:t>
            </a:r>
          </a:p>
          <a:p>
            <a:r>
              <a:rPr lang="en-US" sz="2000">
                <a:solidFill>
                  <a:srgbClr val="FFFFFF"/>
                </a:solidFill>
              </a:rPr>
              <a:t>zwiększenie liczby ofert składanych w postępowaniu o udzielenie zamówienia publicznego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83D4F3B-75A4-4C87-A156-71C09CFB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0428" y="6356350"/>
            <a:ext cx="51521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Katowice, OIRP, 13.02.2020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25A696C-681C-4AAB-9277-1B4DF213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53254" y="6356350"/>
            <a:ext cx="90054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1CB2EAA-41AA-4BEE-AD91-2058A34893F0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35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997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Symbol zastępczy zawartości 11" descr="Obraz zawierający znak, koszula&#10;&#10;Opis wygenerowany automatycznie">
            <a:extLst>
              <a:ext uri="{FF2B5EF4-FFF2-40B4-BE49-F238E27FC236}">
                <a16:creationId xmlns:a16="http://schemas.microsoft.com/office/drawing/2014/main" id="{99EC7D61-4A02-45AA-A67B-3B5BC52822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7" b="1024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81C282F-0C6A-45A2-BF22-955F3ACC6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Zakładane efekty reformy Prawa zamówień publicznych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1D7250-9266-4FA1-A5F9-633D16F372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zwiększenie udziału MŚP w postępowaniach</a:t>
            </a:r>
          </a:p>
          <a:p>
            <a:r>
              <a:rPr lang="en-US" sz="2000">
                <a:solidFill>
                  <a:srgbClr val="FFFFFF"/>
                </a:solidFill>
              </a:rPr>
              <a:t>zapobieganie wykluczeniu społecznemu i gospodarczemu</a:t>
            </a:r>
          </a:p>
          <a:p>
            <a:r>
              <a:rPr lang="en-US" sz="2000">
                <a:solidFill>
                  <a:srgbClr val="FFFFFF"/>
                </a:solidFill>
              </a:rPr>
              <a:t> ujednolicenie orzecznictwa KIO i sądów powszechnych dotyczącego zamówień publicznych</a:t>
            </a:r>
          </a:p>
          <a:p>
            <a:r>
              <a:rPr lang="en-US" sz="2000">
                <a:solidFill>
                  <a:srgbClr val="FFFFFF"/>
                </a:solidFill>
              </a:rPr>
              <a:t>zwiększenie efektywności kontroli zamówień publicznych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C58A743-4877-47F9-B896-968710980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0428" y="6356350"/>
            <a:ext cx="51521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Katowice, OIRP, 13.02.2020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63FA429-B1CD-433F-95CA-764768F0A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53254" y="6356350"/>
            <a:ext cx="90054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1CB2EAA-41AA-4BEE-AD91-2058A34893F0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36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9121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0B623CD-E72C-4993-AC42-A21EE9590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Wielkość</a:t>
            </a:r>
            <a:r>
              <a:rPr lang="pl-PL" dirty="0">
                <a:solidFill>
                  <a:srgbClr val="FFFFFF"/>
                </a:solidFill>
              </a:rPr>
              <a:t> </a:t>
            </a:r>
            <a:r>
              <a:rPr lang="pl-PL">
                <a:solidFill>
                  <a:srgbClr val="FFFFFF"/>
                </a:solidFill>
              </a:rPr>
              <a:t>(Potencjał)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rynku</a:t>
            </a:r>
            <a:r>
              <a:rPr lang="en-US" dirty="0">
                <a:solidFill>
                  <a:srgbClr val="FFFFFF"/>
                </a:solidFill>
              </a:rPr>
              <a:t> zamówień publicznych w Polsce </a:t>
            </a:r>
          </a:p>
        </p:txBody>
      </p:sp>
      <p:pic>
        <p:nvPicPr>
          <p:cNvPr id="6" name="Symbol zastępczy zawartości 5" descr="Obraz zawierający tekst, mapa&#10;&#10;Opis wygenerowany automatycznie">
            <a:extLst>
              <a:ext uri="{FF2B5EF4-FFF2-40B4-BE49-F238E27FC236}">
                <a16:creationId xmlns:a16="http://schemas.microsoft.com/office/drawing/2014/main" id="{5FFE62DC-708C-4B9D-8470-E1482843F7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87" b="-1"/>
          <a:stretch/>
        </p:blipFill>
        <p:spPr>
          <a:xfrm>
            <a:off x="841248" y="2276857"/>
            <a:ext cx="5015484" cy="3900106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B9C5FA-E537-4FDF-8085-4D04F5BBF2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5270" y="2276857"/>
            <a:ext cx="5015484" cy="390010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dirty="0"/>
              <a:t>Wartość </a:t>
            </a:r>
            <a:r>
              <a:rPr lang="en-US" sz="2200" dirty="0" err="1"/>
              <a:t>udzielonych</a:t>
            </a:r>
            <a:r>
              <a:rPr lang="en-US" sz="2200" dirty="0"/>
              <a:t> zamówień publicznych - </a:t>
            </a:r>
            <a:r>
              <a:rPr lang="en-US" sz="2200" b="1" dirty="0"/>
              <a:t>202,1 </a:t>
            </a:r>
            <a:r>
              <a:rPr lang="en-US" sz="2200" b="1" dirty="0" err="1"/>
              <a:t>mld</a:t>
            </a:r>
            <a:r>
              <a:rPr lang="en-US" sz="2200" b="1" dirty="0"/>
              <a:t> </a:t>
            </a:r>
            <a:r>
              <a:rPr lang="en-US" sz="2200" b="1" dirty="0" err="1"/>
              <a:t>zł</a:t>
            </a:r>
            <a:endParaRPr lang="en-US" sz="2200" dirty="0"/>
          </a:p>
          <a:p>
            <a:r>
              <a:rPr lang="en-US" sz="2200" b="1" dirty="0"/>
              <a:t>Ok. 9,55% </a:t>
            </a:r>
            <a:r>
              <a:rPr lang="en-US" sz="2200" dirty="0" err="1"/>
              <a:t>produktu</a:t>
            </a:r>
            <a:r>
              <a:rPr lang="en-US" sz="2200" dirty="0"/>
              <a:t> </a:t>
            </a:r>
            <a:r>
              <a:rPr lang="en-US" sz="2200" dirty="0" err="1"/>
              <a:t>krajowego</a:t>
            </a:r>
            <a:r>
              <a:rPr lang="en-US" sz="2200" dirty="0"/>
              <a:t> </a:t>
            </a:r>
            <a:r>
              <a:rPr lang="en-US" sz="2200" dirty="0" err="1"/>
              <a:t>brutto</a:t>
            </a:r>
            <a:r>
              <a:rPr lang="en-US" sz="2200" dirty="0"/>
              <a:t> (PKB), średnia w UE </a:t>
            </a:r>
            <a:r>
              <a:rPr lang="en-US" sz="2200" dirty="0" err="1"/>
              <a:t>wynosi</a:t>
            </a:r>
            <a:r>
              <a:rPr lang="en-US" sz="2200" dirty="0"/>
              <a:t> </a:t>
            </a:r>
            <a:r>
              <a:rPr lang="en-US" sz="2200" b="1" dirty="0"/>
              <a:t>14% </a:t>
            </a:r>
            <a:r>
              <a:rPr lang="en-US" sz="2200" dirty="0"/>
              <a:t>PKB</a:t>
            </a:r>
          </a:p>
          <a:p>
            <a:r>
              <a:rPr lang="en-US" sz="2200" dirty="0" err="1"/>
              <a:t>Liczba</a:t>
            </a:r>
            <a:r>
              <a:rPr lang="en-US" sz="2200" dirty="0"/>
              <a:t> </a:t>
            </a:r>
            <a:r>
              <a:rPr lang="en-US" sz="2200" dirty="0" err="1"/>
              <a:t>zamawiających</a:t>
            </a:r>
            <a:r>
              <a:rPr lang="en-US" sz="2200" dirty="0"/>
              <a:t> </a:t>
            </a:r>
            <a:r>
              <a:rPr lang="en-US" sz="2200" dirty="0" err="1"/>
              <a:t>wyniosła</a:t>
            </a:r>
            <a:r>
              <a:rPr lang="en-US" sz="2200" dirty="0"/>
              <a:t> </a:t>
            </a:r>
            <a:r>
              <a:rPr lang="en-US" sz="2200" b="1" dirty="0"/>
              <a:t>33 049</a:t>
            </a:r>
            <a:r>
              <a:rPr lang="en-US" sz="2200" dirty="0"/>
              <a:t> </a:t>
            </a:r>
          </a:p>
          <a:p>
            <a:r>
              <a:rPr lang="en-US" sz="2200" dirty="0"/>
              <a:t>Z tego </a:t>
            </a:r>
            <a:r>
              <a:rPr lang="en-US" sz="2200" b="1" dirty="0"/>
              <a:t>12 954 </a:t>
            </a:r>
            <a:r>
              <a:rPr lang="en-US" sz="2200" dirty="0" err="1"/>
              <a:t>zamawiających</a:t>
            </a:r>
            <a:r>
              <a:rPr lang="en-US" sz="2200" dirty="0"/>
              <a:t> </a:t>
            </a:r>
            <a:r>
              <a:rPr lang="en-US" sz="2200" dirty="0" err="1"/>
              <a:t>wskazało</a:t>
            </a:r>
            <a:r>
              <a:rPr lang="en-US" sz="2200" dirty="0"/>
              <a:t>, </a:t>
            </a:r>
            <a:r>
              <a:rPr lang="en-US" sz="2200" dirty="0" err="1"/>
              <a:t>że</a:t>
            </a:r>
            <a:r>
              <a:rPr lang="en-US" sz="2200" dirty="0"/>
              <a:t> </a:t>
            </a:r>
            <a:r>
              <a:rPr lang="en-US" sz="2200" dirty="0" err="1"/>
              <a:t>udzielało</a:t>
            </a:r>
            <a:r>
              <a:rPr lang="en-US" sz="2200" dirty="0"/>
              <a:t> zamówień na </a:t>
            </a:r>
            <a:r>
              <a:rPr lang="en-US" sz="2200" dirty="0" err="1"/>
              <a:t>podstawie</a:t>
            </a:r>
            <a:r>
              <a:rPr lang="en-US" sz="2200" dirty="0"/>
              <a:t> </a:t>
            </a:r>
            <a:r>
              <a:rPr lang="en-US" sz="2200" dirty="0" err="1"/>
              <a:t>procedur</a:t>
            </a:r>
            <a:r>
              <a:rPr lang="en-US" sz="2200" dirty="0"/>
              <a:t> </a:t>
            </a:r>
            <a:r>
              <a:rPr lang="en-US" sz="2200" dirty="0" err="1"/>
              <a:t>określonych</a:t>
            </a:r>
            <a:r>
              <a:rPr lang="en-US" sz="2200" dirty="0"/>
              <a:t> w </a:t>
            </a:r>
            <a:r>
              <a:rPr lang="en-US" sz="2200" dirty="0" err="1"/>
              <a:t>ustawie</a:t>
            </a:r>
            <a:r>
              <a:rPr lang="en-US" sz="2200" dirty="0"/>
              <a:t> – Prawo zamówień publicznych </a:t>
            </a:r>
          </a:p>
          <a:p>
            <a:r>
              <a:rPr lang="en-US" sz="2200" dirty="0" err="1"/>
              <a:t>Udzielono</a:t>
            </a:r>
            <a:r>
              <a:rPr lang="en-US" sz="2200" dirty="0"/>
              <a:t> </a:t>
            </a:r>
            <a:r>
              <a:rPr lang="en-US" sz="2200" dirty="0" err="1"/>
              <a:t>łącznie</a:t>
            </a:r>
            <a:r>
              <a:rPr lang="en-US" sz="2200" dirty="0"/>
              <a:t> </a:t>
            </a:r>
            <a:r>
              <a:rPr lang="en-US" sz="2200" b="1" dirty="0"/>
              <a:t>143 881 </a:t>
            </a:r>
            <a:r>
              <a:rPr lang="en-US" sz="2200" dirty="0"/>
              <a:t>zamówień</a:t>
            </a:r>
          </a:p>
          <a:p>
            <a:endParaRPr lang="en-US" sz="2200" dirty="0"/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07E16597-CC38-4F21-A736-C19937E52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Katowice, OIRP, 13.02.2020</a:t>
            </a: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FAAD0F9B-3348-40EA-AA0E-F59E9688C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2EAA-41AA-4BEE-AD91-2058A34893F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0064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825859B-2C1B-45BE-865D-C54500F2A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Poziom konkurencyjności rynku zamówień publicznych w Polsce </a:t>
            </a:r>
          </a:p>
        </p:txBody>
      </p:sp>
      <p:pic>
        <p:nvPicPr>
          <p:cNvPr id="6" name="Symbol zastępczy zawartości 5" descr="Obraz zawierający tekst, mapa&#10;&#10;Opis wygenerowany automatycznie">
            <a:extLst>
              <a:ext uri="{FF2B5EF4-FFF2-40B4-BE49-F238E27FC236}">
                <a16:creationId xmlns:a16="http://schemas.microsoft.com/office/drawing/2014/main" id="{1624B18B-8C6E-4798-8DDC-1166394C96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87" b="-1"/>
          <a:stretch/>
        </p:blipFill>
        <p:spPr>
          <a:xfrm>
            <a:off x="841248" y="2276857"/>
            <a:ext cx="5015484" cy="3900106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6A8E9A-1846-4C74-A000-86DD4E2897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5270" y="2276857"/>
            <a:ext cx="5015484" cy="390010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b="1"/>
              <a:t>97%</a:t>
            </a:r>
            <a:r>
              <a:rPr lang="en-US" sz="2200"/>
              <a:t> zamówień na polskim rynku udzielono przedsiębiorstwom krajowym</a:t>
            </a:r>
          </a:p>
          <a:p>
            <a:r>
              <a:rPr lang="en-US" sz="2200"/>
              <a:t>W zamówieniach o wartości poniżej progów unijnych, średnia liczba ofert składanych podczas jednego postępowania wyniosła </a:t>
            </a:r>
            <a:r>
              <a:rPr lang="en-US" sz="2200" b="1"/>
              <a:t>2,19</a:t>
            </a:r>
          </a:p>
          <a:p>
            <a:r>
              <a:rPr lang="en-US" sz="2200"/>
              <a:t>W przypadku zamówień o wartościach powyżej progów unijnych średnia liczba ofert wyniosła </a:t>
            </a:r>
            <a:r>
              <a:rPr lang="en-US" sz="2200" b="1"/>
              <a:t>2,09 </a:t>
            </a:r>
          </a:p>
          <a:p>
            <a:r>
              <a:rPr lang="en-US" sz="2200"/>
              <a:t>W </a:t>
            </a:r>
            <a:r>
              <a:rPr lang="en-US" sz="2200" b="1"/>
              <a:t>46% </a:t>
            </a:r>
            <a:r>
              <a:rPr lang="en-US" sz="2200"/>
              <a:t>postępowań wpłynęła jedna oferta </a:t>
            </a:r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94656B3A-F92D-4526-809F-148DAE180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Katowice, OIRP, 13.02.2020</a:t>
            </a: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9285FBC7-5883-4C06-B5D7-25BB9D19B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2EAA-41AA-4BEE-AD91-2058A34893F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9965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A8C67E2-348B-463E-8F25-32C7F6041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Techniki sprzedażowe wykorzystywane na polskim rynku zamówień publicznych </a:t>
            </a:r>
          </a:p>
        </p:txBody>
      </p:sp>
      <p:pic>
        <p:nvPicPr>
          <p:cNvPr id="6" name="Symbol zastępczy zawartości 5" descr="Obraz zawierający tekst, mapa&#10;&#10;Opis wygenerowany automatycznie">
            <a:extLst>
              <a:ext uri="{FF2B5EF4-FFF2-40B4-BE49-F238E27FC236}">
                <a16:creationId xmlns:a16="http://schemas.microsoft.com/office/drawing/2014/main" id="{80C69CC0-D5AF-4407-B7CE-ED89C2C064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87" b="-1"/>
          <a:stretch/>
        </p:blipFill>
        <p:spPr>
          <a:xfrm>
            <a:off x="841248" y="2276857"/>
            <a:ext cx="5015484" cy="3900106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C0B830-91CB-4723-BAC5-C3F96B7F4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5270" y="2276857"/>
            <a:ext cx="5015484" cy="390010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900" b="1" dirty="0"/>
              <a:t>88%</a:t>
            </a:r>
            <a:r>
              <a:rPr lang="en-US" sz="1900" dirty="0"/>
              <a:t> zamówień publicznych </a:t>
            </a:r>
            <a:r>
              <a:rPr lang="en-US" sz="1900" dirty="0" err="1"/>
              <a:t>udzielono</a:t>
            </a:r>
            <a:r>
              <a:rPr lang="en-US" sz="1900" dirty="0"/>
              <a:t> w </a:t>
            </a:r>
            <a:r>
              <a:rPr lang="en-US" sz="1900" dirty="0" err="1"/>
              <a:t>trybie</a:t>
            </a:r>
            <a:r>
              <a:rPr lang="en-US" sz="1900" dirty="0"/>
              <a:t> </a:t>
            </a:r>
            <a:r>
              <a:rPr lang="en-US" sz="1900" dirty="0" err="1"/>
              <a:t>przetargu</a:t>
            </a:r>
            <a:r>
              <a:rPr lang="en-US" sz="1900" dirty="0"/>
              <a:t> </a:t>
            </a:r>
            <a:r>
              <a:rPr lang="en-US" sz="1900" dirty="0" err="1"/>
              <a:t>nieograniczonego</a:t>
            </a:r>
            <a:r>
              <a:rPr lang="en-US" sz="1900" dirty="0"/>
              <a:t> </a:t>
            </a:r>
          </a:p>
          <a:p>
            <a:r>
              <a:rPr lang="en-US" sz="1900" dirty="0" err="1"/>
              <a:t>Tryb</a:t>
            </a:r>
            <a:r>
              <a:rPr lang="en-US" sz="1900" dirty="0"/>
              <a:t> </a:t>
            </a:r>
            <a:r>
              <a:rPr lang="en-US" sz="1900" dirty="0" err="1"/>
              <a:t>zamówienia</a:t>
            </a:r>
            <a:r>
              <a:rPr lang="en-US" sz="1900" dirty="0"/>
              <a:t> z </a:t>
            </a:r>
            <a:r>
              <a:rPr lang="en-US" sz="1900" dirty="0" err="1"/>
              <a:t>wolnej</a:t>
            </a:r>
            <a:r>
              <a:rPr lang="en-US" sz="1900" dirty="0"/>
              <a:t> </a:t>
            </a:r>
            <a:r>
              <a:rPr lang="en-US" sz="1900" dirty="0" err="1"/>
              <a:t>ręki</a:t>
            </a:r>
            <a:r>
              <a:rPr lang="en-US" sz="1900" dirty="0"/>
              <a:t> </a:t>
            </a:r>
            <a:r>
              <a:rPr lang="en-US" sz="1900" dirty="0" err="1"/>
              <a:t>zastosowano</a:t>
            </a:r>
            <a:r>
              <a:rPr lang="en-US" sz="1900" dirty="0"/>
              <a:t> w </a:t>
            </a:r>
            <a:r>
              <a:rPr lang="en-US" sz="1900" b="1" dirty="0"/>
              <a:t>9,45%</a:t>
            </a:r>
            <a:r>
              <a:rPr lang="en-US" sz="1900" dirty="0"/>
              <a:t> </a:t>
            </a:r>
            <a:r>
              <a:rPr lang="en-US" sz="1900" dirty="0" err="1"/>
              <a:t>postępowań</a:t>
            </a:r>
            <a:endParaRPr lang="en-US" sz="1900" dirty="0"/>
          </a:p>
          <a:p>
            <a:r>
              <a:rPr lang="en-US" sz="1900" dirty="0" err="1"/>
              <a:t>Tryby</a:t>
            </a:r>
            <a:r>
              <a:rPr lang="en-US" sz="1900" dirty="0"/>
              <a:t> </a:t>
            </a:r>
            <a:r>
              <a:rPr lang="en-US" sz="1900" dirty="0" err="1"/>
              <a:t>negocjacyjne</a:t>
            </a:r>
            <a:r>
              <a:rPr lang="en-US" sz="1900" dirty="0"/>
              <a:t> </a:t>
            </a:r>
            <a:r>
              <a:rPr lang="en-US" sz="1900" dirty="0" err="1"/>
              <a:t>zastosowano</a:t>
            </a:r>
            <a:r>
              <a:rPr lang="en-US" sz="1900" dirty="0"/>
              <a:t> </a:t>
            </a:r>
            <a:r>
              <a:rPr lang="en-US" sz="1900" dirty="0" err="1"/>
              <a:t>poniżej</a:t>
            </a:r>
            <a:r>
              <a:rPr lang="en-US" sz="1900" dirty="0"/>
              <a:t> </a:t>
            </a:r>
            <a:r>
              <a:rPr lang="en-US" sz="1900" b="1" dirty="0"/>
              <a:t>1%  </a:t>
            </a:r>
            <a:r>
              <a:rPr lang="en-US" sz="1900" dirty="0" err="1"/>
              <a:t>udzielonych</a:t>
            </a:r>
            <a:r>
              <a:rPr lang="en-US" sz="1900" dirty="0"/>
              <a:t> zamówień publicznych </a:t>
            </a:r>
          </a:p>
          <a:p>
            <a:r>
              <a:rPr lang="en-US" sz="1900" dirty="0" err="1"/>
              <a:t>Aukcje</a:t>
            </a:r>
            <a:r>
              <a:rPr lang="en-US" sz="1900" dirty="0"/>
              <a:t> </a:t>
            </a:r>
            <a:r>
              <a:rPr lang="en-US" sz="1900" dirty="0" err="1"/>
              <a:t>elektroniczne</a:t>
            </a:r>
            <a:r>
              <a:rPr lang="en-US" sz="1900" dirty="0"/>
              <a:t> </a:t>
            </a:r>
            <a:r>
              <a:rPr lang="en-US" sz="1900" dirty="0" err="1"/>
              <a:t>wykorzystane</a:t>
            </a:r>
            <a:r>
              <a:rPr lang="en-US" sz="1900" dirty="0"/>
              <a:t> </a:t>
            </a:r>
            <a:r>
              <a:rPr lang="en-US" sz="1900" b="1" dirty="0"/>
              <a:t>75</a:t>
            </a:r>
            <a:r>
              <a:rPr lang="en-US" sz="1900" dirty="0"/>
              <a:t> </a:t>
            </a:r>
            <a:r>
              <a:rPr lang="en-US" sz="1900" dirty="0" err="1"/>
              <a:t>razy</a:t>
            </a:r>
            <a:r>
              <a:rPr lang="en-US" sz="1900" dirty="0"/>
              <a:t>  (</a:t>
            </a:r>
            <a:r>
              <a:rPr lang="en-US" sz="1900" dirty="0" err="1"/>
              <a:t>Oszczędności</a:t>
            </a:r>
            <a:r>
              <a:rPr lang="en-US" sz="1900" dirty="0"/>
              <a:t>: </a:t>
            </a:r>
            <a:r>
              <a:rPr lang="en-US" sz="1900" b="1" dirty="0"/>
              <a:t>23 368 599,44 </a:t>
            </a:r>
            <a:r>
              <a:rPr lang="en-US" sz="1900" dirty="0" err="1"/>
              <a:t>zł</a:t>
            </a:r>
            <a:r>
              <a:rPr lang="en-US" sz="1900" dirty="0"/>
              <a:t>)</a:t>
            </a:r>
          </a:p>
          <a:p>
            <a:r>
              <a:rPr lang="en-US" sz="1900" dirty="0" err="1"/>
              <a:t>Licytacje</a:t>
            </a:r>
            <a:r>
              <a:rPr lang="en-US" sz="1900" dirty="0"/>
              <a:t> </a:t>
            </a:r>
            <a:r>
              <a:rPr lang="en-US" sz="1900" dirty="0" err="1"/>
              <a:t>elektroniczne</a:t>
            </a:r>
            <a:r>
              <a:rPr lang="en-US" sz="1900" dirty="0"/>
              <a:t> </a:t>
            </a:r>
            <a:r>
              <a:rPr lang="en-US" sz="1900" b="1" dirty="0"/>
              <a:t>270</a:t>
            </a:r>
            <a:r>
              <a:rPr lang="en-US" sz="1900" dirty="0"/>
              <a:t> </a:t>
            </a:r>
            <a:r>
              <a:rPr lang="en-US" sz="1900" dirty="0" err="1"/>
              <a:t>razy</a:t>
            </a:r>
            <a:r>
              <a:rPr lang="en-US" sz="1900" dirty="0"/>
              <a:t> (</a:t>
            </a:r>
            <a:r>
              <a:rPr lang="en-US" sz="1900" dirty="0" err="1"/>
              <a:t>Oszczędności</a:t>
            </a:r>
            <a:r>
              <a:rPr lang="en-US" sz="1900" dirty="0"/>
              <a:t>:   </a:t>
            </a:r>
            <a:r>
              <a:rPr lang="en-US" sz="1900" b="1" dirty="0"/>
              <a:t>31 691 584,42 </a:t>
            </a:r>
            <a:r>
              <a:rPr lang="en-US" sz="1900" dirty="0" err="1"/>
              <a:t>zł</a:t>
            </a:r>
            <a:r>
              <a:rPr lang="en-US" sz="1900" dirty="0"/>
              <a:t>) </a:t>
            </a:r>
          </a:p>
          <a:p>
            <a:r>
              <a:rPr lang="en-US" sz="1900" dirty="0"/>
              <a:t>Dialog </a:t>
            </a:r>
            <a:r>
              <a:rPr lang="en-US" sz="1900" dirty="0" err="1"/>
              <a:t>techniczny</a:t>
            </a:r>
            <a:r>
              <a:rPr lang="en-US" sz="1900" dirty="0"/>
              <a:t> </a:t>
            </a:r>
            <a:r>
              <a:rPr lang="en-US" sz="1900" dirty="0" err="1"/>
              <a:t>zastosowano</a:t>
            </a:r>
            <a:r>
              <a:rPr lang="en-US" sz="1900" dirty="0"/>
              <a:t> w </a:t>
            </a:r>
            <a:r>
              <a:rPr lang="en-US" sz="1900" b="1" dirty="0"/>
              <a:t>0.18%</a:t>
            </a:r>
            <a:r>
              <a:rPr lang="en-US" sz="1900" dirty="0"/>
              <a:t> </a:t>
            </a:r>
            <a:r>
              <a:rPr lang="en-US" sz="1900" dirty="0" err="1"/>
              <a:t>ogółu</a:t>
            </a:r>
            <a:r>
              <a:rPr lang="en-US" sz="1900" dirty="0"/>
              <a:t> </a:t>
            </a:r>
            <a:r>
              <a:rPr lang="en-US" sz="1900" dirty="0" err="1"/>
              <a:t>postępowań</a:t>
            </a:r>
            <a:r>
              <a:rPr lang="en-US" sz="1900" dirty="0"/>
              <a:t> </a:t>
            </a:r>
          </a:p>
          <a:p>
            <a:endParaRPr lang="en-US" sz="1900" dirty="0"/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9AD73D06-937C-4421-BBD3-E149889B8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Katowice, OIRP, 13.02.2020</a:t>
            </a: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11C6B215-44BA-4AF6-92D3-B51F6C5AE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2EAA-41AA-4BEE-AD91-2058A34893F0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064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DD488D2-C3B9-4B36-8449-2062EDAE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Zamówienia strategiczne na polskim rynku zamówień publicznych </a:t>
            </a:r>
          </a:p>
        </p:txBody>
      </p:sp>
      <p:pic>
        <p:nvPicPr>
          <p:cNvPr id="6" name="Symbol zastępczy zawartości 5" descr="Obraz zawierający tekst, mapa&#10;&#10;Opis wygenerowany automatycznie">
            <a:extLst>
              <a:ext uri="{FF2B5EF4-FFF2-40B4-BE49-F238E27FC236}">
                <a16:creationId xmlns:a16="http://schemas.microsoft.com/office/drawing/2014/main" id="{2520393D-5EE9-4182-9D56-BFF8CD96D0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87" b="-1"/>
          <a:stretch/>
        </p:blipFill>
        <p:spPr>
          <a:xfrm>
            <a:off x="841248" y="2276857"/>
            <a:ext cx="5015484" cy="3900106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37B5A3-6A90-44C3-942F-34BF13D65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5270" y="2276857"/>
            <a:ext cx="5015484" cy="390010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700" b="1" dirty="0"/>
              <a:t>Rozwiązania prośrodowiskowe </a:t>
            </a:r>
            <a:r>
              <a:rPr lang="en-US" sz="1700" dirty="0"/>
              <a:t>– </a:t>
            </a:r>
            <a:r>
              <a:rPr lang="en-US" sz="1700" dirty="0" err="1"/>
              <a:t>udział</a:t>
            </a:r>
            <a:r>
              <a:rPr lang="en-US" sz="1700" dirty="0"/>
              <a:t> </a:t>
            </a:r>
            <a:r>
              <a:rPr lang="en-US" sz="1700" b="1" dirty="0"/>
              <a:t>1%</a:t>
            </a:r>
            <a:r>
              <a:rPr lang="en-US" sz="1700" dirty="0"/>
              <a:t>, </a:t>
            </a:r>
            <a:r>
              <a:rPr lang="en-US" sz="1700" dirty="0" err="1"/>
              <a:t>wartość</a:t>
            </a:r>
            <a:r>
              <a:rPr lang="en-US" sz="1700" dirty="0"/>
              <a:t> 5%</a:t>
            </a:r>
          </a:p>
          <a:p>
            <a:r>
              <a:rPr lang="en-US" sz="1700" dirty="0" err="1"/>
              <a:t>Raport</a:t>
            </a:r>
            <a:r>
              <a:rPr lang="en-US" sz="1700" dirty="0"/>
              <a:t> 2019 UE, </a:t>
            </a:r>
            <a:r>
              <a:rPr lang="en-US" sz="1700" b="1" dirty="0"/>
              <a:t>38</a:t>
            </a:r>
            <a:r>
              <a:rPr lang="en-US" sz="1700" dirty="0"/>
              <a:t> </a:t>
            </a:r>
            <a:r>
              <a:rPr lang="en-US" sz="1700" dirty="0" err="1"/>
              <a:t>polskich</a:t>
            </a:r>
            <a:r>
              <a:rPr lang="en-US" sz="1700" dirty="0"/>
              <a:t> </a:t>
            </a:r>
            <a:r>
              <a:rPr lang="en-US" sz="1700" dirty="0" err="1"/>
              <a:t>miast</a:t>
            </a:r>
            <a:r>
              <a:rPr lang="en-US" sz="1700" dirty="0"/>
              <a:t> w </a:t>
            </a:r>
            <a:r>
              <a:rPr lang="en-US" sz="1700" b="1" dirty="0"/>
              <a:t>50 </a:t>
            </a:r>
            <a:r>
              <a:rPr lang="en-US" sz="1700" dirty="0" err="1"/>
              <a:t>najbardziej</a:t>
            </a:r>
            <a:r>
              <a:rPr lang="en-US" sz="1700" dirty="0"/>
              <a:t> </a:t>
            </a:r>
            <a:r>
              <a:rPr lang="en-US" sz="1700" dirty="0" err="1"/>
              <a:t>zanieczyszczonych</a:t>
            </a:r>
            <a:r>
              <a:rPr lang="en-US" sz="1700" dirty="0"/>
              <a:t> w UE </a:t>
            </a:r>
          </a:p>
          <a:p>
            <a:r>
              <a:rPr lang="en-US" sz="1700" b="1" dirty="0"/>
              <a:t>Rozwiązania </a:t>
            </a:r>
            <a:r>
              <a:rPr lang="en-US" sz="1700" b="1" dirty="0" err="1"/>
              <a:t>proinnowacyjne</a:t>
            </a:r>
            <a:r>
              <a:rPr lang="en-US" sz="1700" b="1" dirty="0"/>
              <a:t> </a:t>
            </a:r>
          </a:p>
          <a:p>
            <a:r>
              <a:rPr lang="en-US" sz="1700" dirty="0" err="1"/>
              <a:t>Partnerstwo</a:t>
            </a:r>
            <a:r>
              <a:rPr lang="en-US" sz="1700" dirty="0"/>
              <a:t> </a:t>
            </a:r>
            <a:r>
              <a:rPr lang="en-US" sz="1700" dirty="0" err="1"/>
              <a:t>Innowacyjne</a:t>
            </a:r>
            <a:r>
              <a:rPr lang="en-US" sz="1700" dirty="0"/>
              <a:t> </a:t>
            </a:r>
            <a:r>
              <a:rPr lang="en-US" sz="1700" dirty="0" err="1"/>
              <a:t>wykorzystywane</a:t>
            </a:r>
            <a:r>
              <a:rPr lang="en-US" sz="1700" dirty="0"/>
              <a:t> w </a:t>
            </a:r>
            <a:r>
              <a:rPr lang="en-US" sz="1700" b="1" dirty="0"/>
              <a:t>0,01%</a:t>
            </a:r>
            <a:r>
              <a:rPr lang="en-US" sz="1700" dirty="0"/>
              <a:t> zamówień publicznych  </a:t>
            </a:r>
            <a:endParaRPr lang="en-US" sz="1700" b="1" dirty="0"/>
          </a:p>
          <a:p>
            <a:r>
              <a:rPr lang="en-US" sz="1700" dirty="0" err="1"/>
              <a:t>Globalny</a:t>
            </a:r>
            <a:r>
              <a:rPr lang="en-US" sz="1700" dirty="0"/>
              <a:t> </a:t>
            </a:r>
            <a:r>
              <a:rPr lang="en-US" sz="1700" dirty="0" err="1"/>
              <a:t>Indeks</a:t>
            </a:r>
            <a:r>
              <a:rPr lang="en-US" sz="1700" dirty="0"/>
              <a:t> </a:t>
            </a:r>
            <a:r>
              <a:rPr lang="en-US" sz="1700" dirty="0" err="1"/>
              <a:t>Innowacyjności</a:t>
            </a:r>
            <a:r>
              <a:rPr lang="en-US" sz="1700" dirty="0"/>
              <a:t> za 2018: Polska – </a:t>
            </a:r>
            <a:r>
              <a:rPr lang="en-US" sz="1700" b="1" dirty="0"/>
              <a:t>39</a:t>
            </a:r>
            <a:r>
              <a:rPr lang="en-US" sz="1700" dirty="0"/>
              <a:t> miejsce, </a:t>
            </a:r>
          </a:p>
          <a:p>
            <a:r>
              <a:rPr lang="en-US" sz="1700" dirty="0" err="1"/>
              <a:t>Raport</a:t>
            </a:r>
            <a:r>
              <a:rPr lang="en-US" sz="1700" dirty="0"/>
              <a:t> EU za 2018: Polska – </a:t>
            </a:r>
            <a:r>
              <a:rPr lang="en-US" sz="1700" b="1" dirty="0"/>
              <a:t>25</a:t>
            </a:r>
            <a:r>
              <a:rPr lang="en-US" sz="1700" dirty="0"/>
              <a:t> miejsce</a:t>
            </a:r>
          </a:p>
          <a:p>
            <a:r>
              <a:rPr lang="en-US" sz="1700" b="1" dirty="0"/>
              <a:t>Rozwiązania </a:t>
            </a:r>
            <a:r>
              <a:rPr lang="en-US" sz="1700" b="1" dirty="0" err="1"/>
              <a:t>prospołeczne</a:t>
            </a:r>
            <a:r>
              <a:rPr lang="en-US" sz="1700" b="1" dirty="0"/>
              <a:t> </a:t>
            </a:r>
            <a:r>
              <a:rPr lang="en-US" sz="1700" dirty="0"/>
              <a:t>– </a:t>
            </a:r>
            <a:r>
              <a:rPr lang="en-US" sz="1700" dirty="0" err="1"/>
              <a:t>udział</a:t>
            </a:r>
            <a:r>
              <a:rPr lang="en-US" sz="1700" dirty="0"/>
              <a:t> </a:t>
            </a:r>
            <a:r>
              <a:rPr lang="en-US" sz="1700" b="1" dirty="0"/>
              <a:t>20%</a:t>
            </a:r>
            <a:r>
              <a:rPr lang="en-US" sz="1700" dirty="0"/>
              <a:t>, </a:t>
            </a:r>
            <a:r>
              <a:rPr lang="en-US" sz="1700" dirty="0" err="1"/>
              <a:t>wartość</a:t>
            </a:r>
            <a:r>
              <a:rPr lang="en-US" sz="1700" dirty="0"/>
              <a:t> </a:t>
            </a:r>
            <a:r>
              <a:rPr lang="en-US" sz="1700" b="1" dirty="0"/>
              <a:t>33%</a:t>
            </a:r>
          </a:p>
          <a:p>
            <a:endParaRPr lang="en-US" sz="1700" dirty="0"/>
          </a:p>
          <a:p>
            <a:endParaRPr lang="en-US" sz="1700" dirty="0"/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0D545D36-AD59-480A-AB64-8EFC917F8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Katowice, OIRP, 13.02.2020</a:t>
            </a: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A5DF0965-545E-4027-8E71-CAD56671A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2EAA-41AA-4BEE-AD91-2058A34893F0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3955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D705A65-E53E-40C5-BE86-DA0A3C171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Stan polskiego rynku zamówień publicznych w 2018 roku</a:t>
            </a:r>
          </a:p>
        </p:txBody>
      </p:sp>
      <p:pic>
        <p:nvPicPr>
          <p:cNvPr id="6" name="Symbol zastępczy zawartości 5" descr="Obraz zawierający sprzęt elektroniczny, komputer, laptop, otwarte&#10;&#10;Opis wygenerowany automatycznie">
            <a:extLst>
              <a:ext uri="{FF2B5EF4-FFF2-40B4-BE49-F238E27FC236}">
                <a16:creationId xmlns:a16="http://schemas.microsoft.com/office/drawing/2014/main" id="{54D0F965-6B48-4CD8-8B46-44F1BA98A7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5" r="9206" b="-1"/>
          <a:stretch/>
        </p:blipFill>
        <p:spPr>
          <a:xfrm>
            <a:off x="841248" y="2276857"/>
            <a:ext cx="5015484" cy="3900106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D000FFC-D8EC-4C96-88A1-BB48D0A9AA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5270" y="2276857"/>
            <a:ext cx="5015484" cy="390010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dirty="0" err="1"/>
              <a:t>Niski</a:t>
            </a:r>
            <a:r>
              <a:rPr lang="en-US" sz="2200" dirty="0"/>
              <a:t> poziom </a:t>
            </a:r>
            <a:r>
              <a:rPr lang="en-US" sz="2200" dirty="0" err="1"/>
              <a:t>realizacji</a:t>
            </a:r>
            <a:r>
              <a:rPr lang="en-US" sz="2200" dirty="0"/>
              <a:t> zamówień </a:t>
            </a:r>
            <a:r>
              <a:rPr lang="en-US" sz="2200" dirty="0" err="1"/>
              <a:t>strategicznych</a:t>
            </a:r>
            <a:endParaRPr lang="en-US" sz="2200" dirty="0"/>
          </a:p>
          <a:p>
            <a:r>
              <a:rPr lang="en-US" sz="2200" dirty="0" err="1"/>
              <a:t>Niskim</a:t>
            </a:r>
            <a:r>
              <a:rPr lang="en-US" sz="2200" dirty="0"/>
              <a:t> poziom </a:t>
            </a:r>
            <a:r>
              <a:rPr lang="en-US" sz="2200" dirty="0" err="1"/>
              <a:t>konkurencyjności</a:t>
            </a:r>
            <a:r>
              <a:rPr lang="en-US" sz="2200" dirty="0"/>
              <a:t> </a:t>
            </a:r>
            <a:r>
              <a:rPr lang="en-US" sz="2200" dirty="0" err="1"/>
              <a:t>rynku</a:t>
            </a:r>
            <a:endParaRPr lang="en-US" sz="2200" dirty="0"/>
          </a:p>
          <a:p>
            <a:r>
              <a:rPr lang="en-US" sz="2200" dirty="0" err="1"/>
              <a:t>Oparcie</a:t>
            </a:r>
            <a:r>
              <a:rPr lang="en-US" sz="2200" dirty="0"/>
              <a:t> o </a:t>
            </a:r>
            <a:r>
              <a:rPr lang="en-US" sz="2200" dirty="0" err="1"/>
              <a:t>przetarg</a:t>
            </a:r>
            <a:r>
              <a:rPr lang="en-US" sz="2200" dirty="0"/>
              <a:t> </a:t>
            </a:r>
            <a:r>
              <a:rPr lang="en-US" sz="2200" dirty="0" err="1"/>
              <a:t>nieograniczony</a:t>
            </a:r>
            <a:r>
              <a:rPr lang="en-US" sz="2200" dirty="0"/>
              <a:t> oraz </a:t>
            </a:r>
            <a:r>
              <a:rPr lang="en-US" sz="2200" dirty="0" err="1"/>
              <a:t>zamówienia</a:t>
            </a:r>
            <a:r>
              <a:rPr lang="en-US" sz="2200" dirty="0"/>
              <a:t> z </a:t>
            </a:r>
            <a:r>
              <a:rPr lang="en-US" sz="2200" dirty="0" err="1"/>
              <a:t>wolnej</a:t>
            </a:r>
            <a:r>
              <a:rPr lang="en-US" sz="2200" dirty="0"/>
              <a:t> </a:t>
            </a:r>
            <a:r>
              <a:rPr lang="en-US" sz="2200" dirty="0" err="1"/>
              <a:t>ręki</a:t>
            </a:r>
            <a:r>
              <a:rPr lang="en-US" sz="2200" dirty="0"/>
              <a:t> </a:t>
            </a:r>
            <a:endParaRPr lang="pl-PL" sz="2200" dirty="0"/>
          </a:p>
          <a:p>
            <a:r>
              <a:rPr lang="pl-PL" sz="2200" dirty="0"/>
              <a:t>Niski poziom penetracji możliwości i potencjału sektora prywatnego</a:t>
            </a:r>
            <a:endParaRPr lang="en-US" sz="2200" dirty="0"/>
          </a:p>
          <a:p>
            <a:r>
              <a:rPr lang="en-US" sz="2200" dirty="0"/>
              <a:t>Brak </a:t>
            </a:r>
            <a:r>
              <a:rPr lang="en-US" sz="2200" dirty="0" err="1"/>
              <a:t>profesjonalizacji</a:t>
            </a:r>
            <a:r>
              <a:rPr lang="en-US" sz="2200" dirty="0"/>
              <a:t> </a:t>
            </a:r>
            <a:r>
              <a:rPr lang="en-US" sz="2200" dirty="0" err="1"/>
              <a:t>zakupów</a:t>
            </a:r>
            <a:r>
              <a:rPr lang="en-US" sz="2200" dirty="0"/>
              <a:t> </a:t>
            </a:r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1DD4F0B7-011E-48CA-BC5C-624AB2572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Katowice, OIRP, 13.02.2020</a:t>
            </a: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5E897A5C-33A9-4C40-9CDB-D3B970EB7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2EAA-41AA-4BEE-AD91-2058A34893F0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9872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39584A-28A9-4565-9178-066DFA577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2800" dirty="0"/>
            </a:br>
            <a:r>
              <a:rPr lang="en-US" sz="3200" dirty="0" err="1"/>
              <a:t>Funkcje</a:t>
            </a:r>
            <a:r>
              <a:rPr lang="en-US" sz="3200" dirty="0"/>
              <a:t> </a:t>
            </a:r>
            <a:r>
              <a:rPr lang="en-US" sz="3200" dirty="0" err="1"/>
              <a:t>nowoczesnej</a:t>
            </a:r>
            <a:r>
              <a:rPr lang="en-US" sz="3200" dirty="0"/>
              <a:t> </a:t>
            </a:r>
            <a:r>
              <a:rPr lang="en-US" sz="3200" dirty="0" err="1"/>
              <a:t>regulacji</a:t>
            </a:r>
            <a:r>
              <a:rPr lang="en-US" sz="3200" dirty="0"/>
              <a:t> w </a:t>
            </a:r>
            <a:r>
              <a:rPr lang="en-US" sz="3200" dirty="0" err="1"/>
              <a:t>zakresie</a:t>
            </a:r>
            <a:r>
              <a:rPr lang="en-US" sz="3200" dirty="0"/>
              <a:t> zamówień publicznych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BD8B11-B309-47CE-937A-FF532C1CF0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15484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400" dirty="0" err="1"/>
              <a:t>Źródła</a:t>
            </a:r>
            <a:r>
              <a:rPr lang="en-US" sz="1400" dirty="0"/>
              <a:t>:</a:t>
            </a:r>
          </a:p>
          <a:p>
            <a:pPr marL="0" indent="0">
              <a:buNone/>
            </a:pPr>
            <a:r>
              <a:rPr lang="en-US" sz="1400" dirty="0"/>
              <a:t>Communication from the Commission to the Institutions: Making Public Procurement work in and for Europe, 2017 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>
                <a:hlinkClick r:id="rId2"/>
              </a:rPr>
              <a:t>https://ec.europa.eu/docsroom/documents/25612</a:t>
            </a:r>
            <a:endParaRPr lang="en-US" sz="1400" dirty="0"/>
          </a:p>
          <a:p>
            <a:pPr marL="0" indent="0">
              <a:buNone/>
            </a:pPr>
            <a:r>
              <a:rPr lang="en-US" sz="1400" dirty="0" err="1"/>
              <a:t>Wytyczne</a:t>
            </a:r>
            <a:r>
              <a:rPr lang="en-US" sz="1400" dirty="0"/>
              <a:t> </a:t>
            </a:r>
            <a:r>
              <a:rPr lang="en-US" sz="1400" dirty="0" err="1"/>
              <a:t>Komisji</a:t>
            </a:r>
            <a:r>
              <a:rPr lang="en-US" sz="1400" dirty="0"/>
              <a:t> </a:t>
            </a:r>
            <a:r>
              <a:rPr lang="en-US" sz="1400" dirty="0" err="1"/>
              <a:t>Europejskiej</a:t>
            </a:r>
            <a:r>
              <a:rPr lang="en-US" sz="1400" dirty="0"/>
              <a:t>: </a:t>
            </a:r>
            <a:r>
              <a:rPr lang="en-US" sz="1400" dirty="0" err="1"/>
              <a:t>Ekologiczne</a:t>
            </a:r>
            <a:r>
              <a:rPr lang="en-US" sz="1400" dirty="0"/>
              <a:t> zakupy, </a:t>
            </a:r>
            <a:r>
              <a:rPr lang="en-US" sz="1400" dirty="0" err="1"/>
              <a:t>Bruksela</a:t>
            </a:r>
            <a:r>
              <a:rPr lang="en-US" sz="1400" dirty="0"/>
              <a:t> 2016 </a:t>
            </a:r>
          </a:p>
          <a:p>
            <a:pPr marL="0" indent="0">
              <a:buNone/>
            </a:pPr>
            <a:r>
              <a:rPr lang="en-US" sz="1400" dirty="0">
                <a:hlinkClick r:id="rId3"/>
              </a:rPr>
              <a:t>https://ec.europa.eu/environment/gpp/pdf/handbook_2016_pl.pdf</a:t>
            </a:r>
            <a:endParaRPr lang="en-US" sz="1400" dirty="0"/>
          </a:p>
          <a:p>
            <a:pPr marL="0" indent="0">
              <a:buNone/>
            </a:pPr>
            <a:r>
              <a:rPr lang="en-US" sz="1400" dirty="0" err="1"/>
              <a:t>Zawiadomienie</a:t>
            </a:r>
            <a:r>
              <a:rPr lang="en-US" sz="1400" dirty="0"/>
              <a:t> </a:t>
            </a:r>
            <a:r>
              <a:rPr lang="en-US" sz="1400" dirty="0" err="1"/>
              <a:t>Komisji</a:t>
            </a:r>
            <a:r>
              <a:rPr lang="en-US" sz="1400" dirty="0"/>
              <a:t> </a:t>
            </a:r>
            <a:r>
              <a:rPr lang="en-US" sz="1400" dirty="0" err="1"/>
              <a:t>Wytyczne</a:t>
            </a:r>
            <a:r>
              <a:rPr lang="en-US" sz="1400" dirty="0"/>
              <a:t> </a:t>
            </a:r>
            <a:r>
              <a:rPr lang="en-US" sz="1400" dirty="0" err="1"/>
              <a:t>dotyczące</a:t>
            </a:r>
            <a:r>
              <a:rPr lang="en-US" sz="1400" dirty="0"/>
              <a:t> zamówień publicznych na </a:t>
            </a:r>
            <a:r>
              <a:rPr lang="en-US" sz="1400" dirty="0" err="1"/>
              <a:t>innowacje</a:t>
            </a:r>
            <a:r>
              <a:rPr lang="en-US" sz="1400" dirty="0"/>
              <a:t> </a:t>
            </a:r>
          </a:p>
          <a:p>
            <a:pPr marL="0" indent="0">
              <a:buNone/>
            </a:pPr>
            <a:r>
              <a:rPr lang="en-US" sz="1400" dirty="0">
                <a:hlinkClick r:id="rId4"/>
              </a:rPr>
              <a:t>https://ec.europa.eu/transparency/regdoc/rep/3/2018/PL/C-2018-3051-F1-PL-MAIN-PART-1.PDF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The Advisory Panel on Streamlining and Codifying Acquisition Regulations</a:t>
            </a:r>
          </a:p>
          <a:p>
            <a:pPr marL="0" indent="0">
              <a:buNone/>
            </a:pPr>
            <a:r>
              <a:rPr lang="en-US" sz="1400" dirty="0">
                <a:hlinkClick r:id="rId5"/>
              </a:rPr>
              <a:t>https://discover.dtic.mil/section-809-panel/</a:t>
            </a:r>
            <a:endParaRPr lang="en-US" sz="1400" dirty="0"/>
          </a:p>
          <a:p>
            <a:pPr marL="0"/>
            <a:endParaRPr lang="en-US" sz="1400" dirty="0"/>
          </a:p>
        </p:txBody>
      </p:sp>
      <p:pic>
        <p:nvPicPr>
          <p:cNvPr id="8" name="Symbol zastępczy zawartości 7" descr="Obraz zawierający stół&#10;&#10;Opis wygenerowany automatycznie">
            <a:extLst>
              <a:ext uri="{FF2B5EF4-FFF2-40B4-BE49-F238E27FC236}">
                <a16:creationId xmlns:a16="http://schemas.microsoft.com/office/drawing/2014/main" id="{BFC14B7E-43A6-46BC-83EC-D3D3F76125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6" r="14817" b="-2"/>
          <a:stretch/>
        </p:blipFill>
        <p:spPr>
          <a:xfrm>
            <a:off x="6338316" y="1904281"/>
            <a:ext cx="5074070" cy="4272681"/>
          </a:xfrm>
          <a:prstGeom prst="rect">
            <a:avLst/>
          </a:prstGeom>
        </p:spPr>
      </p:pic>
      <p:sp>
        <p:nvSpPr>
          <p:cNvPr id="9" name="Symbol zastępczy stopki 8">
            <a:extLst>
              <a:ext uri="{FF2B5EF4-FFF2-40B4-BE49-F238E27FC236}">
                <a16:creationId xmlns:a16="http://schemas.microsoft.com/office/drawing/2014/main" id="{3A314BC7-F633-4194-A3F9-430DFC2E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Katowice, OIRP, 13.02.2020</a:t>
            </a:r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F0986E62-F990-4531-951D-6B1AA376F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1CB2EAA-41AA-4BEE-AD91-2058A3489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9420867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2827</Words>
  <Application>Microsoft Office PowerPoint</Application>
  <PresentationFormat>Panoramiczny</PresentationFormat>
  <Paragraphs>278</Paragraphs>
  <Slides>36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Motyw pakietu Office</vt:lpstr>
      <vt:lpstr>Prawo zamówień publicznych – kierunki zmian </vt:lpstr>
      <vt:lpstr>Prawo zamówień publicznych – kierunki zmian </vt:lpstr>
      <vt:lpstr> Stan polskiego rynku zamówień publicznych w 2018 roku  </vt:lpstr>
      <vt:lpstr>Wielkość (Potencjał) rynku zamówień publicznych w Polsce </vt:lpstr>
      <vt:lpstr>Poziom konkurencyjności rynku zamówień publicznych w Polsce </vt:lpstr>
      <vt:lpstr>Techniki sprzedażowe wykorzystywane na polskim rynku zamówień publicznych </vt:lpstr>
      <vt:lpstr>Zamówienia strategiczne na polskim rynku zamówień publicznych </vt:lpstr>
      <vt:lpstr>Stan polskiego rynku zamówień publicznych w 2018 roku</vt:lpstr>
      <vt:lpstr> Funkcje nowoczesnej regulacji w zakresie zamówień publicznych  </vt:lpstr>
      <vt:lpstr> Funkcje nowoczesnej regulacji w zakresie zamówień publicznych  </vt:lpstr>
      <vt:lpstr>Skuteczne zamówienia publiczne dla Europy </vt:lpstr>
      <vt:lpstr> Wytyczne Komisji Europejskiej: Ekologiczne zakupy, Bruksela 2016  </vt:lpstr>
      <vt:lpstr>Nowoczesne zamówienia publiczne w perspektywie działań rządu U.S. </vt:lpstr>
      <vt:lpstr> Koncepcja nowej ustawy Prawo zamówień publicznych oraz kierunki zmian  </vt:lpstr>
      <vt:lpstr>Kluczowe problemy zamówień publicznych w Polsce </vt:lpstr>
      <vt:lpstr>Kluczowe problemy zamówień publicznych w Polsce </vt:lpstr>
      <vt:lpstr>Kierunki zmian w nowej ustawie Prawo zamówień publicznych </vt:lpstr>
      <vt:lpstr>Zasada efektywności </vt:lpstr>
      <vt:lpstr>Analiza potrzeb zamawiającego </vt:lpstr>
      <vt:lpstr>Analiza potrzeb zamawiającego </vt:lpstr>
      <vt:lpstr>Polityka zakupowa </vt:lpstr>
      <vt:lpstr>Konsultacje rynkowe </vt:lpstr>
      <vt:lpstr>Promocja trybów pozaprzetargowych </vt:lpstr>
      <vt:lpstr>Promocja trybów pozaprzetargowych </vt:lpstr>
      <vt:lpstr>Umowa w sprawie zamówienia publicznego </vt:lpstr>
      <vt:lpstr>Obowiązek współdziałania przy wykonaniu umowy </vt:lpstr>
      <vt:lpstr>Klauzule abuzywne w umowie  Zakaz rażąco nieproporcjonalnego kształtowania treści postanowień umowy </vt:lpstr>
      <vt:lpstr>Obligatoryjna klauzula dotycząca zmiany wysokości wynagrodzenia </vt:lpstr>
      <vt:lpstr>Wynagrodzenie częściowe, zaliczki </vt:lpstr>
      <vt:lpstr> Raport z realizacji zamówienia </vt:lpstr>
      <vt:lpstr>Raport z realizacji zamówienia</vt:lpstr>
      <vt:lpstr>Poprawa otoczenia instytucjonalnego </vt:lpstr>
      <vt:lpstr>Poprawa otoczenia instytucjonalnego </vt:lpstr>
      <vt:lpstr>ADR w zamówieniach publicznych </vt:lpstr>
      <vt:lpstr>Zakładane efekty reformy Prawa zamówień publicznych </vt:lpstr>
      <vt:lpstr>Zakładane efekty reformy Prawa zamówień publicznych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Prawo zamówień publicznych – kierunki zmian</dc:title>
  <dc:creator>Michal Kania</dc:creator>
  <cp:lastModifiedBy>Michal Kania</cp:lastModifiedBy>
  <cp:revision>6</cp:revision>
  <dcterms:created xsi:type="dcterms:W3CDTF">2020-01-30T09:52:45Z</dcterms:created>
  <dcterms:modified xsi:type="dcterms:W3CDTF">2020-02-03T11:34:28Z</dcterms:modified>
</cp:coreProperties>
</file>