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58" r:id="rId4"/>
    <p:sldId id="259" r:id="rId5"/>
    <p:sldId id="267" r:id="rId6"/>
    <p:sldId id="265" r:id="rId7"/>
    <p:sldId id="266" r:id="rId8"/>
    <p:sldId id="263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B814-5653-4C9D-B177-53B2BAD411CB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D08E-DD45-43E9-A910-602B7587F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1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2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0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6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5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89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D08E-DD45-43E9-A910-602B7587F0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F58BF3-A0FF-461F-8B52-13E5670C55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D3A81D-3E93-4366-8C70-7DD5EFDBA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2B8A45-5EA6-43EA-8DC3-4CB9DF9BA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6EA81-8FF1-431E-8979-05718C6A9762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8996093-A12C-435F-BCA6-C4C4B0EA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073AFCF-6F51-4F5E-BAD3-4F1BEC3D3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8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306116-C665-4B6A-887A-6D2E8C2E9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7550DF6-980B-4B6B-B381-700905F81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A2B1E68-5E0B-4305-A710-675C8496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EAF2-AAD8-42CC-816B-6852CF6D3207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502669-0EED-471D-AE6C-0DA6E26A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CEC04A-E0F0-4BE3-8324-8D26041B1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4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0013776-A536-4C45-8FD3-BEB45CD5FF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C2850F-0050-41C4-A17C-358898FB9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EC29463-EAB8-4682-85DF-4B7001B07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3B6E-D346-4009-BE44-B2CF654C926E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47B4EB0-2785-4FBF-BA85-0E97B38E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AA50ED4-2BB4-49C7-9C88-47C04FCF1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2B32F-92FB-403F-A05E-1F6CD219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898C8-C06B-4FB4-939B-6E7A94865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A035CF-9806-4DEE-8B04-590816EE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631D-15A1-44AD-A63A-5919E18C56FA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5C4136E-B45A-4751-AA57-96AF7C2EC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772648-7B62-4E8A-BA5C-8F311CE38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5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A817A-2FB3-417F-B015-47A2F8B3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389CC3-68E1-4284-90E0-F6B4DBFAB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183499-718A-4629-AA74-6CAB40ACA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F155-4969-43BA-B111-444213435543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3768577-5561-4144-AEC1-74AEA05A7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063CFC-2681-4522-8BFF-7B0F8209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50F01-C9D6-4BF9-AF9E-D0ECB5AA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8E6873-DE21-409F-BA83-1DD9C4BCC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7B9DB-5D6A-45C9-8309-BF5DDC106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A35C397-EC16-4AC8-8640-DBC4E42CD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904FA-5BD1-41A8-9AEF-BB4447B387F0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20A09B-5692-4756-A8A9-96BD9F3A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0FCBD0-AC64-41D1-954E-87759682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B083C1-77B5-460B-ADCB-D07D5CE0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4F505ED-B10D-416B-97FB-B19AC331B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AF2A64F-8BEE-4A70-9030-EBCB892D7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F386181-84A4-46BC-9529-95C255261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F81A6F9-C5DA-4D97-B740-896ABCB208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3FEF00F-7689-47AA-A793-A8673E7F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2BC1E-4F27-4FAA-A296-2031402BACC2}" type="datetime1">
              <a:rPr lang="en-US" smtClean="0"/>
              <a:t>3/26/2021</a:t>
            </a:fld>
            <a:endParaRPr lang="en-US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D9897D1-65A2-43E4-8FB7-D5E83D49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2B66857-96A4-4406-A414-72919F7C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588A2E-7155-41D3-A9E9-C9059456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65884B2-FC6D-4B31-87AA-E814E59E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B66B2-1CCE-4D0B-9F80-B67182E1BB1B}" type="datetime1">
              <a:rPr lang="en-US" smtClean="0"/>
              <a:t>3/26/2021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1E138C8-3A98-47D1-82B8-1CDDCEDF0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3D705D1-EB1C-433C-B48A-4EA6D983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9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3DBBFFA-304C-422E-BBF5-14C2A3295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3A7AD-62D4-4B84-B556-9AFBC522C6D8}" type="datetime1">
              <a:rPr lang="en-US" smtClean="0"/>
              <a:t>3/26/2021</a:t>
            </a:fld>
            <a:endParaRPr lang="en-US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6C8BBCF-BC5C-4B85-9E97-79952EAAB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BD9FE87-9FA3-47DE-9E77-D370A8F4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FDC439-99C6-484A-872A-14F42EB1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2BCD06-DAD6-4E2A-B3F1-C0B350B2E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7E245E6-C28B-47A3-938E-03AE50BE5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FF53791-0552-435D-A1B3-009EBD70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89B2-0A3B-47EA-99C6-3651C5335F6F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28A0B2B-14F0-4592-AC03-F9EF3F57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9964BB4-8D63-4CCB-BD75-A6EECC35C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D6B528-C34F-4918-BBA9-0A305E68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7133F51-D834-461C-89B6-AC09AB630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2FC8E04-A75D-47CA-B7BA-805E18B87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2FC156-A7AD-4A12-B270-78EF1466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9A436-3087-4109-922F-728281F1C0CF}" type="datetime1">
              <a:rPr lang="en-US" smtClean="0"/>
              <a:t>3/26/2021</a:t>
            </a:fld>
            <a:endParaRPr lang="en-US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C369AD3-E43E-468D-8953-CE4E2F85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is the status quo in Poland?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A77647-D693-49FF-AF7E-A940774B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5C53D62-31FA-4000-B20C-B8DEFAE1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E0AC0D-068C-41CA-84B6-ACB2B0B85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B997A3-F404-4461-B94A-68D0533CE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EE89-79DA-49EC-ACEA-A73DCAFF902D}" type="datetime1">
              <a:rPr lang="en-US" smtClean="0"/>
              <a:t>3/26/2021</a:t>
            </a:fld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069EBB-A500-4270-B839-B6243CED8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CA889F-E870-49C4-AC98-0F854A451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EA598-7915-4223-8329-3E74D014B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4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pcommonplace.com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michal.kania@us.edu.p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0450C687-86B5-4248-BEBB-0B59B7977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0666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EA456F-CE3F-4D77-9FDD-613F94CC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264888" cy="22219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Green Transition in Public Procurement</a:t>
            </a:r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the status quo in Poland?</a:t>
            </a:r>
            <a:r>
              <a:rPr lang="en-US" sz="20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)</a:t>
            </a: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1" name="Rectangle 4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49">
            <a:extLst>
              <a:ext uri="{FF2B5EF4-FFF2-40B4-BE49-F238E27FC236}">
                <a16:creationId xmlns:a16="http://schemas.microsoft.com/office/drawing/2014/main" id="{A9B4CF53-BC95-46A2-B37D-D05450472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82FB6946-B6BC-49D3-BB97-5BB97BCDA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D7D05801-3139-44B5-9BA4-80BF38143E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C1285406-A9A8-420E-B8E4-793B60049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8B3D20EE-1C4E-4D4C-BCA6-8EDFF7C50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C1515A89-664B-462C-9F5A-1E58EC54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A3161A7D-FA76-4326-BAB9-6E0233A01A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AA24BE7B-1AAC-463B-9FEF-7590317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56AB4F15-4844-457A-AF46-3D1D1AE34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2260C4BD-CAAF-4776-AD3C-8449E4750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BFEFE041-1ED6-448D-AB61-539755AB9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91B5294C-A473-487E-B001-D0B9E60E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1CB2FBA8-54F5-4AAC-A317-EE8CD705E5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260C043C-3DD1-45AE-8C57-3B00D058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2AF05C5C-202A-4D8F-BE6C-10BBC01B0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D5F0CE7E-3C13-48B7-B758-56D1ECF99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62231363-AC94-4C4D-A832-B5F6C25F0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109068F2-E473-4D37-8B86-E277B12CE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69243EA3-CC31-43A5-B7BA-8077D99453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81597D69-9411-4FE0-9741-385ED1D45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AEC6CFC5-C230-4B82-B3DA-852FC60C2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71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FEE5ACC-9CB2-4394-B10A-32669089C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8" y="3531476"/>
            <a:ext cx="4264888" cy="3034862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800" dirty="0"/>
          </a:p>
          <a:p>
            <a:r>
              <a:rPr lang="en-US" sz="1800" dirty="0"/>
              <a:t>Michał Kania</a:t>
            </a:r>
          </a:p>
          <a:p>
            <a:r>
              <a:rPr lang="en-US" sz="1800" dirty="0"/>
              <a:t>University of Silesia in Katowice </a:t>
            </a:r>
          </a:p>
          <a:p>
            <a:r>
              <a:rPr lang="en-US" sz="1800" dirty="0"/>
              <a:t>Public Procurement Law Association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0657592-688D-424E-8271-0A6856260D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040" y="1605160"/>
            <a:ext cx="5526788" cy="364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E282E14-4D3A-427F-BC50-19E308A5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ymbol zastępczy zawartości 11" descr="Obraz zawierający tekst&#10;&#10;Opis wygenerowany automatycznie">
            <a:extLst>
              <a:ext uri="{FF2B5EF4-FFF2-40B4-BE49-F238E27FC236}">
                <a16:creationId xmlns:a16="http://schemas.microsoft.com/office/drawing/2014/main" id="{A32C9B0D-172E-4938-9BC9-EBB0A61B71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0" y="1421194"/>
            <a:ext cx="6015897" cy="4015611"/>
          </a:xfrm>
          <a:prstGeom prst="rect">
            <a:avLst/>
          </a:prstGeo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0C104F6-7310-486C-8344-0B902B6CE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6641" y="2286000"/>
            <a:ext cx="3410309" cy="38448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alpha val="60000"/>
                  </a:schemeClr>
                </a:solidFill>
                <a:hlinkClick r:id="rId3"/>
              </a:rPr>
              <a:t>www.5pcommonplace.com</a:t>
            </a:r>
            <a:endParaRPr lang="en-US" sz="2000">
              <a:solidFill>
                <a:schemeClr val="tx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tx1">
                    <a:alpha val="60000"/>
                  </a:schemeClr>
                </a:solidFill>
                <a:hlinkClick r:id="rId4"/>
              </a:rPr>
              <a:t>michal.kania@us.edu.pl</a:t>
            </a:r>
            <a:r>
              <a:rPr lang="en-US" sz="2000">
                <a:solidFill>
                  <a:schemeClr val="tx1">
                    <a:alpha val="60000"/>
                  </a:schemeClr>
                </a:solidFill>
              </a:rPr>
              <a:t> </a:t>
            </a:r>
          </a:p>
          <a:p>
            <a:pPr marL="0"/>
            <a:endParaRPr lang="en-US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3C5DAF-8D63-4B02-99D6-2F5C4B2BE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71539" y="6375679"/>
            <a:ext cx="320940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rgbClr val="000000">
                    <a:alpha val="60000"/>
                  </a:srgbClr>
                </a:solidFill>
                <a:latin typeface="+mn-lt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5662C3A-DF41-4A93-A7E8-6EFD48E1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0838" y="6375679"/>
            <a:ext cx="2624400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 smtClean="0">
                <a:solidFill>
                  <a:schemeClr val="tx1">
                    <a:alpha val="6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50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ymbol zastępczy zawartości 2" descr="Obraz zawierający zewnętrzne, przyroda, chmury, brzeg&#10;&#10;Opis wygenerowany automatycznie">
            <a:extLst>
              <a:ext uri="{FF2B5EF4-FFF2-40B4-BE49-F238E27FC236}">
                <a16:creationId xmlns:a16="http://schemas.microsoft.com/office/drawing/2014/main" id="{04BD65DF-6570-4EFF-B3B0-7793D41C23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r="1" b="4661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11EBCB77-79CA-4AB4-A2F3-E32887DE2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9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9829F231-D2F2-43FA-87FD-00D9FC8E7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152" y="3379979"/>
            <a:ext cx="457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8FE776A7-C04B-42E8-BE0C-89B624FF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-5400000">
            <a:off x="-945222" y="5281914"/>
            <a:ext cx="249505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E5E428E7-9C74-4FA1-9A15-29F57AAAF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b="1" dirty="0">
                <a:solidFill>
                  <a:schemeClr val="bg1"/>
                </a:solidFill>
              </a:rPr>
              <a:t>Polish Public procurement market</a:t>
            </a:r>
            <a:r>
              <a:rPr lang="pl-PL" sz="1500" b="1" dirty="0">
                <a:solidFill>
                  <a:schemeClr val="bg1"/>
                </a:solidFill>
              </a:rPr>
              <a:t> in 2019</a:t>
            </a:r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Number of agreements: 141 023</a:t>
            </a:r>
          </a:p>
          <a:p>
            <a:r>
              <a:rPr lang="en-US" sz="1500" b="0" i="0" dirty="0">
                <a:solidFill>
                  <a:schemeClr val="bg1"/>
                </a:solidFill>
                <a:effectLst/>
              </a:rPr>
              <a:t>Value: 25 693 896,94 Euro </a:t>
            </a:r>
          </a:p>
          <a:p>
            <a:r>
              <a:rPr lang="en-US" sz="1500" dirty="0">
                <a:solidFill>
                  <a:schemeClr val="bg1"/>
                </a:solidFill>
              </a:rPr>
              <a:t>Contracting authorities: 32 000 </a:t>
            </a:r>
          </a:p>
          <a:p>
            <a:pPr marL="0"/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b="1" dirty="0">
                <a:solidFill>
                  <a:schemeClr val="bg1"/>
                </a:solidFill>
              </a:rPr>
              <a:t>Green Public procurement </a:t>
            </a:r>
            <a:r>
              <a:rPr lang="pl-PL" sz="1500" b="1" dirty="0">
                <a:solidFill>
                  <a:schemeClr val="bg1"/>
                </a:solidFill>
              </a:rPr>
              <a:t>in 2019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”Green’’ agreements: 1 511 </a:t>
            </a:r>
          </a:p>
          <a:p>
            <a:r>
              <a:rPr lang="en-US" sz="1500" dirty="0">
                <a:solidFill>
                  <a:schemeClr val="bg1"/>
                </a:solidFill>
              </a:rPr>
              <a:t>Number of ”Green” public procurement: 1%</a:t>
            </a:r>
          </a:p>
          <a:p>
            <a:r>
              <a:rPr lang="en-US" sz="1500" dirty="0">
                <a:solidFill>
                  <a:schemeClr val="bg1"/>
                </a:solidFill>
              </a:rPr>
              <a:t>Value of ”Green” procurements: 3% </a:t>
            </a:r>
          </a:p>
          <a:p>
            <a:r>
              <a:rPr lang="en-US" sz="1500" dirty="0">
                <a:solidFill>
                  <a:schemeClr val="bg1"/>
                </a:solidFill>
              </a:rPr>
              <a:t>”Green’’ contracting authorities: 333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pPr marL="0"/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  <a:p>
            <a:endParaRPr lang="en-US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9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CD91A2-5AD7-425B-BFE2-611DD4634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Green Public Procurement in Poland 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79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9C8526E7-568E-4F9D-87AA-D38996A4BC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6629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00" name="Rectangle 99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B24D02-6F7C-498C-93C5-54E0B1440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/>
              <a:t>Art. 29 (4)  PPA </a:t>
            </a:r>
            <a:r>
              <a:rPr lang="en-US" sz="1500">
                <a:sym typeface="Wingdings" panose="05000000000000000000" pitchFamily="2" charset="2"/>
              </a:rPr>
              <a:t> Art. 70 Directive 2014/24/EU</a:t>
            </a:r>
            <a:r>
              <a:rPr lang="en-US" sz="1500"/>
              <a:t> </a:t>
            </a:r>
          </a:p>
          <a:p>
            <a:pPr marL="0"/>
            <a:r>
              <a:rPr lang="en-US" sz="1500"/>
              <a:t>Environmental contract performance conditions</a:t>
            </a:r>
          </a:p>
          <a:p>
            <a:r>
              <a:rPr lang="en-US" sz="1500"/>
              <a:t>Number: 791</a:t>
            </a:r>
          </a:p>
          <a:p>
            <a:r>
              <a:rPr lang="en-US" sz="1500"/>
              <a:t>Value: </a:t>
            </a:r>
            <a:r>
              <a:rPr lang="en-US" sz="1500" b="0" i="0">
                <a:effectLst/>
              </a:rPr>
              <a:t>1 071 415 149,81</a:t>
            </a:r>
            <a:r>
              <a:rPr lang="en-US" sz="1500"/>
              <a:t> </a:t>
            </a:r>
          </a:p>
          <a:p>
            <a:pPr marL="0"/>
            <a:endParaRPr lang="en-US" sz="1500"/>
          </a:p>
          <a:p>
            <a:r>
              <a:rPr lang="en-US" sz="1500"/>
              <a:t>Article 30 (a) PPA </a:t>
            </a:r>
            <a:r>
              <a:rPr lang="en-US" sz="1500">
                <a:sym typeface="Wingdings" panose="05000000000000000000" pitchFamily="2" charset="2"/>
              </a:rPr>
              <a:t> Art. 43 Directive 2014/24/EU </a:t>
            </a:r>
            <a:endParaRPr lang="en-US" sz="1500"/>
          </a:p>
          <a:p>
            <a:r>
              <a:rPr lang="en-US" sz="1500"/>
              <a:t>Eco-labels</a:t>
            </a:r>
          </a:p>
          <a:p>
            <a:r>
              <a:rPr lang="en-US" sz="1500"/>
              <a:t>Number: 195</a:t>
            </a:r>
          </a:p>
          <a:p>
            <a:r>
              <a:rPr lang="en-US" sz="1500"/>
              <a:t>Value: </a:t>
            </a:r>
            <a:r>
              <a:rPr lang="en-US" sz="1500" b="0" i="0">
                <a:effectLst/>
              </a:rPr>
              <a:t>212 536 392,76</a:t>
            </a:r>
            <a:endParaRPr lang="en-US" sz="1500"/>
          </a:p>
          <a:p>
            <a:pPr marL="0"/>
            <a:endParaRPr lang="en-US" sz="150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1DFD57F1-5E34-4E58-BDE0-3B33CD1B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AF7156DC-C1D3-4C7E-A40F-1BCD5B22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738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967F65-7FC6-4F74-8D2F-A74EEE70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bg1"/>
                </a:solidFill>
              </a:rPr>
              <a:t>Green Public Procurement in Poland 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24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Symbol zastępczy zawartości 5" descr="Obraz zawierający tekst&#10;&#10;Opis wygenerowany automatycznie">
            <a:extLst>
              <a:ext uri="{FF2B5EF4-FFF2-40B4-BE49-F238E27FC236}">
                <a16:creationId xmlns:a16="http://schemas.microsoft.com/office/drawing/2014/main" id="{EAEC1A10-ABF8-42BE-9951-4E1A399867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5" r="16629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07EC94-017B-4820-9732-7878FE0EB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ym typeface="Wingdings" panose="05000000000000000000" pitchFamily="2" charset="2"/>
              </a:rPr>
              <a:t>Art. 91 (2) (3) </a:t>
            </a:r>
            <a:r>
              <a:rPr lang="en-US" sz="1400"/>
              <a:t>Article 67 (2) </a:t>
            </a:r>
            <a:r>
              <a:rPr lang="en-US" sz="1400">
                <a:sym typeface="Wingdings" panose="05000000000000000000" pitchFamily="2" charset="2"/>
              </a:rPr>
              <a:t>Directive 2014/24/EU</a:t>
            </a:r>
            <a:endParaRPr lang="en-US" sz="1400"/>
          </a:p>
          <a:p>
            <a:r>
              <a:rPr lang="en-US" sz="1400"/>
              <a:t>The MEAT criteria with the reference to environmental aspects</a:t>
            </a:r>
          </a:p>
          <a:p>
            <a:r>
              <a:rPr lang="en-US" sz="1400"/>
              <a:t>Number: 97</a:t>
            </a:r>
          </a:p>
          <a:p>
            <a:r>
              <a:rPr lang="en-US" sz="1400"/>
              <a:t>Value: </a:t>
            </a:r>
            <a:r>
              <a:rPr lang="en-US" sz="1400" b="0" i="0">
                <a:effectLst/>
              </a:rPr>
              <a:t>189 698 393,42</a:t>
            </a:r>
          </a:p>
          <a:p>
            <a:pPr marL="0"/>
            <a:endParaRPr lang="en-US" sz="1400"/>
          </a:p>
          <a:p>
            <a:r>
              <a:rPr lang="en-US" sz="1400"/>
              <a:t>Art. 91 (3) (b) PPA </a:t>
            </a:r>
            <a:r>
              <a:rPr lang="en-US" sz="1400">
                <a:sym typeface="Wingdings" panose="05000000000000000000" pitchFamily="2" charset="2"/>
              </a:rPr>
              <a:t> Art. 68 Directive 2014/24/EU</a:t>
            </a:r>
            <a:endParaRPr lang="en-US" sz="1400"/>
          </a:p>
          <a:p>
            <a:r>
              <a:rPr lang="en-US" sz="1400"/>
              <a:t>The life cycle cost approach</a:t>
            </a:r>
          </a:p>
          <a:p>
            <a:r>
              <a:rPr lang="en-US" sz="1400"/>
              <a:t>Number: 23</a:t>
            </a:r>
          </a:p>
          <a:p>
            <a:r>
              <a:rPr lang="en-US" sz="1400" b="0" i="0">
                <a:effectLst/>
              </a:rPr>
              <a:t>Value: 25 693 896,94</a:t>
            </a:r>
          </a:p>
          <a:p>
            <a:pPr marL="0"/>
            <a:endParaRPr lang="en-US" sz="1400"/>
          </a:p>
          <a:p>
            <a:pPr marL="0"/>
            <a:endParaRPr lang="en-US" sz="140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99EA20C6-7C62-4E9A-AA7E-ACAD7EAB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3DF0D139-7779-480F-A97C-B0E2362F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8499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26D146-7137-4AF8-9E97-9CCED35D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dirty="0" err="1">
                <a:solidFill>
                  <a:schemeClr val="bg1"/>
                </a:solidFill>
              </a:rPr>
              <a:t>Gre</a:t>
            </a:r>
            <a:r>
              <a:rPr lang="pl-PL" sz="3400" dirty="0">
                <a:solidFill>
                  <a:schemeClr val="bg1"/>
                </a:solidFill>
              </a:rPr>
              <a:t>y</a:t>
            </a:r>
            <a:r>
              <a:rPr lang="en-US" sz="3400" dirty="0">
                <a:solidFill>
                  <a:schemeClr val="bg1"/>
                </a:solidFill>
              </a:rPr>
              <a:t> Public Procurement in Poland 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Symbol zastępczy zawartości 7" descr="Obraz zawierający zewnętrzne, dym, broń, para&#10;&#10;Opis wygenerowany automatycznie">
            <a:extLst>
              <a:ext uri="{FF2B5EF4-FFF2-40B4-BE49-F238E27FC236}">
                <a16:creationId xmlns:a16="http://schemas.microsoft.com/office/drawing/2014/main" id="{236A011F-BE8E-4F99-9462-05C604529D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r="20136" b="-1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58" name="Rectangle 3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9264726-6673-4B97-85C8-FBBD97E4A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1% </a:t>
            </a:r>
            <a:r>
              <a:rPr lang="en-US" sz="1800" dirty="0"/>
              <a:t>of </a:t>
            </a:r>
            <a:r>
              <a:rPr lang="pl-PL" sz="1800" dirty="0"/>
              <a:t>all </a:t>
            </a:r>
            <a:r>
              <a:rPr lang="en-US" sz="1800" dirty="0"/>
              <a:t>public procurement agreements</a:t>
            </a:r>
          </a:p>
          <a:p>
            <a:r>
              <a:rPr lang="en-US" sz="3200" dirty="0"/>
              <a:t>3% </a:t>
            </a:r>
            <a:r>
              <a:rPr lang="en-US" sz="1800" dirty="0"/>
              <a:t>of the total market value </a:t>
            </a:r>
          </a:p>
          <a:p>
            <a:r>
              <a:rPr lang="en-US" sz="3200" dirty="0"/>
              <a:t>1% </a:t>
            </a:r>
            <a:r>
              <a:rPr lang="en-US" sz="1800" dirty="0"/>
              <a:t>of the ’’green’’ contracting authorities </a:t>
            </a:r>
          </a:p>
          <a:p>
            <a:r>
              <a:rPr lang="en-US" sz="3200" dirty="0"/>
              <a:t>Leader</a:t>
            </a:r>
            <a:r>
              <a:rPr lang="en-US" sz="1800" dirty="0"/>
              <a:t> in the ranking of the most polluted cities in the EU </a:t>
            </a:r>
          </a:p>
        </p:txBody>
      </p:sp>
      <p:sp>
        <p:nvSpPr>
          <p:cNvPr id="59" name="Rectangle 3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F8345AA-6CB0-4252-8B5D-EDA8EA942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E50F90-C1D4-408C-93EC-1076EDFB4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6660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ACF326D-2EA9-4F14-BF62-659C77E8F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pl-PL" sz="3200" dirty="0">
                <a:solidFill>
                  <a:srgbClr val="FFFFFF"/>
                </a:solidFill>
              </a:rPr>
              <a:t>Transition </a:t>
            </a:r>
            <a:r>
              <a:rPr lang="pl-PL" sz="3200" dirty="0" err="1">
                <a:solidFill>
                  <a:srgbClr val="FFFFFF"/>
                </a:solidFill>
              </a:rPr>
              <a:t>into</a:t>
            </a:r>
            <a:r>
              <a:rPr lang="pl-PL" sz="3200" dirty="0">
                <a:solidFill>
                  <a:srgbClr val="FFFFFF"/>
                </a:solidFill>
              </a:rPr>
              <a:t> ’’Green’’ Public Procurement in Poland</a:t>
            </a:r>
            <a:br>
              <a:rPr lang="pl-PL" sz="3200" dirty="0">
                <a:solidFill>
                  <a:srgbClr val="FFFFFF"/>
                </a:solidFill>
              </a:rPr>
            </a:br>
            <a:br>
              <a:rPr lang="pl-PL" sz="3200" dirty="0">
                <a:solidFill>
                  <a:srgbClr val="FFFFFF"/>
                </a:solidFill>
              </a:rPr>
            </a:br>
            <a:r>
              <a:rPr lang="pl-PL" sz="3200" dirty="0" err="1">
                <a:solidFill>
                  <a:srgbClr val="FFFFFF"/>
                </a:solidFill>
              </a:rPr>
              <a:t>Possible</a:t>
            </a:r>
            <a:r>
              <a:rPr lang="pl-PL" sz="3200" dirty="0">
                <a:solidFill>
                  <a:srgbClr val="FFFFFF"/>
                </a:solidFill>
              </a:rPr>
              <a:t> </a:t>
            </a:r>
            <a:r>
              <a:rPr lang="pl-PL" sz="3200" dirty="0" err="1">
                <a:solidFill>
                  <a:srgbClr val="FFFFFF"/>
                </a:solidFill>
              </a:rPr>
              <a:t>ways</a:t>
            </a:r>
            <a:r>
              <a:rPr lang="pl-PL" sz="3200" dirty="0">
                <a:solidFill>
                  <a:srgbClr val="FFFFFF"/>
                </a:solidFill>
              </a:rPr>
              <a:t>? 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A786315-69DA-4B98-A98C-36EDB000B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pl-PL" sz="1700"/>
              <a:t>Act </a:t>
            </a:r>
            <a:r>
              <a:rPr lang="en-US" sz="1700"/>
              <a:t>of 20 May 2016 on energy efficiency</a:t>
            </a:r>
            <a:endParaRPr lang="pl-PL" sz="1700"/>
          </a:p>
          <a:p>
            <a:r>
              <a:rPr lang="pl-PL" sz="1700"/>
              <a:t>Act </a:t>
            </a:r>
            <a:r>
              <a:rPr lang="en-US" sz="1700"/>
              <a:t>of 29 August 2014 on the energy performance of buildings</a:t>
            </a:r>
            <a:endParaRPr lang="pl-PL" sz="1700"/>
          </a:p>
          <a:p>
            <a:r>
              <a:rPr lang="en-US" sz="1700"/>
              <a:t>Act of 14 September 2012 on the obligations to provide information on the consumption of energy consumption of energy-using products</a:t>
            </a:r>
            <a:endParaRPr lang="pl-PL" sz="1700"/>
          </a:p>
          <a:p>
            <a:r>
              <a:rPr lang="pl-PL" sz="1700"/>
              <a:t>The regulation </a:t>
            </a:r>
            <a:r>
              <a:rPr lang="en-US" sz="1700"/>
              <a:t>of the Prime Minister of 10 May 2011 on other than mandatory tender evaluation criteria for certain types of public procurement</a:t>
            </a:r>
            <a:r>
              <a:rPr lang="pl-PL" sz="1700"/>
              <a:t> </a:t>
            </a:r>
            <a:r>
              <a:rPr lang="en-US" sz="1700"/>
              <a:t>public procurement</a:t>
            </a:r>
            <a:endParaRPr lang="pl-PL" sz="1700"/>
          </a:p>
          <a:p>
            <a:r>
              <a:rPr lang="pl-PL" sz="1700"/>
              <a:t>And more…</a:t>
            </a:r>
            <a:endParaRPr lang="en-US" sz="1700" dirty="0"/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D59195DA-C37A-4896-9E02-BD6282E62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pl-PL" sz="1700" dirty="0"/>
              <a:t>The development of </a:t>
            </a:r>
            <a:r>
              <a:rPr lang="pl-PL" sz="1700" dirty="0" err="1"/>
              <a:t>skills</a:t>
            </a:r>
            <a:r>
              <a:rPr lang="pl-PL" sz="1700" dirty="0"/>
              <a:t>, </a:t>
            </a:r>
            <a:r>
              <a:rPr lang="pl-PL" sz="1700" dirty="0" err="1"/>
              <a:t>competency</a:t>
            </a:r>
            <a:r>
              <a:rPr lang="pl-PL" sz="1700" dirty="0"/>
              <a:t> and organisational </a:t>
            </a:r>
            <a:r>
              <a:rPr lang="pl-PL" sz="1700" dirty="0" err="1"/>
              <a:t>culture</a:t>
            </a:r>
            <a:r>
              <a:rPr lang="pl-PL" sz="1700" dirty="0"/>
              <a:t> </a:t>
            </a:r>
            <a:r>
              <a:rPr lang="pl-PL" sz="1700" dirty="0" err="1"/>
              <a:t>towards</a:t>
            </a:r>
            <a:r>
              <a:rPr lang="pl-PL" sz="1700" dirty="0"/>
              <a:t> GPP in Poland</a:t>
            </a:r>
          </a:p>
          <a:p>
            <a:r>
              <a:rPr lang="pl-PL" sz="1700" dirty="0" err="1"/>
              <a:t>Guidlines</a:t>
            </a:r>
            <a:r>
              <a:rPr lang="pl-PL" sz="1700" dirty="0"/>
              <a:t> </a:t>
            </a:r>
            <a:r>
              <a:rPr lang="pl-PL" sz="1700" dirty="0" err="1"/>
              <a:t>issued</a:t>
            </a:r>
            <a:r>
              <a:rPr lang="pl-PL" sz="1700" dirty="0"/>
              <a:t> by the Polish PPO</a:t>
            </a:r>
          </a:p>
          <a:p>
            <a:r>
              <a:rPr lang="pl-PL" sz="1700" dirty="0"/>
              <a:t>PPO </a:t>
            </a:r>
            <a:r>
              <a:rPr lang="pl-PL" sz="1700" dirty="0" err="1"/>
              <a:t>cooperation</a:t>
            </a:r>
            <a:r>
              <a:rPr lang="pl-PL" sz="1700" dirty="0"/>
              <a:t> with </a:t>
            </a:r>
            <a:r>
              <a:rPr lang="pl-PL" sz="1700" dirty="0" err="1"/>
              <a:t>other</a:t>
            </a:r>
            <a:r>
              <a:rPr lang="pl-PL" sz="1700" dirty="0"/>
              <a:t> </a:t>
            </a:r>
            <a:r>
              <a:rPr lang="pl-PL" sz="1700" dirty="0" err="1"/>
              <a:t>gov</a:t>
            </a:r>
            <a:r>
              <a:rPr lang="pl-PL" sz="1700" dirty="0"/>
              <a:t>. </a:t>
            </a:r>
            <a:r>
              <a:rPr lang="pl-PL" sz="1700" dirty="0" err="1"/>
              <a:t>agencies</a:t>
            </a:r>
            <a:r>
              <a:rPr lang="pl-PL" sz="1700" dirty="0"/>
              <a:t> and </a:t>
            </a:r>
            <a:r>
              <a:rPr lang="pl-PL" sz="1700" dirty="0" err="1"/>
              <a:t>bodies</a:t>
            </a:r>
            <a:r>
              <a:rPr lang="pl-PL" sz="1700" dirty="0"/>
              <a:t> </a:t>
            </a:r>
          </a:p>
          <a:p>
            <a:r>
              <a:rPr lang="pl-PL" sz="1700" dirty="0"/>
              <a:t>Buying ’’Green” </a:t>
            </a:r>
            <a:r>
              <a:rPr lang="pl-PL" sz="1700" dirty="0" err="1"/>
              <a:t>Handbook</a:t>
            </a:r>
            <a:endParaRPr lang="pl-PL" sz="1700" dirty="0"/>
          </a:p>
          <a:p>
            <a:r>
              <a:rPr lang="pl-PL" sz="1700" dirty="0"/>
              <a:t>Other EC </a:t>
            </a:r>
            <a:r>
              <a:rPr lang="en-US" sz="1700" i="0" dirty="0">
                <a:solidFill>
                  <a:srgbClr val="FFFFFF"/>
                </a:solidFill>
                <a:effectLst/>
              </a:rPr>
              <a:t>tools for </a:t>
            </a:r>
            <a:r>
              <a:rPr lang="pl-PL" sz="1700" i="0" dirty="0">
                <a:solidFill>
                  <a:srgbClr val="FFFFFF"/>
                </a:solidFill>
                <a:effectLst/>
              </a:rPr>
              <a:t>the </a:t>
            </a:r>
            <a:r>
              <a:rPr lang="pl-PL" sz="1700" i="0" dirty="0" err="1">
                <a:solidFill>
                  <a:srgbClr val="FFFFFF"/>
                </a:solidFill>
                <a:effectLst/>
              </a:rPr>
              <a:t>support</a:t>
            </a:r>
            <a:r>
              <a:rPr lang="pl-PL" sz="1700" i="0" dirty="0">
                <a:solidFill>
                  <a:srgbClr val="FFFFFF"/>
                </a:solidFill>
                <a:effectLst/>
              </a:rPr>
              <a:t> of GPP</a:t>
            </a:r>
            <a:endParaRPr lang="en-US" sz="1700" i="0" dirty="0">
              <a:solidFill>
                <a:srgbClr val="FFFFFF"/>
              </a:solidFill>
              <a:effectLst/>
            </a:endParaRPr>
          </a:p>
          <a:p>
            <a:pPr marL="0" indent="0">
              <a:buNone/>
            </a:pPr>
            <a:endParaRPr lang="pl-PL" sz="1700" dirty="0"/>
          </a:p>
          <a:p>
            <a:endParaRPr lang="pl-PL" sz="1700" dirty="0"/>
          </a:p>
          <a:p>
            <a:endParaRPr lang="pl-PL" sz="2000" dirty="0"/>
          </a:p>
          <a:p>
            <a:endParaRPr lang="en-US" sz="2000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4EDB868-E934-4695-B4AC-021C2A14B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7698" y="6356350"/>
            <a:ext cx="568768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50"/>
              <a:t>What is the status quo in Poland?</a:t>
            </a:r>
            <a:endParaRPr lang="en-US" sz="105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B11A3E4-AA35-4419-80A4-FDFC61B4D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368" y="6356350"/>
            <a:ext cx="135828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7EA598-7915-4223-8329-3E74D014BFEB}" type="slidenum">
              <a:rPr lang="en-US" sz="1050" smtClean="0"/>
              <a:pPr>
                <a:spcAft>
                  <a:spcPts val="600"/>
                </a:spcAft>
              </a:pPr>
              <a:t>6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462516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6AABBD-1B21-41E2-839E-BB727C49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32" y="5200879"/>
            <a:ext cx="8082447" cy="80211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b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882C51-76F9-4F99-997D-31FA6242A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Symbol zastępczy zawartości 17">
            <a:extLst>
              <a:ext uri="{FF2B5EF4-FFF2-40B4-BE49-F238E27FC236}">
                <a16:creationId xmlns:a16="http://schemas.microsoft.com/office/drawing/2014/main" id="{C93E89E6-EE62-493C-BFA1-7CF8DB3FA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2509"/>
          <a:stretch/>
        </p:blipFill>
        <p:spPr>
          <a:xfrm>
            <a:off x="796057" y="692331"/>
            <a:ext cx="874072" cy="732958"/>
          </a:xfrm>
          <a:prstGeom prst="rect">
            <a:avLst/>
          </a:prstGeom>
        </p:spPr>
      </p:pic>
      <p:sp>
        <p:nvSpPr>
          <p:cNvPr id="26" name="Right Triangle 30">
            <a:extLst>
              <a:ext uri="{FF2B5EF4-FFF2-40B4-BE49-F238E27FC236}">
                <a16:creationId xmlns:a16="http://schemas.microsoft.com/office/drawing/2014/main" id="{61FFFC16-86E2-4B9A-BC6D-213DC2654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32">
            <a:extLst>
              <a:ext uri="{FF2B5EF4-FFF2-40B4-BE49-F238E27FC236}">
                <a16:creationId xmlns:a16="http://schemas.microsoft.com/office/drawing/2014/main" id="{DD3524E0-C87C-4F38-9FC7-E969C15A7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ight Triangle 34">
            <a:extLst>
              <a:ext uri="{FF2B5EF4-FFF2-40B4-BE49-F238E27FC236}">
                <a16:creationId xmlns:a16="http://schemas.microsoft.com/office/drawing/2014/main" id="{F1ED1DF4-DDDE-4464-8ABC-ED1F633CC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5916" y="1477941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E7E01BF7-4F45-4B6D-82BF-5A5DB30A6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41" y="2856071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8">
            <a:extLst>
              <a:ext uri="{FF2B5EF4-FFF2-40B4-BE49-F238E27FC236}">
                <a16:creationId xmlns:a16="http://schemas.microsoft.com/office/drawing/2014/main" id="{F2FC5C7B-261A-4268-BA85-C29488A8B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10520" y="2798992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CB4E315-91F2-4710-B866-B119037ED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5769" y="673132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Symbol zastępczy zawartości 19" descr="Obraz zawierający tekst&#10;&#10;Opis wygenerowany automatycznie">
            <a:extLst>
              <a:ext uri="{FF2B5EF4-FFF2-40B4-BE49-F238E27FC236}">
                <a16:creationId xmlns:a16="http://schemas.microsoft.com/office/drawing/2014/main" id="{F7C1625C-6F3D-4512-9203-1D5EB1C64F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" r="3038"/>
          <a:stretch/>
        </p:blipFill>
        <p:spPr>
          <a:xfrm>
            <a:off x="6933499" y="1038820"/>
            <a:ext cx="1685012" cy="1445182"/>
          </a:xfrm>
          <a:prstGeom prst="rect">
            <a:avLst/>
          </a:prstGeom>
        </p:spPr>
      </p:pic>
      <p:sp>
        <p:nvSpPr>
          <p:cNvPr id="36" name="Right Triangle 42">
            <a:extLst>
              <a:ext uri="{FF2B5EF4-FFF2-40B4-BE49-F238E27FC236}">
                <a16:creationId xmlns:a16="http://schemas.microsoft.com/office/drawing/2014/main" id="{569BABC0-B0CC-4E7B-838A-F6E644779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8642224" y="795153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Symbol zastępczy zawartości 12" descr="Obraz zawierający tekst&#10;&#10;Opis wygenerowany automatycznie">
            <a:extLst>
              <a:ext uri="{FF2B5EF4-FFF2-40B4-BE49-F238E27FC236}">
                <a16:creationId xmlns:a16="http://schemas.microsoft.com/office/drawing/2014/main" id="{5BC622A8-558B-487B-A913-F6D4D4E56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47634" y="3127660"/>
            <a:ext cx="1955665" cy="137385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CBE1B01-A27C-45C2-ADA4-AA13C3AC1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516" y="2850674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BE7E1DAA-43FB-4446-A354-9283DE66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64669" y="3250084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FE5468-759E-4E83-828A-5587C7F5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111" y="1485831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AD133E4-247C-4F63-9CCA-F54574ACA9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1623" b="-2"/>
          <a:stretch/>
        </p:blipFill>
        <p:spPr>
          <a:xfrm>
            <a:off x="3190802" y="1639389"/>
            <a:ext cx="1044849" cy="1044829"/>
          </a:xfrm>
          <a:prstGeom prst="rect">
            <a:avLst/>
          </a:prstGeom>
        </p:spPr>
      </p:pic>
      <p:pic>
        <p:nvPicPr>
          <p:cNvPr id="24" name="Symbol zastępczy zawartości 23" descr="Obraz zawierający tekst, budynek, rzeka, łuk&#10;&#10;Opis wygenerowany automatycznie">
            <a:extLst>
              <a:ext uri="{FF2B5EF4-FFF2-40B4-BE49-F238E27FC236}">
                <a16:creationId xmlns:a16="http://schemas.microsoft.com/office/drawing/2014/main" id="{95702288-3444-42F0-A4F3-B31EF06EA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6" b="1"/>
          <a:stretch/>
        </p:blipFill>
        <p:spPr>
          <a:xfrm>
            <a:off x="4225834" y="3126895"/>
            <a:ext cx="2396155" cy="1347434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9FE99BC-5F7D-47C3-AA1E-16D7DBDBD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605" y="2069831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4E969BF9-742D-4DDC-B67C-143BFE95D4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0" r="16130"/>
          <a:stretch/>
        </p:blipFill>
        <p:spPr>
          <a:xfrm>
            <a:off x="9007328" y="2265082"/>
            <a:ext cx="2288408" cy="2288408"/>
          </a:xfrm>
          <a:prstGeom prst="rect">
            <a:avLst/>
          </a:prstGeom>
        </p:spPr>
      </p:pic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27400BAF-FCE6-4296-8A0E-9B595ADC0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432800" y="4724529"/>
            <a:ext cx="325600" cy="406635"/>
          </a:xfrm>
          <a:prstGeom prst="rtTriangle">
            <a:avLst/>
          </a:prstGeom>
          <a:solidFill>
            <a:srgbClr val="1A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760D79-5B9F-42AB-8C48-BD589A70D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B8A00C3-AEEC-4D6E-A1F3-8932EE745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D7EA598-7915-4223-8329-3E74D014BFEB}" type="slidenum">
              <a:rPr lang="en-US">
                <a:solidFill>
                  <a:schemeClr val="tx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6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C83A38A-284A-407D-9F0B-E527C63E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Polish challenges </a:t>
            </a:r>
            <a:r>
              <a:rPr lang="pl-PL" sz="2600" dirty="0" err="1">
                <a:solidFill>
                  <a:schemeClr val="bg1"/>
                </a:solidFill>
              </a:rPr>
              <a:t>concerning</a:t>
            </a:r>
            <a:r>
              <a:rPr lang="pl-PL" sz="2600" dirty="0">
                <a:solidFill>
                  <a:schemeClr val="bg1"/>
                </a:solidFill>
              </a:rPr>
              <a:t> ’’Green’’ Transition (P</a:t>
            </a:r>
            <a:r>
              <a:rPr lang="en-US" sz="2600" dirty="0" err="1">
                <a:solidFill>
                  <a:schemeClr val="bg1"/>
                </a:solidFill>
              </a:rPr>
              <a:t>ublic</a:t>
            </a:r>
            <a:r>
              <a:rPr lang="en-US" sz="2600" dirty="0">
                <a:solidFill>
                  <a:schemeClr val="bg1"/>
                </a:solidFill>
              </a:rPr>
              <a:t> procurement</a:t>
            </a:r>
            <a:r>
              <a:rPr lang="pl-PL" sz="2600" dirty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Symbol zastępczy zawartości 8" descr="Obraz zawierający roślina&#10;&#10;Opis wygenerowany automatycznie">
            <a:extLst>
              <a:ext uri="{FF2B5EF4-FFF2-40B4-BE49-F238E27FC236}">
                <a16:creationId xmlns:a16="http://schemas.microsoft.com/office/drawing/2014/main" id="{DAD1474F-E744-4D91-ABBE-BC056EF3A5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1" r="19684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4D8E20-9EAB-4145-AAC9-640622868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The Polish public procurement market ecosystem </a:t>
            </a:r>
          </a:p>
          <a:p>
            <a:r>
              <a:rPr lang="en-US" sz="1800" dirty="0"/>
              <a:t>Knowledge about GPP, attributes and benefits </a:t>
            </a:r>
          </a:p>
          <a:p>
            <a:r>
              <a:rPr lang="en-US" sz="1800" dirty="0"/>
              <a:t>Skills and competence</a:t>
            </a:r>
            <a:r>
              <a:rPr lang="pl-PL" sz="1800" dirty="0"/>
              <a:t>s</a:t>
            </a:r>
            <a:r>
              <a:rPr lang="en-US" sz="1800" dirty="0"/>
              <a:t> challenges</a:t>
            </a:r>
          </a:p>
          <a:p>
            <a:r>
              <a:rPr lang="en-US" sz="1800" dirty="0"/>
              <a:t>Poor cooperation with the private market </a:t>
            </a:r>
          </a:p>
          <a:p>
            <a:r>
              <a:rPr lang="en-US" sz="1800" dirty="0"/>
              <a:t>Low capacities on the supply side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F19065-40D1-4DDD-AC76-18D41D392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5BF8F1-B9CA-48B8-9DCE-9559E3F5D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43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1BC7D4-DF40-430E-848D-E4BEC93D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04" y="600001"/>
            <a:ext cx="3771206" cy="16304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Selected legal instruments supporting ”Green’’ </a:t>
            </a:r>
            <a:r>
              <a:rPr lang="pl-PL" sz="2100" dirty="0">
                <a:solidFill>
                  <a:schemeClr val="bg1"/>
                </a:solidFill>
              </a:rPr>
              <a:t>Transition </a:t>
            </a:r>
            <a:r>
              <a:rPr lang="en-US" sz="2100" dirty="0">
                <a:solidFill>
                  <a:schemeClr val="bg1"/>
                </a:solidFill>
              </a:rPr>
              <a:t>in the new Polish PPL (except existing solutions)</a:t>
            </a:r>
            <a:br>
              <a:rPr lang="en-US" sz="2100" dirty="0">
                <a:solidFill>
                  <a:schemeClr val="bg1"/>
                </a:solidFill>
              </a:rPr>
            </a:br>
            <a:endParaRPr lang="en-US" sz="2100" dirty="0">
              <a:solidFill>
                <a:schemeClr val="bg1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763482E-C6B0-4F8D-90FE-76C25B1BF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7776"/>
            <a:ext cx="242107" cy="1340860"/>
            <a:chOff x="56167" y="899960"/>
            <a:chExt cx="242107" cy="1340860"/>
          </a:xfrm>
        </p:grpSpPr>
        <p:sp>
          <p:nvSpPr>
            <p:cNvPr id="106" name="Rectangle 2">
              <a:extLst>
                <a:ext uri="{FF2B5EF4-FFF2-40B4-BE49-F238E27FC236}">
                  <a16:creationId xmlns:a16="http://schemas.microsoft.com/office/drawing/2014/main" id="{129B062B-A95D-44CF-8B39-3F512A3CB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59">
              <a:extLst>
                <a:ext uri="{FF2B5EF4-FFF2-40B4-BE49-F238E27FC236}">
                  <a16:creationId xmlns:a16="http://schemas.microsoft.com/office/drawing/2014/main" id="{AAFA0D29-6110-416E-88A2-7FE5D20A1D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2">
              <a:extLst>
                <a:ext uri="{FF2B5EF4-FFF2-40B4-BE49-F238E27FC236}">
                  <a16:creationId xmlns:a16="http://schemas.microsoft.com/office/drawing/2014/main" id="{6B53A87A-F27C-403F-89E6-5F9C7BF1D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59">
              <a:extLst>
                <a:ext uri="{FF2B5EF4-FFF2-40B4-BE49-F238E27FC236}">
                  <a16:creationId xmlns:a16="http://schemas.microsoft.com/office/drawing/2014/main" id="{E9F992CA-17ED-4498-917B-82248E234B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2">
              <a:extLst>
                <a:ext uri="{FF2B5EF4-FFF2-40B4-BE49-F238E27FC236}">
                  <a16:creationId xmlns:a16="http://schemas.microsoft.com/office/drawing/2014/main" id="{CCE48BBE-46D0-4D42-B76F-82EA8F3B6E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59">
              <a:extLst>
                <a:ext uri="{FF2B5EF4-FFF2-40B4-BE49-F238E27FC236}">
                  <a16:creationId xmlns:a16="http://schemas.microsoft.com/office/drawing/2014/main" id="{2B60A21C-F925-4D53-9B82-2A54BD8259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2">
              <a:extLst>
                <a:ext uri="{FF2B5EF4-FFF2-40B4-BE49-F238E27FC236}">
                  <a16:creationId xmlns:a16="http://schemas.microsoft.com/office/drawing/2014/main" id="{F53E30A8-7102-40D6-A663-9858ED1065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59">
              <a:extLst>
                <a:ext uri="{FF2B5EF4-FFF2-40B4-BE49-F238E27FC236}">
                  <a16:creationId xmlns:a16="http://schemas.microsoft.com/office/drawing/2014/main" id="{8FABC48A-DD76-4A1F-8D69-085FB47FA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2">
              <a:extLst>
                <a:ext uri="{FF2B5EF4-FFF2-40B4-BE49-F238E27FC236}">
                  <a16:creationId xmlns:a16="http://schemas.microsoft.com/office/drawing/2014/main" id="{21429B45-62BB-4C66-9F32-F4474D01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59">
              <a:extLst>
                <a:ext uri="{FF2B5EF4-FFF2-40B4-BE49-F238E27FC236}">
                  <a16:creationId xmlns:a16="http://schemas.microsoft.com/office/drawing/2014/main" id="{6F8ED381-4DC0-432C-9E67-41B64DDBB4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2">
              <a:extLst>
                <a:ext uri="{FF2B5EF4-FFF2-40B4-BE49-F238E27FC236}">
                  <a16:creationId xmlns:a16="http://schemas.microsoft.com/office/drawing/2014/main" id="{22C864E8-53DE-4D7E-845A-0AB035EF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59">
              <a:extLst>
                <a:ext uri="{FF2B5EF4-FFF2-40B4-BE49-F238E27FC236}">
                  <a16:creationId xmlns:a16="http://schemas.microsoft.com/office/drawing/2014/main" id="{F907663A-C35E-4E4E-86D3-EDE6C39E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2">
              <a:extLst>
                <a:ext uri="{FF2B5EF4-FFF2-40B4-BE49-F238E27FC236}">
                  <a16:creationId xmlns:a16="http://schemas.microsoft.com/office/drawing/2014/main" id="{29FA51B0-D541-425F-B6B7-A0D8929EF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59">
              <a:extLst>
                <a:ext uri="{FF2B5EF4-FFF2-40B4-BE49-F238E27FC236}">
                  <a16:creationId xmlns:a16="http://schemas.microsoft.com/office/drawing/2014/main" id="{86A9FEBF-8037-4D08-BCB0-C5D294A2B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2">
              <a:extLst>
                <a:ext uri="{FF2B5EF4-FFF2-40B4-BE49-F238E27FC236}">
                  <a16:creationId xmlns:a16="http://schemas.microsoft.com/office/drawing/2014/main" id="{CC11EA10-D9DC-4A52-B789-8CD67A55C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59">
              <a:extLst>
                <a:ext uri="{FF2B5EF4-FFF2-40B4-BE49-F238E27FC236}">
                  <a16:creationId xmlns:a16="http://schemas.microsoft.com/office/drawing/2014/main" id="{338DE07B-B730-4132-83B4-44986FED7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2">
              <a:extLst>
                <a:ext uri="{FF2B5EF4-FFF2-40B4-BE49-F238E27FC236}">
                  <a16:creationId xmlns:a16="http://schemas.microsoft.com/office/drawing/2014/main" id="{6697E973-A918-4FD8-9A4C-5B13A5B65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59">
              <a:extLst>
                <a:ext uri="{FF2B5EF4-FFF2-40B4-BE49-F238E27FC236}">
                  <a16:creationId xmlns:a16="http://schemas.microsoft.com/office/drawing/2014/main" id="{AA4CD7CC-D5FB-4427-A6D4-D594E979E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2">
              <a:extLst>
                <a:ext uri="{FF2B5EF4-FFF2-40B4-BE49-F238E27FC236}">
                  <a16:creationId xmlns:a16="http://schemas.microsoft.com/office/drawing/2014/main" id="{DFC90C0F-5A62-47A8-B06E-2F6D61E7B3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59">
              <a:extLst>
                <a:ext uri="{FF2B5EF4-FFF2-40B4-BE49-F238E27FC236}">
                  <a16:creationId xmlns:a16="http://schemas.microsoft.com/office/drawing/2014/main" id="{7BF589B4-EC07-4428-B4C9-09EB55FA2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Symbol zastępczy zawartości 52">
            <a:extLst>
              <a:ext uri="{FF2B5EF4-FFF2-40B4-BE49-F238E27FC236}">
                <a16:creationId xmlns:a16="http://schemas.microsoft.com/office/drawing/2014/main" id="{602F0CB4-9946-4214-962E-96F637B33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32"/>
          <a:stretch/>
        </p:blipFill>
        <p:spPr>
          <a:xfrm>
            <a:off x="4636008" y="10"/>
            <a:ext cx="7555992" cy="6857990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40714"/>
            <a:ext cx="5291468" cy="4217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37A1D6-ED81-4319-9FCE-170642EAA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7408" y="3048670"/>
            <a:ext cx="4282817" cy="31234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/>
          </a:p>
          <a:p>
            <a:r>
              <a:rPr lang="en-US" sz="1800"/>
              <a:t>Article 17 (1) (2): New efficiency rule </a:t>
            </a:r>
          </a:p>
          <a:p>
            <a:r>
              <a:rPr lang="en-US" sz="1800"/>
              <a:t>Article 21 (1): State purchaseing policy </a:t>
            </a:r>
          </a:p>
          <a:p>
            <a:r>
              <a:rPr lang="en-US" sz="1800"/>
              <a:t>Article 83 (3) (4): Analysis of the public buyer’s  needs</a:t>
            </a:r>
          </a:p>
          <a:p>
            <a:r>
              <a:rPr lang="en-US" sz="1800"/>
              <a:t>Article 129 and 275: the strengthening of the negotiations procedures </a:t>
            </a:r>
          </a:p>
          <a:p>
            <a:r>
              <a:rPr lang="en-US" sz="1800"/>
              <a:t>Article 446 (3) (4): Report on contract implementation</a:t>
            </a:r>
          </a:p>
          <a:p>
            <a:endParaRPr lang="en-US" sz="1800"/>
          </a:p>
          <a:p>
            <a:endParaRPr lang="en-US" sz="1800"/>
          </a:p>
          <a:p>
            <a:endParaRPr lang="en-US" sz="1800"/>
          </a:p>
          <a:p>
            <a:endParaRPr lang="en-US" sz="180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9123CF3-03FF-49FB-86A5-B7F911EC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7865" y="6492240"/>
            <a:ext cx="2560320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What is the status quo in Poland?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D930516-F5C2-4544-84A8-3CBB8266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94330" y="6492875"/>
            <a:ext cx="5486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D7EA598-7915-4223-8329-3E74D014BFEB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801581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605</Words>
  <Application>Microsoft Office PowerPoint</Application>
  <PresentationFormat>Panoramiczny</PresentationFormat>
  <Paragraphs>99</Paragraphs>
  <Slides>10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  Green Transition in Public Procurement  (What is the status quo in Poland?)</vt:lpstr>
      <vt:lpstr>Prezentacja programu PowerPoint</vt:lpstr>
      <vt:lpstr>Green Public Procurement in Poland </vt:lpstr>
      <vt:lpstr>Green Public Procurement in Poland </vt:lpstr>
      <vt:lpstr>Grey Public Procurement in Poland </vt:lpstr>
      <vt:lpstr>Transition into ’’Green’’ Public Procurement in Poland  Possible ways? </vt:lpstr>
      <vt:lpstr> </vt:lpstr>
      <vt:lpstr>Polish challenges concerning ’’Green’’ Transition (Public procurement)</vt:lpstr>
      <vt:lpstr>Selected legal instruments supporting ”Green’’ Transition in the new Polish PPL (except existing solutions)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Transition in Public Procurement  (Polish Report)</dc:title>
  <dc:creator>Michal Kania</dc:creator>
  <cp:lastModifiedBy>Michal Kania</cp:lastModifiedBy>
  <cp:revision>34</cp:revision>
  <dcterms:created xsi:type="dcterms:W3CDTF">2021-03-08T07:27:05Z</dcterms:created>
  <dcterms:modified xsi:type="dcterms:W3CDTF">2021-03-29T07:47:04Z</dcterms:modified>
</cp:coreProperties>
</file>