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A2C05-A67D-4FA4-9006-6CE9CCE6091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6C9DF-57A4-462A-9C84-06E6F8CF5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C3FF-A1F9-434C-934C-E2379FCA81D7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52BD-3136-48F3-96F7-C7047D7A6AA5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7476-D466-45CC-8D97-671405ABFF9F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71AD-1AA5-416B-AE7D-17C746686C6E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EE07-3159-44DD-89CC-A718E0E48536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F71-1D72-4722-8A78-4DE5E5F44D05}" type="datetime1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D856-A9AF-4161-AE90-4BFA33FD91EE}" type="datetime1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50BC-50BE-403B-A27A-8FF633B1BB08}" type="datetime1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FF06-5B3A-4153-934F-D58D5B90BDB3}" type="datetime1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A2F4-7E41-479C-A1FD-C167B7CB3B81}" type="datetime1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4CAC-36F9-4E42-A0FF-AA0BEE458CE5}" type="datetime1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7086C-1AC5-47CD-830B-70F8227E7D25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pcommonplace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ichal.kania@us.edu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FD4AD0ED-45F1-4AB2-8C18-7DED238A0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7430622-9855-482E-98A8-1FAECC909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15C76D5-716D-420A-ABDC-55BF6D9E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9875022-E2DB-4A9E-8832-E7009F0E4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BFBDCA6-4D2C-451E-8205-8C334DCE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395B2B7-3263-461B-8800-669EBE884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727DC78-6D51-415D-878D-516F840FB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405FB7A-34E4-454E-80C1-3AF31F600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56EC0F8-CE39-4C95-B52D-033DBF561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3326" y="500580"/>
            <a:ext cx="8229600" cy="2928419"/>
          </a:xfrm>
          <a:noFill/>
        </p:spPr>
        <p:txBody>
          <a:bodyPr anchor="b">
            <a:normAutofit fontScale="90000"/>
          </a:bodyPr>
          <a:lstStyle/>
          <a:p>
            <a:br>
              <a:rPr lang="en-US" sz="12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</a:br>
            <a:br>
              <a:rPr lang="en-US" sz="12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</a:br>
            <a:br>
              <a:rPr lang="en-US" sz="12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</a:br>
            <a:br>
              <a:rPr lang="en-US" sz="12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</a:br>
            <a:br>
              <a:rPr lang="en-US" sz="12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</a:br>
            <a:br>
              <a:rPr lang="pl-PL" sz="12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</a:br>
            <a:br>
              <a:rPr lang="pl-PL" sz="12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</a:br>
            <a:br>
              <a:rPr lang="pl-PL" sz="12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</a:br>
            <a:br>
              <a:rPr lang="pl-PL" sz="12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</a:br>
            <a:br>
              <a:rPr lang="pl-PL" sz="12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</a:br>
            <a:r>
              <a:rPr lang="en-US" sz="2700" dirty="0" err="1">
                <a:solidFill>
                  <a:schemeClr val="bg1"/>
                </a:solidFill>
                <a:latin typeface="+mn-lt"/>
                <a:ea typeface="+mj-lt"/>
                <a:cs typeface="+mj-lt"/>
              </a:rPr>
              <a:t>Konferencja</a:t>
            </a:r>
            <a:r>
              <a:rPr lang="en-US" sz="27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+mn-lt"/>
                <a:ea typeface="+mj-lt"/>
                <a:cs typeface="+mj-lt"/>
              </a:rPr>
              <a:t>naukowa</a:t>
            </a:r>
            <a:b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 </a:t>
            </a:r>
            <a:b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„Profesjonalizacja zamówień Publicznych”</a:t>
            </a:r>
            <a:b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</a:br>
            <a:b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</a:br>
            <a:r>
              <a:rPr lang="en-US" sz="1800" dirty="0" err="1">
                <a:solidFill>
                  <a:schemeClr val="bg1"/>
                </a:solidFill>
                <a:latin typeface="+mn-lt"/>
                <a:ea typeface="+mj-lt"/>
                <a:cs typeface="+mj-lt"/>
              </a:rPr>
              <a:t>Standardy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j-lt"/>
                <a:cs typeface="+mj-lt"/>
              </a:rPr>
              <a:t>organizacyjne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j-lt"/>
                <a:cs typeface="+mj-lt"/>
              </a:rPr>
              <a:t>amerykańskich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 zamówień publicznych</a:t>
            </a:r>
            <a:b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</a:br>
            <a:b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-------------------------</a:t>
            </a:r>
            <a:b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</a:br>
            <a:b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</a:br>
            <a:r>
              <a:rPr lang="en-US" sz="1800" dirty="0" err="1">
                <a:solidFill>
                  <a:schemeClr val="bg1"/>
                </a:solidFill>
                <a:latin typeface="+mn-lt"/>
                <a:ea typeface="+mj-lt"/>
                <a:cs typeface="+mj-lt"/>
              </a:rPr>
              <a:t>Reforma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j-lt"/>
                <a:cs typeface="+mj-lt"/>
              </a:rPr>
              <a:t>amerykańskich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 zamówień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j-lt"/>
                <a:cs typeface="+mj-lt"/>
              </a:rPr>
              <a:t>rządowych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 w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j-lt"/>
                <a:cs typeface="+mj-lt"/>
              </a:rPr>
              <a:t>dziedzinie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j-lt"/>
                <a:cs typeface="+mj-lt"/>
              </a:rPr>
              <a:t>obronności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 i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j-lt"/>
                <a:cs typeface="+mj-lt"/>
              </a:rPr>
              <a:t>bezpieczeństwa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 </a:t>
            </a:r>
            <a:br>
              <a:rPr lang="pl-PL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w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j-lt"/>
                <a:cs typeface="+mj-lt"/>
              </a:rPr>
              <a:t>rekomendacjach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 Section 809 Panel</a:t>
            </a:r>
            <a:br>
              <a:rPr lang="en-US" sz="1200" dirty="0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en-US" sz="1200" dirty="0">
                <a:solidFill>
                  <a:schemeClr val="bg1"/>
                </a:solidFill>
                <a:ea typeface="+mj-lt"/>
                <a:cs typeface="+mj-lt"/>
              </a:rPr>
            </a:br>
            <a:endParaRPr lang="en-US" sz="1200" dirty="0">
              <a:solidFill>
                <a:schemeClr val="bg1"/>
              </a:solidFill>
              <a:cs typeface="Calibri Light"/>
            </a:endParaRPr>
          </a:p>
          <a:p>
            <a:br>
              <a:rPr lang="en-US" sz="1200" dirty="0">
                <a:solidFill>
                  <a:schemeClr val="bg1"/>
                </a:solidFill>
                <a:ea typeface="+mj-lt"/>
                <a:cs typeface="+mj-lt"/>
              </a:rPr>
            </a:br>
            <a:endParaRPr lang="en-US" sz="1200" dirty="0">
              <a:solidFill>
                <a:schemeClr val="bg1"/>
              </a:solidFill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3326" y="3522428"/>
            <a:ext cx="8229600" cy="260707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Calibri"/>
              </a:rPr>
              <a:t>Michał Kania 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  <a:cs typeface="Calibri"/>
              </a:rPr>
              <a:t>Uniwersytet Śląski w Katowicach</a:t>
            </a:r>
            <a:endParaRPr lang="pl-PL" sz="1800">
              <a:solidFill>
                <a:schemeClr val="bg1"/>
              </a:solidFill>
              <a:cs typeface="Calibri"/>
            </a:endParaRPr>
          </a:p>
          <a:p>
            <a:r>
              <a:rPr lang="en-US" sz="1800" dirty="0">
                <a:solidFill>
                  <a:schemeClr val="bg1"/>
                </a:solidFill>
                <a:cs typeface="Calibri"/>
              </a:rPr>
              <a:t> </a:t>
            </a:r>
          </a:p>
          <a:p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3162FBC-1EE8-4355-8B2B-CB9A5B4BD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2940EF9-7ECF-49BA-8F14-5EBC7ADE0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F9A5AE3-5A1E-4528-BDC2-D32A66EFF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39C6801-3BB8-4C41-9385-D9CE4F148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8EA6929-FF51-4E95-8E16-80E9F371A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BE91CBD-B19A-4299-90BD-CC3AB6976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6CE109B-4241-4CF1-B587-868774BB4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D107650-C271-404F-98D8-BB8E7E030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1F01725-EDBB-493E-A610-EF9ACBABB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C8E2A80-F420-488D-AE39-E20BC61B1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58A20B2-85E4-4C64-A75F-376DA772A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88BDCE8-2392-4F5E-B6B4-AD19C903B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6AC28A54-EC46-4FE4-A7F7-177C2794F2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</a:blip>
          <a:srcRect t="1903" b="1831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0B96A8-EF5A-4D78-8551-F0BBCD56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</a:rPr>
              <a:t>Reforma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amerykańskich</a:t>
            </a:r>
            <a:r>
              <a:rPr lang="en-US" sz="2400" dirty="0">
                <a:solidFill>
                  <a:srgbClr val="FFFFFF"/>
                </a:solidFill>
              </a:rPr>
              <a:t> zamówień </a:t>
            </a:r>
            <a:r>
              <a:rPr lang="en-US" sz="2400" dirty="0" err="1">
                <a:solidFill>
                  <a:srgbClr val="FFFFFF"/>
                </a:solidFill>
              </a:rPr>
              <a:t>rządowych</a:t>
            </a:r>
            <a:r>
              <a:rPr lang="en-US" sz="2400" dirty="0">
                <a:solidFill>
                  <a:srgbClr val="FFFFFF"/>
                </a:solidFill>
              </a:rPr>
              <a:t> w </a:t>
            </a:r>
            <a:r>
              <a:rPr lang="en-US" sz="2400" dirty="0" err="1">
                <a:solidFill>
                  <a:srgbClr val="FFFFFF"/>
                </a:solidFill>
              </a:rPr>
              <a:t>dziedzinie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obronności</a:t>
            </a:r>
            <a:r>
              <a:rPr lang="en-US" sz="2400" dirty="0">
                <a:solidFill>
                  <a:srgbClr val="FFFFFF"/>
                </a:solidFill>
              </a:rPr>
              <a:t> i </a:t>
            </a:r>
            <a:r>
              <a:rPr lang="en-US" sz="2400" dirty="0" err="1">
                <a:solidFill>
                  <a:srgbClr val="FFFFFF"/>
                </a:solidFill>
              </a:rPr>
              <a:t>bezpieczeństwa</a:t>
            </a:r>
            <a:r>
              <a:rPr lang="en-US" sz="2400" dirty="0">
                <a:solidFill>
                  <a:srgbClr val="FFFFFF"/>
                </a:solidFill>
              </a:rPr>
              <a:t> w </a:t>
            </a:r>
            <a:r>
              <a:rPr lang="en-US" sz="2400" dirty="0" err="1">
                <a:solidFill>
                  <a:srgbClr val="FFFFFF"/>
                </a:solidFill>
              </a:rPr>
              <a:t>rekomendacjach</a:t>
            </a:r>
            <a:r>
              <a:rPr lang="en-US" sz="2400" dirty="0">
                <a:solidFill>
                  <a:srgbClr val="FFFFFF"/>
                </a:solidFill>
              </a:rPr>
              <a:t> Section 809 Panel</a:t>
            </a:r>
            <a:br>
              <a:rPr lang="en-US" sz="2800" dirty="0"/>
            </a:br>
            <a:endParaRPr lang="en-US" sz="2800" dirty="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D70E9-B37C-4F7E-AF1A-80F2E5D05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Wprowadzenie </a:t>
            </a:r>
          </a:p>
          <a:p>
            <a:r>
              <a:rPr lang="en-US">
                <a:solidFill>
                  <a:srgbClr val="FFFFFF"/>
                </a:solidFill>
              </a:rPr>
              <a:t>Charakterystyka regulacji i rynku amerykańskich zamówień rządowych </a:t>
            </a:r>
          </a:p>
          <a:p>
            <a:r>
              <a:rPr lang="en-US">
                <a:solidFill>
                  <a:srgbClr val="FFFFFF"/>
                </a:solidFill>
              </a:rPr>
              <a:t>Potrzeba reformy zamówień DoD</a:t>
            </a:r>
          </a:p>
          <a:p>
            <a:r>
              <a:rPr lang="en-US">
                <a:solidFill>
                  <a:srgbClr val="FFFFFF"/>
                </a:solidFill>
              </a:rPr>
              <a:t>Section 809 Panel i jego rekomendacje </a:t>
            </a:r>
          </a:p>
          <a:p>
            <a:r>
              <a:rPr lang="en-US">
                <a:solidFill>
                  <a:srgbClr val="FFFFFF"/>
                </a:solidFill>
              </a:rPr>
              <a:t>Podsumowanie </a:t>
            </a:r>
          </a:p>
          <a:p>
            <a:pPr mar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2B405B4-A778-442F-B373-532105F1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CCFC11-F81D-4B64-98F9-4167E199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07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7" descr="A lamp post in front of a window&#10;&#10;Description generated with high confidence">
            <a:extLst>
              <a:ext uri="{FF2B5EF4-FFF2-40B4-BE49-F238E27FC236}">
                <a16:creationId xmlns:a16="http://schemas.microsoft.com/office/drawing/2014/main" id="{01E4FAF1-3431-42A3-963B-4D01AE5971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F0F6C7-B5F3-47E9-94A8-70BF61AB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err="1">
                <a:solidFill>
                  <a:srgbClr val="FFFFFF"/>
                </a:solidFill>
              </a:rPr>
              <a:t>Charakterystyka</a:t>
            </a:r>
            <a:r>
              <a:rPr lang="en-US" sz="2800">
                <a:solidFill>
                  <a:srgbClr val="FFFFFF"/>
                </a:solidFill>
              </a:rPr>
              <a:t> </a:t>
            </a:r>
            <a:r>
              <a:rPr lang="en-US" sz="2800" err="1">
                <a:solidFill>
                  <a:srgbClr val="FFFFFF"/>
                </a:solidFill>
              </a:rPr>
              <a:t>regulacji</a:t>
            </a:r>
            <a:r>
              <a:rPr lang="en-US" sz="2800">
                <a:solidFill>
                  <a:srgbClr val="FFFFFF"/>
                </a:solidFill>
              </a:rPr>
              <a:t> </a:t>
            </a:r>
            <a:r>
              <a:rPr lang="en-US" sz="2800" err="1">
                <a:solidFill>
                  <a:srgbClr val="FFFFFF"/>
                </a:solidFill>
              </a:rPr>
              <a:t>i</a:t>
            </a:r>
            <a:r>
              <a:rPr lang="en-US" sz="2800">
                <a:solidFill>
                  <a:srgbClr val="FFFFFF"/>
                </a:solidFill>
              </a:rPr>
              <a:t> </a:t>
            </a:r>
            <a:r>
              <a:rPr lang="en-US" sz="2800" err="1">
                <a:solidFill>
                  <a:srgbClr val="FFFFFF"/>
                </a:solidFill>
              </a:rPr>
              <a:t>rynku</a:t>
            </a:r>
            <a:r>
              <a:rPr lang="en-US" sz="2800">
                <a:solidFill>
                  <a:srgbClr val="FFFFFF"/>
                </a:solidFill>
              </a:rPr>
              <a:t> </a:t>
            </a:r>
            <a:r>
              <a:rPr lang="en-US" sz="2800" err="1">
                <a:solidFill>
                  <a:srgbClr val="FFFFFF"/>
                </a:solidFill>
              </a:rPr>
              <a:t>amerykańskich</a:t>
            </a:r>
            <a:r>
              <a:rPr lang="en-US" sz="2800">
                <a:solidFill>
                  <a:srgbClr val="FFFFFF"/>
                </a:solidFill>
              </a:rPr>
              <a:t> </a:t>
            </a:r>
            <a:r>
              <a:rPr lang="en-US" sz="2800" err="1">
                <a:solidFill>
                  <a:srgbClr val="FFFFFF"/>
                </a:solidFill>
              </a:rPr>
              <a:t>zamówień</a:t>
            </a:r>
            <a:r>
              <a:rPr lang="en-US" sz="2800">
                <a:solidFill>
                  <a:srgbClr val="FFFFFF"/>
                </a:solidFill>
              </a:rPr>
              <a:t> </a:t>
            </a:r>
            <a:r>
              <a:rPr lang="en-US" sz="2800" err="1">
                <a:solidFill>
                  <a:srgbClr val="FFFFFF"/>
                </a:solidFill>
              </a:rPr>
              <a:t>rządowych</a:t>
            </a:r>
            <a:r>
              <a:rPr lang="en-US" sz="2800">
                <a:solidFill>
                  <a:srgbClr val="FFFFFF"/>
                </a:solidFill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FE658-1942-48F4-82B7-2E550E6B1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err="1">
                <a:solidFill>
                  <a:srgbClr val="FFFFFF"/>
                </a:solidFill>
              </a:rPr>
              <a:t>Zamówienia</a:t>
            </a:r>
            <a:r>
              <a:rPr lang="en-US">
                <a:solidFill>
                  <a:srgbClr val="FFFFFF"/>
                </a:solidFill>
              </a:rPr>
              <a:t> </a:t>
            </a:r>
            <a:r>
              <a:rPr lang="en-US" err="1">
                <a:solidFill>
                  <a:srgbClr val="FFFFFF"/>
                </a:solidFill>
              </a:rPr>
              <a:t>rządowe</a:t>
            </a:r>
            <a:r>
              <a:rPr lang="en-US">
                <a:solidFill>
                  <a:srgbClr val="FFFFFF"/>
                </a:solidFill>
              </a:rPr>
              <a:t> (Government Contracts) </a:t>
            </a:r>
            <a:endParaRPr lang="en-US"/>
          </a:p>
          <a:p>
            <a:pPr algn="just"/>
            <a:r>
              <a:rPr lang="en-US" err="1">
                <a:solidFill>
                  <a:srgbClr val="FFFFFF"/>
                </a:solidFill>
              </a:rPr>
              <a:t>Wartość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rynku</a:t>
            </a:r>
            <a:r>
              <a:rPr lang="en-US">
                <a:solidFill>
                  <a:srgbClr val="FFFFFF"/>
                </a:solidFill>
              </a:rPr>
              <a:t> w FY2019 - 475 mld. dolarów</a:t>
            </a:r>
            <a:endParaRPr lang="en-US">
              <a:solidFill>
                <a:srgbClr val="FFFFFF"/>
              </a:solidFill>
              <a:cs typeface="Calibri" panose="020F0502020204030204"/>
            </a:endParaRPr>
          </a:p>
          <a:p>
            <a:pPr algn="just"/>
            <a:r>
              <a:rPr lang="en-US" err="1">
                <a:solidFill>
                  <a:srgbClr val="FFFFFF"/>
                </a:solidFill>
              </a:rPr>
              <a:t>Udział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zamówień</a:t>
            </a:r>
            <a:r>
              <a:rPr lang="en-US">
                <a:solidFill>
                  <a:srgbClr val="FFFFFF"/>
                </a:solidFill>
              </a:rPr>
              <a:t> DoD - 247,6 miliarda dolarów (54,2%) </a:t>
            </a:r>
            <a:endParaRPr lang="en-US">
              <a:solidFill>
                <a:srgbClr val="FFFFFF"/>
              </a:solidFill>
              <a:cs typeface="Calibri" panose="020F0502020204030204"/>
            </a:endParaRPr>
          </a:p>
          <a:p>
            <a:pPr algn="just"/>
            <a:r>
              <a:rPr lang="en-US">
                <a:solidFill>
                  <a:srgbClr val="FFFFFF"/>
                </a:solidFill>
              </a:rPr>
              <a:t>Historyczny wpływ </a:t>
            </a:r>
            <a:r>
              <a:rPr lang="en-US" err="1">
                <a:solidFill>
                  <a:srgbClr val="FFFFFF"/>
                </a:solidFill>
              </a:rPr>
              <a:t>zamówień</a:t>
            </a:r>
            <a:r>
              <a:rPr lang="en-US">
                <a:solidFill>
                  <a:srgbClr val="FFFFFF"/>
                </a:solidFill>
              </a:rPr>
              <a:t> DoD </a:t>
            </a:r>
            <a:r>
              <a:rPr lang="en-US" err="1">
                <a:solidFill>
                  <a:srgbClr val="FFFFFF"/>
                </a:solidFill>
              </a:rPr>
              <a:t>na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kształt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regulacji</a:t>
            </a:r>
            <a:r>
              <a:rPr lang="en-US">
                <a:solidFill>
                  <a:srgbClr val="FFFFFF"/>
                </a:solidFill>
              </a:rPr>
              <a:t> </a:t>
            </a:r>
            <a:endParaRPr lang="en-US">
              <a:solidFill>
                <a:srgbClr val="FFFFFF"/>
              </a:solidFill>
              <a:cs typeface="Calibri" panose="020F0502020204030204"/>
            </a:endParaRPr>
          </a:p>
          <a:p>
            <a:pPr algn="just"/>
            <a:r>
              <a:rPr lang="en-US">
                <a:solidFill>
                  <a:srgbClr val="FFFFFF"/>
                </a:solidFill>
              </a:rPr>
              <a:t>FAR </a:t>
            </a:r>
            <a:endParaRPr lang="en-US">
              <a:solidFill>
                <a:srgbClr val="FFFFFF"/>
              </a:solidFill>
              <a:cs typeface="Calibri" panose="020F0502020204030204"/>
            </a:endParaRPr>
          </a:p>
          <a:p>
            <a:pPr algn="just"/>
            <a:r>
              <a:rPr lang="en-US">
                <a:solidFill>
                  <a:srgbClr val="FFFFFF"/>
                </a:solidFill>
              </a:rPr>
              <a:t>Model amerykańskich regulacji </a:t>
            </a:r>
            <a:r>
              <a:rPr lang="en-US" err="1">
                <a:solidFill>
                  <a:srgbClr val="FFFFFF"/>
                </a:solidFill>
              </a:rPr>
              <a:t>prawnych</a:t>
            </a:r>
            <a:r>
              <a:rPr lang="en-US">
                <a:solidFill>
                  <a:srgbClr val="FFFFFF"/>
                </a:solidFill>
              </a:rPr>
              <a:t> w zakresie zamówień rządowych </a:t>
            </a:r>
            <a:endParaRPr lang="en-US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EBA3EE4-A0CD-4CEB-99C3-0F7A8D27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5D0FFB9-86A5-43AA-B149-B1FC210E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43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A picture containing outdoor, water, sitting, man&#10;&#10;Description generated with very high confidence">
            <a:extLst>
              <a:ext uri="{FF2B5EF4-FFF2-40B4-BE49-F238E27FC236}">
                <a16:creationId xmlns:a16="http://schemas.microsoft.com/office/drawing/2014/main" id="{CEBE4E7F-52D5-4ECD-A0EA-3B9430C829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</a:blip>
          <a:srcRect t="4841" b="96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363C05-22B0-46EC-B072-23847405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Model amerykańskich regulacji prawnych w zakresie zamówień rządowych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3E6A9-1218-4208-A8B0-31E9A9D30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Efektywność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konkurencja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transparnetność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mitygacja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ryzyk</a:t>
            </a:r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 err="1">
                <a:solidFill>
                  <a:srgbClr val="FFFFFF"/>
                </a:solidFill>
              </a:rPr>
              <a:t>Negocacje</a:t>
            </a:r>
            <a:r>
              <a:rPr lang="en-US" dirty="0">
                <a:solidFill>
                  <a:srgbClr val="FFFFFF"/>
                </a:solidFill>
              </a:rPr>
              <a:t> i </a:t>
            </a:r>
            <a:r>
              <a:rPr lang="en-US" dirty="0" err="1">
                <a:solidFill>
                  <a:srgbClr val="FFFFFF"/>
                </a:solidFill>
              </a:rPr>
              <a:t>współpraca</a:t>
            </a:r>
            <a:r>
              <a:rPr lang="en-US" dirty="0">
                <a:solidFill>
                  <a:srgbClr val="FFFFFF"/>
                </a:solidFill>
              </a:rPr>
              <a:t> z </a:t>
            </a:r>
            <a:r>
              <a:rPr lang="en-US" dirty="0" err="1">
                <a:solidFill>
                  <a:srgbClr val="FFFFFF"/>
                </a:solidFill>
              </a:rPr>
              <a:t>rynkiem</a:t>
            </a:r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 err="1">
                <a:solidFill>
                  <a:srgbClr val="FFFFFF"/>
                </a:solidFill>
              </a:rPr>
              <a:t>Elektronizacja</a:t>
            </a:r>
            <a:r>
              <a:rPr lang="en-US" dirty="0">
                <a:solidFill>
                  <a:srgbClr val="FFFFFF"/>
                </a:solidFill>
              </a:rPr>
              <a:t> zamówień publicznych </a:t>
            </a:r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Umowy ramowe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Szczegółowa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regulacja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etapu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realizacji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umów</a:t>
            </a:r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GSA-</a:t>
            </a:r>
            <a:r>
              <a:rPr lang="en-US" dirty="0" err="1">
                <a:solidFill>
                  <a:srgbClr val="FFFFFF"/>
                </a:solidFill>
              </a:rPr>
              <a:t>Centralny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profesjonalny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zamawiający</a:t>
            </a:r>
            <a:r>
              <a:rPr lang="en-US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01FC1D7-C823-4925-A345-B4180953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ED589A2-8692-4F86-87AE-FBEDCBEB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94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outdoor, large, sitting, air&#10;&#10;Description generated with very high confidence">
            <a:extLst>
              <a:ext uri="{FF2B5EF4-FFF2-40B4-BE49-F238E27FC236}">
                <a16:creationId xmlns:a16="http://schemas.microsoft.com/office/drawing/2014/main" id="{850AC258-A138-4BA1-A82D-BDEA848B5F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</a:blip>
          <a:srcRect t="15494" b="95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D52B7-8F74-4234-9186-397C796E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</a:rPr>
              <a:t>Potrzeba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sz="2400" dirty="0" err="1">
                <a:solidFill>
                  <a:srgbClr val="FFFFFF"/>
                </a:solidFill>
              </a:rPr>
              <a:t>reformy</a:t>
            </a:r>
            <a:r>
              <a:rPr lang="en-US" sz="2400" dirty="0">
                <a:solidFill>
                  <a:srgbClr val="FFFFFF"/>
                </a:solidFill>
              </a:rPr>
              <a:t> zamówień DoD</a:t>
            </a:r>
            <a:endParaRPr lang="en-US" sz="2400" dirty="0"/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83830-4D5B-4E7B-A210-B7DA43B76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''Mission First Approach'' </a:t>
            </a:r>
          </a:p>
          <a:p>
            <a:r>
              <a:rPr lang="en-US" dirty="0" err="1">
                <a:solidFill>
                  <a:srgbClr val="FFFFFF"/>
                </a:solidFill>
              </a:rPr>
              <a:t>Wyzwania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geostrategiczne</a:t>
            </a:r>
            <a:r>
              <a:rPr lang="en-US" dirty="0">
                <a:solidFill>
                  <a:srgbClr val="FFFFFF"/>
                </a:solidFill>
              </a:rPr>
              <a:t> XXI </a:t>
            </a:r>
            <a:r>
              <a:rPr lang="en-US" dirty="0" err="1">
                <a:solidFill>
                  <a:srgbClr val="FFFFFF"/>
                </a:solidFill>
              </a:rPr>
              <a:t>wieku</a:t>
            </a:r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 err="1">
                <a:solidFill>
                  <a:srgbClr val="FFFFFF"/>
                </a:solidFill>
              </a:rPr>
              <a:t>Podejście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konkurentów</a:t>
            </a:r>
            <a:r>
              <a:rPr lang="en-US" dirty="0">
                <a:solidFill>
                  <a:srgbClr val="FFFFFF"/>
                </a:solidFill>
              </a:rPr>
              <a:t> do </a:t>
            </a:r>
            <a:r>
              <a:rPr lang="en-US" dirty="0" err="1">
                <a:solidFill>
                  <a:srgbClr val="FFFFFF"/>
                </a:solidFill>
              </a:rPr>
              <a:t>roli</a:t>
            </a:r>
            <a:r>
              <a:rPr lang="en-US" dirty="0">
                <a:solidFill>
                  <a:srgbClr val="FFFFFF"/>
                </a:solidFill>
              </a:rPr>
              <a:t> i </a:t>
            </a:r>
            <a:r>
              <a:rPr lang="en-US" dirty="0" err="1">
                <a:solidFill>
                  <a:srgbClr val="FFFFFF"/>
                </a:solidFill>
              </a:rPr>
              <a:t>zasad</a:t>
            </a:r>
            <a:r>
              <a:rPr lang="en-US" dirty="0">
                <a:solidFill>
                  <a:srgbClr val="FFFFFF"/>
                </a:solidFill>
              </a:rPr>
              <a:t> zamówień publicznych </a:t>
            </a:r>
          </a:p>
          <a:p>
            <a:r>
              <a:rPr lang="en-US" dirty="0" err="1">
                <a:solidFill>
                  <a:srgbClr val="FFFFFF"/>
                </a:solidFill>
              </a:rPr>
              <a:t>Eksploracja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przestrzeni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kosmicznej</a:t>
            </a:r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Wyzwania współczesności </a:t>
            </a:r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1432CF1-56FF-4DAD-90E5-3C177021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CE8A538-F072-42A2-880F-94827E7D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79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2A7C-660D-46B7-AEA7-C59B577F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/>
              <a:t>Section 809 Panel </a:t>
            </a:r>
            <a:r>
              <a:rPr lang="en-US" sz="2400" err="1"/>
              <a:t>i</a:t>
            </a:r>
            <a:r>
              <a:rPr lang="en-US" sz="2400" dirty="0"/>
              <a:t> </a:t>
            </a:r>
            <a:r>
              <a:rPr lang="en-US" sz="2400" err="1"/>
              <a:t>jego</a:t>
            </a:r>
            <a:r>
              <a:rPr lang="en-US" sz="2400" dirty="0"/>
              <a:t> </a:t>
            </a:r>
            <a:r>
              <a:rPr lang="en-US" sz="2400" err="1"/>
              <a:t>rekomendacje</a:t>
            </a:r>
            <a:endParaRPr lang="en-US" sz="24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F0DC0-DC66-4F47-B0FF-C31ADA8FD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dirty="0" err="1"/>
              <a:t>Powołanie</a:t>
            </a:r>
            <a:r>
              <a:rPr lang="en-US" sz="2000" dirty="0"/>
              <a:t> Komisji ds. </a:t>
            </a:r>
            <a:r>
              <a:rPr lang="en-US" sz="2000" dirty="0" err="1"/>
              <a:t>usprawnień</a:t>
            </a:r>
            <a:r>
              <a:rPr lang="en-US" sz="2000" dirty="0"/>
              <a:t> I </a:t>
            </a:r>
            <a:r>
              <a:rPr lang="en-US" sz="2000" dirty="0" err="1"/>
              <a:t>kodyfikacji</a:t>
            </a:r>
            <a:r>
              <a:rPr lang="en-US" sz="2000" dirty="0"/>
              <a:t> </a:t>
            </a:r>
            <a:r>
              <a:rPr lang="en-US" sz="2000" dirty="0" err="1"/>
              <a:t>przepisów</a:t>
            </a:r>
            <a:r>
              <a:rPr lang="en-US" sz="2000" dirty="0"/>
              <a:t> </a:t>
            </a:r>
            <a:endParaRPr lang="en-US" sz="2000" dirty="0">
              <a:cs typeface="Calibri" panose="020F0502020204030204"/>
            </a:endParaRPr>
          </a:p>
          <a:p>
            <a:pPr algn="ctr"/>
            <a:r>
              <a:rPr lang="en-US" sz="2000" dirty="0" err="1"/>
              <a:t>Skład</a:t>
            </a:r>
            <a:r>
              <a:rPr lang="en-US" sz="2000" dirty="0"/>
              <a:t> i </a:t>
            </a:r>
            <a:r>
              <a:rPr lang="en-US" sz="2000" dirty="0" err="1"/>
              <a:t>kompetencje</a:t>
            </a:r>
            <a:r>
              <a:rPr lang="en-US" sz="2000" dirty="0"/>
              <a:t> </a:t>
            </a:r>
            <a:endParaRPr lang="en-US" sz="2000" dirty="0">
              <a:cs typeface="Calibri" panose="020F0502020204030204"/>
            </a:endParaRPr>
          </a:p>
          <a:p>
            <a:pPr algn="ctr"/>
            <a:r>
              <a:rPr lang="en-US" sz="2000" dirty="0" err="1"/>
              <a:t>Podjęte</a:t>
            </a:r>
            <a:r>
              <a:rPr lang="en-US" sz="2000" dirty="0"/>
              <a:t> </a:t>
            </a:r>
            <a:r>
              <a:rPr lang="en-US" sz="2000" dirty="0" err="1"/>
              <a:t>działania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  <a:p>
            <a:pPr algn="ctr"/>
            <a:r>
              <a:rPr lang="en-US" sz="2000" dirty="0" err="1"/>
              <a:t>Rekomendacje</a:t>
            </a:r>
            <a:r>
              <a:rPr lang="en-US" sz="2000" dirty="0"/>
              <a:t> </a:t>
            </a:r>
            <a:r>
              <a:rPr lang="en-US" sz="2000" dirty="0" err="1"/>
              <a:t>dla</a:t>
            </a:r>
            <a:r>
              <a:rPr lang="en-US" sz="2000" dirty="0"/>
              <a:t> </a:t>
            </a:r>
            <a:r>
              <a:rPr lang="en-US" sz="2000" dirty="0" err="1"/>
              <a:t>rządowych</a:t>
            </a:r>
            <a:r>
              <a:rPr lang="en-US" sz="2000" dirty="0"/>
              <a:t> zamówień </a:t>
            </a:r>
            <a:r>
              <a:rPr lang="en-US" sz="2000" dirty="0" err="1"/>
              <a:t>cywilnych</a:t>
            </a:r>
            <a:r>
              <a:rPr lang="en-US" sz="1800" dirty="0"/>
              <a:t> </a:t>
            </a:r>
            <a:endParaRPr lang="en-US" sz="1800" dirty="0">
              <a:cs typeface="Calibri" panose="020F0502020204030204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97AC920-05DD-47DD-A678-E3F6D41CD6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" b="4697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91AEA02-28F9-4F21-BA50-036A5C34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Michał Kania, Uniwersytet Śląski w Katowicach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6C6A9A-D505-4943-B5D1-568122AB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8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E3DCDE1-E750-4EB3-98A2-07BC0A6E76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</a:blip>
          <a:srcRect t="9631" b="341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B04A5B-EF60-4151-9FDD-9DD0F0DA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Podsumowanie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E8B8F-C84A-448A-9F1E-0A1206611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Dziękuję</a:t>
            </a:r>
            <a:r>
              <a:rPr lang="en-US" dirty="0">
                <a:solidFill>
                  <a:srgbClr val="FFFFFF"/>
                </a:solidFill>
              </a:rPr>
              <a:t> za </a:t>
            </a:r>
            <a:r>
              <a:rPr lang="en-US" dirty="0" err="1">
                <a:solidFill>
                  <a:srgbClr val="FFFFFF"/>
                </a:solidFill>
              </a:rPr>
              <a:t>uwagę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dr hab. prof US Michał Kania </a:t>
            </a:r>
          </a:p>
          <a:p>
            <a:r>
              <a:rPr lang="en-US" dirty="0">
                <a:solidFill>
                  <a:srgbClr val="FFFFFF"/>
                </a:solidFill>
                <a:hlinkClick r:id="rId3"/>
              </a:rPr>
              <a:t>www.5pcommonplace.com</a:t>
            </a:r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  <a:hlinkClick r:id="rId4"/>
              </a:rPr>
              <a:t>michal.kania@us.edu.pl</a:t>
            </a:r>
            <a:r>
              <a:rPr lang="en-US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33D735B-0E8F-4F2A-8B81-516EC2B5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Michał Kania, Uniwersytet Śląski w Katowicach 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1E7D24-4DFB-4132-8546-5ECD9854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9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297</Words>
  <Application>Microsoft Office PowerPoint</Application>
  <PresentationFormat>Panoramiczny</PresentationFormat>
  <Paragraphs>54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        Konferencja naukowa   „Profesjonalizacja zamówień Publicznych”  Standardy organizacyjne amerykańskich zamówień publicznych  -------------------------  Reforma amerykańskich zamówień rządowych w dziedzinie obronności i bezpieczeństwa  w rekomendacjach Section 809 Panel    </vt:lpstr>
      <vt:lpstr>Reforma amerykańskich zamówień rządowych w dziedzinie obronności i bezpieczeństwa w rekomendacjach Section 809 Panel </vt:lpstr>
      <vt:lpstr>Charakterystyka regulacji i rynku amerykańskich zamówień rządowych </vt:lpstr>
      <vt:lpstr>Model amerykańskich regulacji prawnych w zakresie zamówień rządowych</vt:lpstr>
      <vt:lpstr>Potrzeba reformy zamówień DoD </vt:lpstr>
      <vt:lpstr>Section 809 Panel i jego rekomendacje</vt:lpstr>
      <vt:lpstr>Podsumowanie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 naukowa   „Profesjonalizacja zamówień Publicznych”  Standardy organizacyjne amerykańskich zamówień publicznych  -------------------------  Reforma amerykańskich zamówień rządowych w dziedzinie obronności i bezpieczeństwa  w rekomendacjach Section 809 Panel</dc:title>
  <dc:creator>Michal Kania</dc:creator>
  <cp:lastModifiedBy>Michal Kania</cp:lastModifiedBy>
  <cp:revision>4</cp:revision>
  <dcterms:created xsi:type="dcterms:W3CDTF">2020-06-23T10:25:31Z</dcterms:created>
  <dcterms:modified xsi:type="dcterms:W3CDTF">2020-06-23T10:31:55Z</dcterms:modified>
</cp:coreProperties>
</file>