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58" r:id="rId4"/>
    <p:sldId id="259" r:id="rId5"/>
    <p:sldId id="267" r:id="rId6"/>
    <p:sldId id="265" r:id="rId7"/>
    <p:sldId id="266" r:id="rId8"/>
    <p:sldId id="263" r:id="rId9"/>
    <p:sldId id="260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9B814-5653-4C9D-B177-53B2BAD411CB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5D08E-DD45-43E9-A910-602B7587F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10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5D08E-DD45-43E9-A910-602B7587F0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21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5D08E-DD45-43E9-A910-602B7587F0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50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5D08E-DD45-43E9-A910-602B7587F0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36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5D08E-DD45-43E9-A910-602B7587F0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51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5D08E-DD45-43E9-A910-602B7587F0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89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5D08E-DD45-43E9-A910-602B7587F0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2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F58BF3-A0FF-461F-8B52-13E5670C5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2D3A81D-3E93-4366-8C70-7DD5EFDBAE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D2B8A45-5EA6-43EA-8DC3-4CB9DF9BA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EA81-8FF1-431E-8979-05718C6A9762}" type="datetime1">
              <a:rPr lang="en-US" smtClean="0"/>
              <a:t>3/26/2021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8996093-A12C-435F-BCA6-C4C4B0EAF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What is the status quo in Poland?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073AFCF-6F51-4F5E-BAD3-4F1BEC3D3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A598-7915-4223-8329-3E74D014B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84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306116-C665-4B6A-887A-6D2E8C2E9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7550DF6-980B-4B6B-B381-700905F81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A2B1E68-5E0B-4305-A710-675C8496E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EAF2-AAD8-42CC-816B-6852CF6D3207}" type="datetime1">
              <a:rPr lang="en-US" smtClean="0"/>
              <a:t>3/26/2021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B502669-0EED-471D-AE6C-0DA6E26A7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What is the status quo in Poland?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CCEC04A-E0F0-4BE3-8324-8D26041B1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A598-7915-4223-8329-3E74D014B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46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0013776-A536-4C45-8FD3-BEB45CD5FF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5C2850F-0050-41C4-A17C-358898FB93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EC29463-EAB8-4682-85DF-4B7001B07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3B6E-D346-4009-BE44-B2CF654C926E}" type="datetime1">
              <a:rPr lang="en-US" smtClean="0"/>
              <a:t>3/26/2021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47B4EB0-2785-4FBF-BA85-0E97B38EC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What is the status quo in Poland?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AA50ED4-2BB4-49C7-9C88-47C04FCF1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A598-7915-4223-8329-3E74D014B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2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82B32F-92FB-403F-A05E-1F6CD219E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0898C8-C06B-4FB4-939B-6E7A94865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AA035CF-9806-4DEE-8B04-590816EE0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631D-15A1-44AD-A63A-5919E18C56FA}" type="datetime1">
              <a:rPr lang="en-US" smtClean="0"/>
              <a:t>3/26/2021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5C4136E-B45A-4751-AA57-96AF7C2EC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What is the status quo in Poland?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1772648-7B62-4E8A-BA5C-8F311CE38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A598-7915-4223-8329-3E74D014B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5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4A817A-2FB3-417F-B015-47A2F8B30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8389CC3-68E1-4284-90E0-F6B4DBFAB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0183499-718A-4629-AA74-6CAB40ACA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F155-4969-43BA-B111-444213435543}" type="datetime1">
              <a:rPr lang="en-US" smtClean="0"/>
              <a:t>3/26/2021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3768577-5561-4144-AEC1-74AEA05A7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What is the status quo in Poland?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9063CFC-2681-4522-8BFF-7B0F8209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A598-7915-4223-8329-3E74D014B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1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050F01-C9D6-4BF9-AF9E-D0ECB5AAC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8E6873-DE21-409F-BA83-1DD9C4BCC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E57B9DB-5D6A-45C9-8309-BF5DDC106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A35C397-EC16-4AC8-8640-DBC4E42CD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04FA-5BD1-41A8-9AEF-BB4447B387F0}" type="datetime1">
              <a:rPr lang="en-US" smtClean="0"/>
              <a:t>3/26/2021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020A09B-5692-4756-A8A9-96BD9F3A2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What is the status quo in Poland?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B0FCBD0-AC64-41D1-954E-87759682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A598-7915-4223-8329-3E74D014B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7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B083C1-77B5-460B-ADCB-D07D5CE07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4F505ED-B10D-416B-97FB-B19AC331B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AF2A64F-8BEE-4A70-9030-EBCB892D7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F386181-84A4-46BC-9529-95C255261E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F81A6F9-C5DA-4D97-B740-896ABCB208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3FEF00F-7689-47AA-A793-A8673E7F2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BC1E-4F27-4FAA-A296-2031402BACC2}" type="datetime1">
              <a:rPr lang="en-US" smtClean="0"/>
              <a:t>3/26/2021</a:t>
            </a:fld>
            <a:endParaRPr lang="en-US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D9897D1-65A2-43E4-8FB7-D5E83D49F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What is the status quo in Poland?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2B66857-96A4-4406-A414-72919F7C0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A598-7915-4223-8329-3E74D014B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588A2E-7155-41D3-A9E9-C90594568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65884B2-FC6D-4B31-87AA-E814E59E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66B2-1CCE-4D0B-9F80-B67182E1BB1B}" type="datetime1">
              <a:rPr lang="en-US" smtClean="0"/>
              <a:t>3/26/2021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1E138C8-3A98-47D1-82B8-1CDDCEDF0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What is the status quo in Poland?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3D705D1-EB1C-433C-B48A-4EA6D983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A598-7915-4223-8329-3E74D014B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9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3DBBFFA-304C-422E-BBF5-14C2A3295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A7AD-62D4-4B84-B556-9AFBC522C6D8}" type="datetime1">
              <a:rPr lang="en-US" smtClean="0"/>
              <a:t>3/26/2021</a:t>
            </a:fld>
            <a:endParaRPr lang="en-US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6C8BBCF-BC5C-4B85-9E97-79952EAAB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What is the status quo in Poland?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BD9FE87-9FA3-47DE-9E77-D370A8F4D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A598-7915-4223-8329-3E74D014B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FDC439-99C6-484A-872A-14F42EB11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2BCD06-DAD6-4E2A-B3F1-C0B350B2E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7E245E6-C28B-47A3-938E-03AE50BE5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FF53791-0552-435D-A1B3-009EBD705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89B2-0A3B-47EA-99C6-3651C5335F6F}" type="datetime1">
              <a:rPr lang="en-US" smtClean="0"/>
              <a:t>3/26/2021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28A0B2B-14F0-4592-AC03-F9EF3F57D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What is the status quo in Poland?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9964BB4-8D63-4CCB-BD75-A6EECC35C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A598-7915-4223-8329-3E74D014B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11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D6B528-C34F-4918-BBA9-0A305E68D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7133F51-D834-461C-89B6-AC09AB630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2FC8E04-A75D-47CA-B7BA-805E18B87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62FC156-A7AD-4A12-B270-78EF1466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A436-3087-4109-922F-728281F1C0CF}" type="datetime1">
              <a:rPr lang="en-US" smtClean="0"/>
              <a:t>3/26/2021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C369AD3-E43E-468D-8953-CE4E2F85A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What is the status quo in Poland?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4A77647-D693-49FF-AF7E-A940774B2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A598-7915-4223-8329-3E74D014B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4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5C53D62-31FA-4000-B20C-B8DEFAE13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9E0AC0D-068C-41CA-84B6-ACB2B0B85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1B997A3-F404-4461-B94A-68D0533CE7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8EE89-79DA-49EC-ACEA-A73DCAFF902D}" type="datetime1">
              <a:rPr lang="en-US" smtClean="0"/>
              <a:t>3/26/2021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6069EBB-A500-4270-B839-B6243CED86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What is the status quo in Poland?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CCA889F-E870-49C4-AC98-0F854A4515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EA598-7915-4223-8329-3E74D014B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4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pcommonplace.com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michal.kania@us.edu.p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0450C687-86B5-4248-BEBB-0B59B7977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06663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EA456F-CE3F-4D77-9FDD-613F94C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8" y="721805"/>
            <a:ext cx="4264888" cy="22219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20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Green Transition in Public Procurement</a:t>
            </a:r>
            <a:br>
              <a:rPr lang="en-US" sz="20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20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0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(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the status quo in Poland?</a:t>
            </a:r>
            <a:r>
              <a:rPr lang="en-US" sz="20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)</a:t>
            </a:r>
            <a:endParaRPr lang="en-US" sz="2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1" name="Rectangle 47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49">
            <a:extLst>
              <a:ext uri="{FF2B5EF4-FFF2-40B4-BE49-F238E27FC236}">
                <a16:creationId xmlns:a16="http://schemas.microsoft.com/office/drawing/2014/main" id="{A9B4CF53-BC95-46A2-B37D-D05450472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03" name="Rectangle 64">
              <a:extLst>
                <a:ext uri="{FF2B5EF4-FFF2-40B4-BE49-F238E27FC236}">
                  <a16:creationId xmlns:a16="http://schemas.microsoft.com/office/drawing/2014/main" id="{82FB6946-B6BC-49D3-BB97-5BB97BCDA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66">
              <a:extLst>
                <a:ext uri="{FF2B5EF4-FFF2-40B4-BE49-F238E27FC236}">
                  <a16:creationId xmlns:a16="http://schemas.microsoft.com/office/drawing/2014/main" id="{D7D05801-3139-44B5-9BA4-80BF38143E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64">
              <a:extLst>
                <a:ext uri="{FF2B5EF4-FFF2-40B4-BE49-F238E27FC236}">
                  <a16:creationId xmlns:a16="http://schemas.microsoft.com/office/drawing/2014/main" id="{C1285406-A9A8-420E-B8E4-793B60049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66">
              <a:extLst>
                <a:ext uri="{FF2B5EF4-FFF2-40B4-BE49-F238E27FC236}">
                  <a16:creationId xmlns:a16="http://schemas.microsoft.com/office/drawing/2014/main" id="{8B3D20EE-1C4E-4D4C-BCA6-8EDFF7C50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64">
              <a:extLst>
                <a:ext uri="{FF2B5EF4-FFF2-40B4-BE49-F238E27FC236}">
                  <a16:creationId xmlns:a16="http://schemas.microsoft.com/office/drawing/2014/main" id="{C1515A89-664B-462C-9F5A-1E58EC54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66">
              <a:extLst>
                <a:ext uri="{FF2B5EF4-FFF2-40B4-BE49-F238E27FC236}">
                  <a16:creationId xmlns:a16="http://schemas.microsoft.com/office/drawing/2014/main" id="{A3161A7D-FA76-4326-BAB9-6E0233A01A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64">
              <a:extLst>
                <a:ext uri="{FF2B5EF4-FFF2-40B4-BE49-F238E27FC236}">
                  <a16:creationId xmlns:a16="http://schemas.microsoft.com/office/drawing/2014/main" id="{AA24BE7B-1AAC-463B-9FEF-7590317F4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66">
              <a:extLst>
                <a:ext uri="{FF2B5EF4-FFF2-40B4-BE49-F238E27FC236}">
                  <a16:creationId xmlns:a16="http://schemas.microsoft.com/office/drawing/2014/main" id="{56AB4F15-4844-457A-AF46-3D1D1AE340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64">
              <a:extLst>
                <a:ext uri="{FF2B5EF4-FFF2-40B4-BE49-F238E27FC236}">
                  <a16:creationId xmlns:a16="http://schemas.microsoft.com/office/drawing/2014/main" id="{2260C4BD-CAAF-4776-AD3C-8449E4750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66">
              <a:extLst>
                <a:ext uri="{FF2B5EF4-FFF2-40B4-BE49-F238E27FC236}">
                  <a16:creationId xmlns:a16="http://schemas.microsoft.com/office/drawing/2014/main" id="{BFEFE041-1ED6-448D-AB61-539755AB96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64">
              <a:extLst>
                <a:ext uri="{FF2B5EF4-FFF2-40B4-BE49-F238E27FC236}">
                  <a16:creationId xmlns:a16="http://schemas.microsoft.com/office/drawing/2014/main" id="{91B5294C-A473-487E-B001-D0B9E60E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66">
              <a:extLst>
                <a:ext uri="{FF2B5EF4-FFF2-40B4-BE49-F238E27FC236}">
                  <a16:creationId xmlns:a16="http://schemas.microsoft.com/office/drawing/2014/main" id="{1CB2FBA8-54F5-4AAC-A317-EE8CD705E5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64">
              <a:extLst>
                <a:ext uri="{FF2B5EF4-FFF2-40B4-BE49-F238E27FC236}">
                  <a16:creationId xmlns:a16="http://schemas.microsoft.com/office/drawing/2014/main" id="{260C043C-3DD1-45AE-8C57-3B00D0583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66">
              <a:extLst>
                <a:ext uri="{FF2B5EF4-FFF2-40B4-BE49-F238E27FC236}">
                  <a16:creationId xmlns:a16="http://schemas.microsoft.com/office/drawing/2014/main" id="{2AF05C5C-202A-4D8F-BE6C-10BBC01B0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64">
              <a:extLst>
                <a:ext uri="{FF2B5EF4-FFF2-40B4-BE49-F238E27FC236}">
                  <a16:creationId xmlns:a16="http://schemas.microsoft.com/office/drawing/2014/main" id="{D5F0CE7E-3C13-48B7-B758-56D1ECF99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66">
              <a:extLst>
                <a:ext uri="{FF2B5EF4-FFF2-40B4-BE49-F238E27FC236}">
                  <a16:creationId xmlns:a16="http://schemas.microsoft.com/office/drawing/2014/main" id="{62231363-AC94-4C4D-A832-B5F6C25F02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64">
              <a:extLst>
                <a:ext uri="{FF2B5EF4-FFF2-40B4-BE49-F238E27FC236}">
                  <a16:creationId xmlns:a16="http://schemas.microsoft.com/office/drawing/2014/main" id="{109068F2-E473-4D37-8B86-E277B12CE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66">
              <a:extLst>
                <a:ext uri="{FF2B5EF4-FFF2-40B4-BE49-F238E27FC236}">
                  <a16:creationId xmlns:a16="http://schemas.microsoft.com/office/drawing/2014/main" id="{69243EA3-CC31-43A5-B7BA-8077D99453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64">
              <a:extLst>
                <a:ext uri="{FF2B5EF4-FFF2-40B4-BE49-F238E27FC236}">
                  <a16:creationId xmlns:a16="http://schemas.microsoft.com/office/drawing/2014/main" id="{81597D69-9411-4FE0-9741-385ED1D4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66">
              <a:extLst>
                <a:ext uri="{FF2B5EF4-FFF2-40B4-BE49-F238E27FC236}">
                  <a16:creationId xmlns:a16="http://schemas.microsoft.com/office/drawing/2014/main" id="{AEC6CFC5-C230-4B82-B3DA-852FC60C2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" name="Rectangle 71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FEE5ACC-9CB2-4394-B10A-32669089C2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6648" y="3531476"/>
            <a:ext cx="4264888" cy="3034862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800" dirty="0"/>
          </a:p>
          <a:p>
            <a:r>
              <a:rPr lang="en-US" sz="1800" dirty="0"/>
              <a:t>Michał Kania</a:t>
            </a:r>
          </a:p>
          <a:p>
            <a:r>
              <a:rPr lang="en-US" sz="1800" dirty="0"/>
              <a:t>University of Silesia in Katowice </a:t>
            </a:r>
          </a:p>
          <a:p>
            <a:r>
              <a:rPr lang="en-US" sz="1800" dirty="0"/>
              <a:t>Public Procurement Law Association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C0657592-688D-424E-8271-0A6856260D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040" y="1605160"/>
            <a:ext cx="5526788" cy="364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3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5F0E358-1E49-4920-80D8-C3D138708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2D2362D-7010-4036-B9CA-03DFC8EB3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C85BF5E-2BD6-4E5B-8EA3-420B45BB0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389812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E282E14-4D3A-427F-BC50-19E308A5B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641" y="662400"/>
            <a:ext cx="3410309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40D8E28-91B5-42B0-9D6C-B777D8AD9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713579" cy="6858000"/>
          </a:xfrm>
          <a:custGeom>
            <a:avLst/>
            <a:gdLst>
              <a:gd name="connsiteX0" fmla="*/ 0 w 7713579"/>
              <a:gd name="connsiteY0" fmla="*/ 0 h 6858000"/>
              <a:gd name="connsiteX1" fmla="*/ 7534191 w 7713579"/>
              <a:gd name="connsiteY1" fmla="*/ 0 h 6858000"/>
              <a:gd name="connsiteX2" fmla="*/ 7538954 w 7713579"/>
              <a:gd name="connsiteY2" fmla="*/ 66675 h 6858000"/>
              <a:gd name="connsiteX3" fmla="*/ 7546891 w 7713579"/>
              <a:gd name="connsiteY3" fmla="*/ 122237 h 6858000"/>
              <a:gd name="connsiteX4" fmla="*/ 7556416 w 7713579"/>
              <a:gd name="connsiteY4" fmla="*/ 174625 h 6858000"/>
              <a:gd name="connsiteX5" fmla="*/ 7572291 w 7713579"/>
              <a:gd name="connsiteY5" fmla="*/ 217487 h 6858000"/>
              <a:gd name="connsiteX6" fmla="*/ 7588166 w 7713579"/>
              <a:gd name="connsiteY6" fmla="*/ 260350 h 6858000"/>
              <a:gd name="connsiteX7" fmla="*/ 7607216 w 7713579"/>
              <a:gd name="connsiteY7" fmla="*/ 296862 h 6858000"/>
              <a:gd name="connsiteX8" fmla="*/ 7626266 w 7713579"/>
              <a:gd name="connsiteY8" fmla="*/ 334962 h 6858000"/>
              <a:gd name="connsiteX9" fmla="*/ 7643729 w 7713579"/>
              <a:gd name="connsiteY9" fmla="*/ 369887 h 6858000"/>
              <a:gd name="connsiteX10" fmla="*/ 7661191 w 7713579"/>
              <a:gd name="connsiteY10" fmla="*/ 409575 h 6858000"/>
              <a:gd name="connsiteX11" fmla="*/ 7677066 w 7713579"/>
              <a:gd name="connsiteY11" fmla="*/ 450850 h 6858000"/>
              <a:gd name="connsiteX12" fmla="*/ 7691354 w 7713579"/>
              <a:gd name="connsiteY12" fmla="*/ 496887 h 6858000"/>
              <a:gd name="connsiteX13" fmla="*/ 7702466 w 7713579"/>
              <a:gd name="connsiteY13" fmla="*/ 546100 h 6858000"/>
              <a:gd name="connsiteX14" fmla="*/ 7710404 w 7713579"/>
              <a:gd name="connsiteY14" fmla="*/ 606425 h 6858000"/>
              <a:gd name="connsiteX15" fmla="*/ 7713579 w 7713579"/>
              <a:gd name="connsiteY15" fmla="*/ 673100 h 6858000"/>
              <a:gd name="connsiteX16" fmla="*/ 7710404 w 7713579"/>
              <a:gd name="connsiteY16" fmla="*/ 744537 h 6858000"/>
              <a:gd name="connsiteX17" fmla="*/ 7702466 w 7713579"/>
              <a:gd name="connsiteY17" fmla="*/ 801687 h 6858000"/>
              <a:gd name="connsiteX18" fmla="*/ 7691354 w 7713579"/>
              <a:gd name="connsiteY18" fmla="*/ 854075 h 6858000"/>
              <a:gd name="connsiteX19" fmla="*/ 7677066 w 7713579"/>
              <a:gd name="connsiteY19" fmla="*/ 901700 h 6858000"/>
              <a:gd name="connsiteX20" fmla="*/ 7661191 w 7713579"/>
              <a:gd name="connsiteY20" fmla="*/ 942975 h 6858000"/>
              <a:gd name="connsiteX21" fmla="*/ 7642141 w 7713579"/>
              <a:gd name="connsiteY21" fmla="*/ 981075 h 6858000"/>
              <a:gd name="connsiteX22" fmla="*/ 7623091 w 7713579"/>
              <a:gd name="connsiteY22" fmla="*/ 1017587 h 6858000"/>
              <a:gd name="connsiteX23" fmla="*/ 7604041 w 7713579"/>
              <a:gd name="connsiteY23" fmla="*/ 1055687 h 6858000"/>
              <a:gd name="connsiteX24" fmla="*/ 7586579 w 7713579"/>
              <a:gd name="connsiteY24" fmla="*/ 1095375 h 6858000"/>
              <a:gd name="connsiteX25" fmla="*/ 7569116 w 7713579"/>
              <a:gd name="connsiteY25" fmla="*/ 1136650 h 6858000"/>
              <a:gd name="connsiteX26" fmla="*/ 7554829 w 7713579"/>
              <a:gd name="connsiteY26" fmla="*/ 1182687 h 6858000"/>
              <a:gd name="connsiteX27" fmla="*/ 7545304 w 7713579"/>
              <a:gd name="connsiteY27" fmla="*/ 1235075 h 6858000"/>
              <a:gd name="connsiteX28" fmla="*/ 7535779 w 7713579"/>
              <a:gd name="connsiteY28" fmla="*/ 1295400 h 6858000"/>
              <a:gd name="connsiteX29" fmla="*/ 7534191 w 7713579"/>
              <a:gd name="connsiteY29" fmla="*/ 1363662 h 6858000"/>
              <a:gd name="connsiteX30" fmla="*/ 7535779 w 7713579"/>
              <a:gd name="connsiteY30" fmla="*/ 1431925 h 6858000"/>
              <a:gd name="connsiteX31" fmla="*/ 7545304 w 7713579"/>
              <a:gd name="connsiteY31" fmla="*/ 1492250 h 6858000"/>
              <a:gd name="connsiteX32" fmla="*/ 7554829 w 7713579"/>
              <a:gd name="connsiteY32" fmla="*/ 1544637 h 6858000"/>
              <a:gd name="connsiteX33" fmla="*/ 7569116 w 7713579"/>
              <a:gd name="connsiteY33" fmla="*/ 1589087 h 6858000"/>
              <a:gd name="connsiteX34" fmla="*/ 7586579 w 7713579"/>
              <a:gd name="connsiteY34" fmla="*/ 1631950 h 6858000"/>
              <a:gd name="connsiteX35" fmla="*/ 7604041 w 7713579"/>
              <a:gd name="connsiteY35" fmla="*/ 1671637 h 6858000"/>
              <a:gd name="connsiteX36" fmla="*/ 7623091 w 7713579"/>
              <a:gd name="connsiteY36" fmla="*/ 1708150 h 6858000"/>
              <a:gd name="connsiteX37" fmla="*/ 7642141 w 7713579"/>
              <a:gd name="connsiteY37" fmla="*/ 1743075 h 6858000"/>
              <a:gd name="connsiteX38" fmla="*/ 7661191 w 7713579"/>
              <a:gd name="connsiteY38" fmla="*/ 1782762 h 6858000"/>
              <a:gd name="connsiteX39" fmla="*/ 7677066 w 7713579"/>
              <a:gd name="connsiteY39" fmla="*/ 1824037 h 6858000"/>
              <a:gd name="connsiteX40" fmla="*/ 7691354 w 7713579"/>
              <a:gd name="connsiteY40" fmla="*/ 1870075 h 6858000"/>
              <a:gd name="connsiteX41" fmla="*/ 7702466 w 7713579"/>
              <a:gd name="connsiteY41" fmla="*/ 1922462 h 6858000"/>
              <a:gd name="connsiteX42" fmla="*/ 7710404 w 7713579"/>
              <a:gd name="connsiteY42" fmla="*/ 1982787 h 6858000"/>
              <a:gd name="connsiteX43" fmla="*/ 7713579 w 7713579"/>
              <a:gd name="connsiteY43" fmla="*/ 2051050 h 6858000"/>
              <a:gd name="connsiteX44" fmla="*/ 7710404 w 7713579"/>
              <a:gd name="connsiteY44" fmla="*/ 2119312 h 6858000"/>
              <a:gd name="connsiteX45" fmla="*/ 7702466 w 7713579"/>
              <a:gd name="connsiteY45" fmla="*/ 2179637 h 6858000"/>
              <a:gd name="connsiteX46" fmla="*/ 7691354 w 7713579"/>
              <a:gd name="connsiteY46" fmla="*/ 2232025 h 6858000"/>
              <a:gd name="connsiteX47" fmla="*/ 7677066 w 7713579"/>
              <a:gd name="connsiteY47" fmla="*/ 2278062 h 6858000"/>
              <a:gd name="connsiteX48" fmla="*/ 7661191 w 7713579"/>
              <a:gd name="connsiteY48" fmla="*/ 2319337 h 6858000"/>
              <a:gd name="connsiteX49" fmla="*/ 7642141 w 7713579"/>
              <a:gd name="connsiteY49" fmla="*/ 2359025 h 6858000"/>
              <a:gd name="connsiteX50" fmla="*/ 7623091 w 7713579"/>
              <a:gd name="connsiteY50" fmla="*/ 2395537 h 6858000"/>
              <a:gd name="connsiteX51" fmla="*/ 7604041 w 7713579"/>
              <a:gd name="connsiteY51" fmla="*/ 2433637 h 6858000"/>
              <a:gd name="connsiteX52" fmla="*/ 7586579 w 7713579"/>
              <a:gd name="connsiteY52" fmla="*/ 2471737 h 6858000"/>
              <a:gd name="connsiteX53" fmla="*/ 7569116 w 7713579"/>
              <a:gd name="connsiteY53" fmla="*/ 2513012 h 6858000"/>
              <a:gd name="connsiteX54" fmla="*/ 7554829 w 7713579"/>
              <a:gd name="connsiteY54" fmla="*/ 2560637 h 6858000"/>
              <a:gd name="connsiteX55" fmla="*/ 7545304 w 7713579"/>
              <a:gd name="connsiteY55" fmla="*/ 2613025 h 6858000"/>
              <a:gd name="connsiteX56" fmla="*/ 7535779 w 7713579"/>
              <a:gd name="connsiteY56" fmla="*/ 2671762 h 6858000"/>
              <a:gd name="connsiteX57" fmla="*/ 7534191 w 7713579"/>
              <a:gd name="connsiteY57" fmla="*/ 2741612 h 6858000"/>
              <a:gd name="connsiteX58" fmla="*/ 7535779 w 7713579"/>
              <a:gd name="connsiteY58" fmla="*/ 2809875 h 6858000"/>
              <a:gd name="connsiteX59" fmla="*/ 7545304 w 7713579"/>
              <a:gd name="connsiteY59" fmla="*/ 2868612 h 6858000"/>
              <a:gd name="connsiteX60" fmla="*/ 7554829 w 7713579"/>
              <a:gd name="connsiteY60" fmla="*/ 2922587 h 6858000"/>
              <a:gd name="connsiteX61" fmla="*/ 7569116 w 7713579"/>
              <a:gd name="connsiteY61" fmla="*/ 2967037 h 6858000"/>
              <a:gd name="connsiteX62" fmla="*/ 7586579 w 7713579"/>
              <a:gd name="connsiteY62" fmla="*/ 3009900 h 6858000"/>
              <a:gd name="connsiteX63" fmla="*/ 7604041 w 7713579"/>
              <a:gd name="connsiteY63" fmla="*/ 3046412 h 6858000"/>
              <a:gd name="connsiteX64" fmla="*/ 7623091 w 7713579"/>
              <a:gd name="connsiteY64" fmla="*/ 3084512 h 6858000"/>
              <a:gd name="connsiteX65" fmla="*/ 7642141 w 7713579"/>
              <a:gd name="connsiteY65" fmla="*/ 3121025 h 6858000"/>
              <a:gd name="connsiteX66" fmla="*/ 7661191 w 7713579"/>
              <a:gd name="connsiteY66" fmla="*/ 3160712 h 6858000"/>
              <a:gd name="connsiteX67" fmla="*/ 7677066 w 7713579"/>
              <a:gd name="connsiteY67" fmla="*/ 3201987 h 6858000"/>
              <a:gd name="connsiteX68" fmla="*/ 7691354 w 7713579"/>
              <a:gd name="connsiteY68" fmla="*/ 3248025 h 6858000"/>
              <a:gd name="connsiteX69" fmla="*/ 7702466 w 7713579"/>
              <a:gd name="connsiteY69" fmla="*/ 3300412 h 6858000"/>
              <a:gd name="connsiteX70" fmla="*/ 7710404 w 7713579"/>
              <a:gd name="connsiteY70" fmla="*/ 3360737 h 6858000"/>
              <a:gd name="connsiteX71" fmla="*/ 7713579 w 7713579"/>
              <a:gd name="connsiteY71" fmla="*/ 3427412 h 6858000"/>
              <a:gd name="connsiteX72" fmla="*/ 7710404 w 7713579"/>
              <a:gd name="connsiteY72" fmla="*/ 3497262 h 6858000"/>
              <a:gd name="connsiteX73" fmla="*/ 7702466 w 7713579"/>
              <a:gd name="connsiteY73" fmla="*/ 3557587 h 6858000"/>
              <a:gd name="connsiteX74" fmla="*/ 7691354 w 7713579"/>
              <a:gd name="connsiteY74" fmla="*/ 3609975 h 6858000"/>
              <a:gd name="connsiteX75" fmla="*/ 7677066 w 7713579"/>
              <a:gd name="connsiteY75" fmla="*/ 3656012 h 6858000"/>
              <a:gd name="connsiteX76" fmla="*/ 7661191 w 7713579"/>
              <a:gd name="connsiteY76" fmla="*/ 3697287 h 6858000"/>
              <a:gd name="connsiteX77" fmla="*/ 7642141 w 7713579"/>
              <a:gd name="connsiteY77" fmla="*/ 3736975 h 6858000"/>
              <a:gd name="connsiteX78" fmla="*/ 7604041 w 7713579"/>
              <a:gd name="connsiteY78" fmla="*/ 3811587 h 6858000"/>
              <a:gd name="connsiteX79" fmla="*/ 7586579 w 7713579"/>
              <a:gd name="connsiteY79" fmla="*/ 3848100 h 6858000"/>
              <a:gd name="connsiteX80" fmla="*/ 7569116 w 7713579"/>
              <a:gd name="connsiteY80" fmla="*/ 3890962 h 6858000"/>
              <a:gd name="connsiteX81" fmla="*/ 7554829 w 7713579"/>
              <a:gd name="connsiteY81" fmla="*/ 3935412 h 6858000"/>
              <a:gd name="connsiteX82" fmla="*/ 7545304 w 7713579"/>
              <a:gd name="connsiteY82" fmla="*/ 3987800 h 6858000"/>
              <a:gd name="connsiteX83" fmla="*/ 7535779 w 7713579"/>
              <a:gd name="connsiteY83" fmla="*/ 4048125 h 6858000"/>
              <a:gd name="connsiteX84" fmla="*/ 7534191 w 7713579"/>
              <a:gd name="connsiteY84" fmla="*/ 4116387 h 6858000"/>
              <a:gd name="connsiteX85" fmla="*/ 7535779 w 7713579"/>
              <a:gd name="connsiteY85" fmla="*/ 4186237 h 6858000"/>
              <a:gd name="connsiteX86" fmla="*/ 7545304 w 7713579"/>
              <a:gd name="connsiteY86" fmla="*/ 4244975 h 6858000"/>
              <a:gd name="connsiteX87" fmla="*/ 7554829 w 7713579"/>
              <a:gd name="connsiteY87" fmla="*/ 4297362 h 6858000"/>
              <a:gd name="connsiteX88" fmla="*/ 7569116 w 7713579"/>
              <a:gd name="connsiteY88" fmla="*/ 4343400 h 6858000"/>
              <a:gd name="connsiteX89" fmla="*/ 7586579 w 7713579"/>
              <a:gd name="connsiteY89" fmla="*/ 4386262 h 6858000"/>
              <a:gd name="connsiteX90" fmla="*/ 7604041 w 7713579"/>
              <a:gd name="connsiteY90" fmla="*/ 4424362 h 6858000"/>
              <a:gd name="connsiteX91" fmla="*/ 7642141 w 7713579"/>
              <a:gd name="connsiteY91" fmla="*/ 4498975 h 6858000"/>
              <a:gd name="connsiteX92" fmla="*/ 7661191 w 7713579"/>
              <a:gd name="connsiteY92" fmla="*/ 4537075 h 6858000"/>
              <a:gd name="connsiteX93" fmla="*/ 7677066 w 7713579"/>
              <a:gd name="connsiteY93" fmla="*/ 4579937 h 6858000"/>
              <a:gd name="connsiteX94" fmla="*/ 7691354 w 7713579"/>
              <a:gd name="connsiteY94" fmla="*/ 4625975 h 6858000"/>
              <a:gd name="connsiteX95" fmla="*/ 7702466 w 7713579"/>
              <a:gd name="connsiteY95" fmla="*/ 4678362 h 6858000"/>
              <a:gd name="connsiteX96" fmla="*/ 7710404 w 7713579"/>
              <a:gd name="connsiteY96" fmla="*/ 4738687 h 6858000"/>
              <a:gd name="connsiteX97" fmla="*/ 7713579 w 7713579"/>
              <a:gd name="connsiteY97" fmla="*/ 4806950 h 6858000"/>
              <a:gd name="connsiteX98" fmla="*/ 7710404 w 7713579"/>
              <a:gd name="connsiteY98" fmla="*/ 4875212 h 6858000"/>
              <a:gd name="connsiteX99" fmla="*/ 7702466 w 7713579"/>
              <a:gd name="connsiteY99" fmla="*/ 4935537 h 6858000"/>
              <a:gd name="connsiteX100" fmla="*/ 7691354 w 7713579"/>
              <a:gd name="connsiteY100" fmla="*/ 4987925 h 6858000"/>
              <a:gd name="connsiteX101" fmla="*/ 7677066 w 7713579"/>
              <a:gd name="connsiteY101" fmla="*/ 5033962 h 6858000"/>
              <a:gd name="connsiteX102" fmla="*/ 7661191 w 7713579"/>
              <a:gd name="connsiteY102" fmla="*/ 5075237 h 6858000"/>
              <a:gd name="connsiteX103" fmla="*/ 7642141 w 7713579"/>
              <a:gd name="connsiteY103" fmla="*/ 5114925 h 6858000"/>
              <a:gd name="connsiteX104" fmla="*/ 7623091 w 7713579"/>
              <a:gd name="connsiteY104" fmla="*/ 5149850 h 6858000"/>
              <a:gd name="connsiteX105" fmla="*/ 7604041 w 7713579"/>
              <a:gd name="connsiteY105" fmla="*/ 5186362 h 6858000"/>
              <a:gd name="connsiteX106" fmla="*/ 7586579 w 7713579"/>
              <a:gd name="connsiteY106" fmla="*/ 5226050 h 6858000"/>
              <a:gd name="connsiteX107" fmla="*/ 7569116 w 7713579"/>
              <a:gd name="connsiteY107" fmla="*/ 5268912 h 6858000"/>
              <a:gd name="connsiteX108" fmla="*/ 7554829 w 7713579"/>
              <a:gd name="connsiteY108" fmla="*/ 5313362 h 6858000"/>
              <a:gd name="connsiteX109" fmla="*/ 7545304 w 7713579"/>
              <a:gd name="connsiteY109" fmla="*/ 5365750 h 6858000"/>
              <a:gd name="connsiteX110" fmla="*/ 7535779 w 7713579"/>
              <a:gd name="connsiteY110" fmla="*/ 5426075 h 6858000"/>
              <a:gd name="connsiteX111" fmla="*/ 7534191 w 7713579"/>
              <a:gd name="connsiteY111" fmla="*/ 5494337 h 6858000"/>
              <a:gd name="connsiteX112" fmla="*/ 7535779 w 7713579"/>
              <a:gd name="connsiteY112" fmla="*/ 5562600 h 6858000"/>
              <a:gd name="connsiteX113" fmla="*/ 7545304 w 7713579"/>
              <a:gd name="connsiteY113" fmla="*/ 5622925 h 6858000"/>
              <a:gd name="connsiteX114" fmla="*/ 7554829 w 7713579"/>
              <a:gd name="connsiteY114" fmla="*/ 5675312 h 6858000"/>
              <a:gd name="connsiteX115" fmla="*/ 7569116 w 7713579"/>
              <a:gd name="connsiteY115" fmla="*/ 5721350 h 6858000"/>
              <a:gd name="connsiteX116" fmla="*/ 7586579 w 7713579"/>
              <a:gd name="connsiteY116" fmla="*/ 5762625 h 6858000"/>
              <a:gd name="connsiteX117" fmla="*/ 7604041 w 7713579"/>
              <a:gd name="connsiteY117" fmla="*/ 5802312 h 6858000"/>
              <a:gd name="connsiteX118" fmla="*/ 7623091 w 7713579"/>
              <a:gd name="connsiteY118" fmla="*/ 5840412 h 6858000"/>
              <a:gd name="connsiteX119" fmla="*/ 7642141 w 7713579"/>
              <a:gd name="connsiteY119" fmla="*/ 5876925 h 6858000"/>
              <a:gd name="connsiteX120" fmla="*/ 7661191 w 7713579"/>
              <a:gd name="connsiteY120" fmla="*/ 5915025 h 6858000"/>
              <a:gd name="connsiteX121" fmla="*/ 7677066 w 7713579"/>
              <a:gd name="connsiteY121" fmla="*/ 5956300 h 6858000"/>
              <a:gd name="connsiteX122" fmla="*/ 7691354 w 7713579"/>
              <a:gd name="connsiteY122" fmla="*/ 6003925 h 6858000"/>
              <a:gd name="connsiteX123" fmla="*/ 7702466 w 7713579"/>
              <a:gd name="connsiteY123" fmla="*/ 6056312 h 6858000"/>
              <a:gd name="connsiteX124" fmla="*/ 7710404 w 7713579"/>
              <a:gd name="connsiteY124" fmla="*/ 6113462 h 6858000"/>
              <a:gd name="connsiteX125" fmla="*/ 7713579 w 7713579"/>
              <a:gd name="connsiteY125" fmla="*/ 6183312 h 6858000"/>
              <a:gd name="connsiteX126" fmla="*/ 7710404 w 7713579"/>
              <a:gd name="connsiteY126" fmla="*/ 6251575 h 6858000"/>
              <a:gd name="connsiteX127" fmla="*/ 7702466 w 7713579"/>
              <a:gd name="connsiteY127" fmla="*/ 6311900 h 6858000"/>
              <a:gd name="connsiteX128" fmla="*/ 7691354 w 7713579"/>
              <a:gd name="connsiteY128" fmla="*/ 6361112 h 6858000"/>
              <a:gd name="connsiteX129" fmla="*/ 7677066 w 7713579"/>
              <a:gd name="connsiteY129" fmla="*/ 6407150 h 6858000"/>
              <a:gd name="connsiteX130" fmla="*/ 7661191 w 7713579"/>
              <a:gd name="connsiteY130" fmla="*/ 6448425 h 6858000"/>
              <a:gd name="connsiteX131" fmla="*/ 7643729 w 7713579"/>
              <a:gd name="connsiteY131" fmla="*/ 6488112 h 6858000"/>
              <a:gd name="connsiteX132" fmla="*/ 7626266 w 7713579"/>
              <a:gd name="connsiteY132" fmla="*/ 6523037 h 6858000"/>
              <a:gd name="connsiteX133" fmla="*/ 7607216 w 7713579"/>
              <a:gd name="connsiteY133" fmla="*/ 6561137 h 6858000"/>
              <a:gd name="connsiteX134" fmla="*/ 7588166 w 7713579"/>
              <a:gd name="connsiteY134" fmla="*/ 6597650 h 6858000"/>
              <a:gd name="connsiteX135" fmla="*/ 7572291 w 7713579"/>
              <a:gd name="connsiteY135" fmla="*/ 6640512 h 6858000"/>
              <a:gd name="connsiteX136" fmla="*/ 7556416 w 7713579"/>
              <a:gd name="connsiteY136" fmla="*/ 6683375 h 6858000"/>
              <a:gd name="connsiteX137" fmla="*/ 7546891 w 7713579"/>
              <a:gd name="connsiteY137" fmla="*/ 6735762 h 6858000"/>
              <a:gd name="connsiteX138" fmla="*/ 7538954 w 7713579"/>
              <a:gd name="connsiteY138" fmla="*/ 6791325 h 6858000"/>
              <a:gd name="connsiteX139" fmla="*/ 7534191 w 7713579"/>
              <a:gd name="connsiteY139" fmla="*/ 6858000 h 6858000"/>
              <a:gd name="connsiteX140" fmla="*/ 0 w 7713579"/>
              <a:gd name="connsiteY140" fmla="*/ 6858000 h 6858000"/>
              <a:gd name="connsiteX141" fmla="*/ 0 w 7713579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13579" h="6858000">
                <a:moveTo>
                  <a:pt x="0" y="0"/>
                </a:moveTo>
                <a:lnTo>
                  <a:pt x="7534191" y="0"/>
                </a:lnTo>
                <a:lnTo>
                  <a:pt x="7538954" y="66675"/>
                </a:lnTo>
                <a:lnTo>
                  <a:pt x="7546891" y="122237"/>
                </a:lnTo>
                <a:lnTo>
                  <a:pt x="7556416" y="174625"/>
                </a:lnTo>
                <a:lnTo>
                  <a:pt x="7572291" y="217487"/>
                </a:lnTo>
                <a:lnTo>
                  <a:pt x="7588166" y="260350"/>
                </a:lnTo>
                <a:lnTo>
                  <a:pt x="7607216" y="296862"/>
                </a:lnTo>
                <a:lnTo>
                  <a:pt x="7626266" y="334962"/>
                </a:lnTo>
                <a:lnTo>
                  <a:pt x="7643729" y="369887"/>
                </a:lnTo>
                <a:lnTo>
                  <a:pt x="7661191" y="409575"/>
                </a:lnTo>
                <a:lnTo>
                  <a:pt x="7677066" y="450850"/>
                </a:lnTo>
                <a:lnTo>
                  <a:pt x="7691354" y="496887"/>
                </a:lnTo>
                <a:lnTo>
                  <a:pt x="7702466" y="546100"/>
                </a:lnTo>
                <a:lnTo>
                  <a:pt x="7710404" y="606425"/>
                </a:lnTo>
                <a:lnTo>
                  <a:pt x="7713579" y="673100"/>
                </a:lnTo>
                <a:lnTo>
                  <a:pt x="7710404" y="744537"/>
                </a:lnTo>
                <a:lnTo>
                  <a:pt x="7702466" y="801687"/>
                </a:lnTo>
                <a:lnTo>
                  <a:pt x="7691354" y="854075"/>
                </a:lnTo>
                <a:lnTo>
                  <a:pt x="7677066" y="901700"/>
                </a:lnTo>
                <a:lnTo>
                  <a:pt x="7661191" y="942975"/>
                </a:lnTo>
                <a:lnTo>
                  <a:pt x="7642141" y="981075"/>
                </a:lnTo>
                <a:lnTo>
                  <a:pt x="7623091" y="1017587"/>
                </a:lnTo>
                <a:lnTo>
                  <a:pt x="7604041" y="1055687"/>
                </a:lnTo>
                <a:lnTo>
                  <a:pt x="7586579" y="1095375"/>
                </a:lnTo>
                <a:lnTo>
                  <a:pt x="7569116" y="1136650"/>
                </a:lnTo>
                <a:lnTo>
                  <a:pt x="7554829" y="1182687"/>
                </a:lnTo>
                <a:lnTo>
                  <a:pt x="7545304" y="1235075"/>
                </a:lnTo>
                <a:lnTo>
                  <a:pt x="7535779" y="1295400"/>
                </a:lnTo>
                <a:lnTo>
                  <a:pt x="7534191" y="1363662"/>
                </a:lnTo>
                <a:lnTo>
                  <a:pt x="7535779" y="1431925"/>
                </a:lnTo>
                <a:lnTo>
                  <a:pt x="7545304" y="1492250"/>
                </a:lnTo>
                <a:lnTo>
                  <a:pt x="7554829" y="1544637"/>
                </a:lnTo>
                <a:lnTo>
                  <a:pt x="7569116" y="1589087"/>
                </a:lnTo>
                <a:lnTo>
                  <a:pt x="7586579" y="1631950"/>
                </a:lnTo>
                <a:lnTo>
                  <a:pt x="7604041" y="1671637"/>
                </a:lnTo>
                <a:lnTo>
                  <a:pt x="7623091" y="1708150"/>
                </a:lnTo>
                <a:lnTo>
                  <a:pt x="7642141" y="1743075"/>
                </a:lnTo>
                <a:lnTo>
                  <a:pt x="7661191" y="1782762"/>
                </a:lnTo>
                <a:lnTo>
                  <a:pt x="7677066" y="1824037"/>
                </a:lnTo>
                <a:lnTo>
                  <a:pt x="7691354" y="1870075"/>
                </a:lnTo>
                <a:lnTo>
                  <a:pt x="7702466" y="1922462"/>
                </a:lnTo>
                <a:lnTo>
                  <a:pt x="7710404" y="1982787"/>
                </a:lnTo>
                <a:lnTo>
                  <a:pt x="7713579" y="2051050"/>
                </a:lnTo>
                <a:lnTo>
                  <a:pt x="7710404" y="2119312"/>
                </a:lnTo>
                <a:lnTo>
                  <a:pt x="7702466" y="2179637"/>
                </a:lnTo>
                <a:lnTo>
                  <a:pt x="7691354" y="2232025"/>
                </a:lnTo>
                <a:lnTo>
                  <a:pt x="7677066" y="2278062"/>
                </a:lnTo>
                <a:lnTo>
                  <a:pt x="7661191" y="2319337"/>
                </a:lnTo>
                <a:lnTo>
                  <a:pt x="7642141" y="2359025"/>
                </a:lnTo>
                <a:lnTo>
                  <a:pt x="7623091" y="2395537"/>
                </a:lnTo>
                <a:lnTo>
                  <a:pt x="7604041" y="2433637"/>
                </a:lnTo>
                <a:lnTo>
                  <a:pt x="7586579" y="2471737"/>
                </a:lnTo>
                <a:lnTo>
                  <a:pt x="7569116" y="2513012"/>
                </a:lnTo>
                <a:lnTo>
                  <a:pt x="7554829" y="2560637"/>
                </a:lnTo>
                <a:lnTo>
                  <a:pt x="7545304" y="2613025"/>
                </a:lnTo>
                <a:lnTo>
                  <a:pt x="7535779" y="2671762"/>
                </a:lnTo>
                <a:lnTo>
                  <a:pt x="7534191" y="2741612"/>
                </a:lnTo>
                <a:lnTo>
                  <a:pt x="7535779" y="2809875"/>
                </a:lnTo>
                <a:lnTo>
                  <a:pt x="7545304" y="2868612"/>
                </a:lnTo>
                <a:lnTo>
                  <a:pt x="7554829" y="2922587"/>
                </a:lnTo>
                <a:lnTo>
                  <a:pt x="7569116" y="2967037"/>
                </a:lnTo>
                <a:lnTo>
                  <a:pt x="7586579" y="3009900"/>
                </a:lnTo>
                <a:lnTo>
                  <a:pt x="7604041" y="3046412"/>
                </a:lnTo>
                <a:lnTo>
                  <a:pt x="7623091" y="3084512"/>
                </a:lnTo>
                <a:lnTo>
                  <a:pt x="7642141" y="3121025"/>
                </a:lnTo>
                <a:lnTo>
                  <a:pt x="7661191" y="3160712"/>
                </a:lnTo>
                <a:lnTo>
                  <a:pt x="7677066" y="3201987"/>
                </a:lnTo>
                <a:lnTo>
                  <a:pt x="7691354" y="3248025"/>
                </a:lnTo>
                <a:lnTo>
                  <a:pt x="7702466" y="3300412"/>
                </a:lnTo>
                <a:lnTo>
                  <a:pt x="7710404" y="3360737"/>
                </a:lnTo>
                <a:lnTo>
                  <a:pt x="7713579" y="3427412"/>
                </a:lnTo>
                <a:lnTo>
                  <a:pt x="7710404" y="3497262"/>
                </a:lnTo>
                <a:lnTo>
                  <a:pt x="7702466" y="3557587"/>
                </a:lnTo>
                <a:lnTo>
                  <a:pt x="7691354" y="3609975"/>
                </a:lnTo>
                <a:lnTo>
                  <a:pt x="7677066" y="3656012"/>
                </a:lnTo>
                <a:lnTo>
                  <a:pt x="7661191" y="3697287"/>
                </a:lnTo>
                <a:lnTo>
                  <a:pt x="7642141" y="3736975"/>
                </a:lnTo>
                <a:lnTo>
                  <a:pt x="7604041" y="3811587"/>
                </a:lnTo>
                <a:lnTo>
                  <a:pt x="7586579" y="3848100"/>
                </a:lnTo>
                <a:lnTo>
                  <a:pt x="7569116" y="3890962"/>
                </a:lnTo>
                <a:lnTo>
                  <a:pt x="7554829" y="3935412"/>
                </a:lnTo>
                <a:lnTo>
                  <a:pt x="7545304" y="3987800"/>
                </a:lnTo>
                <a:lnTo>
                  <a:pt x="7535779" y="4048125"/>
                </a:lnTo>
                <a:lnTo>
                  <a:pt x="7534191" y="4116387"/>
                </a:lnTo>
                <a:lnTo>
                  <a:pt x="7535779" y="4186237"/>
                </a:lnTo>
                <a:lnTo>
                  <a:pt x="7545304" y="4244975"/>
                </a:lnTo>
                <a:lnTo>
                  <a:pt x="7554829" y="4297362"/>
                </a:lnTo>
                <a:lnTo>
                  <a:pt x="7569116" y="4343400"/>
                </a:lnTo>
                <a:lnTo>
                  <a:pt x="7586579" y="4386262"/>
                </a:lnTo>
                <a:lnTo>
                  <a:pt x="7604041" y="4424362"/>
                </a:lnTo>
                <a:lnTo>
                  <a:pt x="7642141" y="4498975"/>
                </a:lnTo>
                <a:lnTo>
                  <a:pt x="7661191" y="4537075"/>
                </a:lnTo>
                <a:lnTo>
                  <a:pt x="7677066" y="4579937"/>
                </a:lnTo>
                <a:lnTo>
                  <a:pt x="7691354" y="4625975"/>
                </a:lnTo>
                <a:lnTo>
                  <a:pt x="7702466" y="4678362"/>
                </a:lnTo>
                <a:lnTo>
                  <a:pt x="7710404" y="4738687"/>
                </a:lnTo>
                <a:lnTo>
                  <a:pt x="7713579" y="4806950"/>
                </a:lnTo>
                <a:lnTo>
                  <a:pt x="7710404" y="4875212"/>
                </a:lnTo>
                <a:lnTo>
                  <a:pt x="7702466" y="4935537"/>
                </a:lnTo>
                <a:lnTo>
                  <a:pt x="7691354" y="4987925"/>
                </a:lnTo>
                <a:lnTo>
                  <a:pt x="7677066" y="5033962"/>
                </a:lnTo>
                <a:lnTo>
                  <a:pt x="7661191" y="5075237"/>
                </a:lnTo>
                <a:lnTo>
                  <a:pt x="7642141" y="5114925"/>
                </a:lnTo>
                <a:lnTo>
                  <a:pt x="7623091" y="5149850"/>
                </a:lnTo>
                <a:lnTo>
                  <a:pt x="7604041" y="5186362"/>
                </a:lnTo>
                <a:lnTo>
                  <a:pt x="7586579" y="5226050"/>
                </a:lnTo>
                <a:lnTo>
                  <a:pt x="7569116" y="5268912"/>
                </a:lnTo>
                <a:lnTo>
                  <a:pt x="7554829" y="5313362"/>
                </a:lnTo>
                <a:lnTo>
                  <a:pt x="7545304" y="5365750"/>
                </a:lnTo>
                <a:lnTo>
                  <a:pt x="7535779" y="5426075"/>
                </a:lnTo>
                <a:lnTo>
                  <a:pt x="7534191" y="5494337"/>
                </a:lnTo>
                <a:lnTo>
                  <a:pt x="7535779" y="5562600"/>
                </a:lnTo>
                <a:lnTo>
                  <a:pt x="7545304" y="5622925"/>
                </a:lnTo>
                <a:lnTo>
                  <a:pt x="7554829" y="5675312"/>
                </a:lnTo>
                <a:lnTo>
                  <a:pt x="7569116" y="5721350"/>
                </a:lnTo>
                <a:lnTo>
                  <a:pt x="7586579" y="5762625"/>
                </a:lnTo>
                <a:lnTo>
                  <a:pt x="7604041" y="5802312"/>
                </a:lnTo>
                <a:lnTo>
                  <a:pt x="7623091" y="5840412"/>
                </a:lnTo>
                <a:lnTo>
                  <a:pt x="7642141" y="5876925"/>
                </a:lnTo>
                <a:lnTo>
                  <a:pt x="7661191" y="5915025"/>
                </a:lnTo>
                <a:lnTo>
                  <a:pt x="7677066" y="5956300"/>
                </a:lnTo>
                <a:lnTo>
                  <a:pt x="7691354" y="6003925"/>
                </a:lnTo>
                <a:lnTo>
                  <a:pt x="7702466" y="6056312"/>
                </a:lnTo>
                <a:lnTo>
                  <a:pt x="7710404" y="6113462"/>
                </a:lnTo>
                <a:lnTo>
                  <a:pt x="7713579" y="6183312"/>
                </a:lnTo>
                <a:lnTo>
                  <a:pt x="7710404" y="6251575"/>
                </a:lnTo>
                <a:lnTo>
                  <a:pt x="7702466" y="6311900"/>
                </a:lnTo>
                <a:lnTo>
                  <a:pt x="7691354" y="6361112"/>
                </a:lnTo>
                <a:lnTo>
                  <a:pt x="7677066" y="6407150"/>
                </a:lnTo>
                <a:lnTo>
                  <a:pt x="7661191" y="6448425"/>
                </a:lnTo>
                <a:lnTo>
                  <a:pt x="7643729" y="6488112"/>
                </a:lnTo>
                <a:lnTo>
                  <a:pt x="7626266" y="6523037"/>
                </a:lnTo>
                <a:lnTo>
                  <a:pt x="7607216" y="6561137"/>
                </a:lnTo>
                <a:lnTo>
                  <a:pt x="7588166" y="6597650"/>
                </a:lnTo>
                <a:lnTo>
                  <a:pt x="7572291" y="6640512"/>
                </a:lnTo>
                <a:lnTo>
                  <a:pt x="7556416" y="6683375"/>
                </a:lnTo>
                <a:lnTo>
                  <a:pt x="7546891" y="6735762"/>
                </a:lnTo>
                <a:lnTo>
                  <a:pt x="7538954" y="6791325"/>
                </a:lnTo>
                <a:lnTo>
                  <a:pt x="753419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Symbol zastępczy zawartości 11" descr="Obraz zawierający tekst&#10;&#10;Opis wygenerowany automatycznie">
            <a:extLst>
              <a:ext uri="{FF2B5EF4-FFF2-40B4-BE49-F238E27FC236}">
                <a16:creationId xmlns:a16="http://schemas.microsoft.com/office/drawing/2014/main" id="{A32C9B0D-172E-4938-9BC9-EBB0A61B71A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50" y="1421194"/>
            <a:ext cx="6015897" cy="4015611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0C104F6-7310-486C-8344-0B902B6CE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16641" y="2286000"/>
            <a:ext cx="3410309" cy="3844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chemeClr val="tx1">
                    <a:alpha val="60000"/>
                  </a:schemeClr>
                </a:solidFill>
                <a:hlinkClick r:id="rId3"/>
              </a:rPr>
              <a:t>www.5pcommonplace.com</a:t>
            </a:r>
            <a:endParaRPr lang="en-US" sz="2000">
              <a:solidFill>
                <a:schemeClr val="tx1">
                  <a:alpha val="60000"/>
                </a:schemeClr>
              </a:solidFill>
            </a:endParaRPr>
          </a:p>
          <a:p>
            <a:r>
              <a:rPr lang="en-US" sz="2000">
                <a:solidFill>
                  <a:schemeClr val="tx1">
                    <a:alpha val="60000"/>
                  </a:schemeClr>
                </a:solidFill>
                <a:hlinkClick r:id="rId4"/>
              </a:rPr>
              <a:t>michal.kania@us.edu.pl</a:t>
            </a:r>
            <a:r>
              <a:rPr lang="en-US" sz="2000">
                <a:solidFill>
                  <a:schemeClr val="tx1">
                    <a:alpha val="60000"/>
                  </a:schemeClr>
                </a:solidFill>
              </a:rPr>
              <a:t> </a:t>
            </a:r>
          </a:p>
          <a:p>
            <a:pPr marL="0"/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F3C5DAF-8D63-4B02-99D6-2F5C4B2BE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1539" y="6375679"/>
            <a:ext cx="3209409" cy="3457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rgbClr val="000000">
                    <a:alpha val="60000"/>
                  </a:srgbClr>
                </a:solidFill>
                <a:latin typeface="+mn-lt"/>
                <a:ea typeface="+mn-ea"/>
                <a:cs typeface="+mn-cs"/>
              </a:rPr>
              <a:t>What is the status quo in Poland?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5662C3A-DF41-4A93-A7E8-6EFD48E1E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0838" y="6375679"/>
            <a:ext cx="2624400" cy="3457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D7EA598-7915-4223-8329-3E74D014BFEB}" type="slidenum">
              <a:rPr lang="en-US" smtClean="0">
                <a:solidFill>
                  <a:schemeClr val="tx1">
                    <a:alpha val="6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10</a:t>
            </a:fld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350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ymbol zastępczy zawartości 2" descr="Obraz zawierający zewnętrzne, przyroda, chmury, brzeg&#10;&#10;Opis wygenerowany automatycznie">
            <a:extLst>
              <a:ext uri="{FF2B5EF4-FFF2-40B4-BE49-F238E27FC236}">
                <a16:creationId xmlns:a16="http://schemas.microsoft.com/office/drawing/2014/main" id="{04BD65DF-6570-4EFF-B3B0-7793D41C23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9" r="1" b="4661"/>
          <a:stretch/>
        </p:blipFill>
        <p:spPr>
          <a:xfrm>
            <a:off x="603671" y="-1"/>
            <a:ext cx="11588329" cy="6857999"/>
          </a:xfrm>
          <a:prstGeom prst="rect">
            <a:avLst/>
          </a:prstGeom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11EBCB77-79CA-4AB4-A2F3-E32887DE2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9" y="721805"/>
            <a:ext cx="3874686" cy="214752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99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9829F231-D2F2-43FA-87FD-00D9FC8E7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" y="3379979"/>
            <a:ext cx="457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6D7EA598-7915-4223-8329-3E74D014BFEB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algn="ctr"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8FE776A7-C04B-42E8-BE0C-89B624FF2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-5400000">
            <a:off x="-945222" y="5281914"/>
            <a:ext cx="249505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What is the status quo in Poland?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E5E428E7-9C74-4FA1-9A15-29F57AAAF6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6649" y="3379979"/>
            <a:ext cx="3874685" cy="3186359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sz="1500" b="1" dirty="0">
                <a:solidFill>
                  <a:schemeClr val="bg1"/>
                </a:solidFill>
              </a:rPr>
              <a:t>Polish Public procurement market</a:t>
            </a:r>
            <a:r>
              <a:rPr lang="pl-PL" sz="1500" b="1" dirty="0">
                <a:solidFill>
                  <a:schemeClr val="bg1"/>
                </a:solidFill>
              </a:rPr>
              <a:t> in 2019</a:t>
            </a:r>
            <a:endParaRPr lang="en-US" sz="1500" dirty="0">
              <a:solidFill>
                <a:schemeClr val="bg1"/>
              </a:solidFill>
            </a:endParaRPr>
          </a:p>
          <a:p>
            <a:r>
              <a:rPr lang="en-US" sz="1500" dirty="0">
                <a:solidFill>
                  <a:schemeClr val="bg1"/>
                </a:solidFill>
              </a:rPr>
              <a:t>Number of agreements: 141 023</a:t>
            </a:r>
          </a:p>
          <a:p>
            <a:r>
              <a:rPr lang="en-US" sz="1500" b="0" i="0" dirty="0">
                <a:solidFill>
                  <a:schemeClr val="bg1"/>
                </a:solidFill>
                <a:effectLst/>
              </a:rPr>
              <a:t>Value: 25 693 896,94 Euro </a:t>
            </a:r>
          </a:p>
          <a:p>
            <a:r>
              <a:rPr lang="en-US" sz="1500" dirty="0">
                <a:solidFill>
                  <a:schemeClr val="bg1"/>
                </a:solidFill>
              </a:rPr>
              <a:t>Contracting authorities: 32 000 </a:t>
            </a:r>
          </a:p>
          <a:p>
            <a:pPr marL="0"/>
            <a:endParaRPr lang="en-US" sz="1500" dirty="0">
              <a:solidFill>
                <a:schemeClr val="bg1"/>
              </a:solidFill>
            </a:endParaRPr>
          </a:p>
          <a:p>
            <a:r>
              <a:rPr lang="en-US" sz="1500" b="1" dirty="0">
                <a:solidFill>
                  <a:schemeClr val="bg1"/>
                </a:solidFill>
              </a:rPr>
              <a:t>Green Public procurement </a:t>
            </a:r>
            <a:r>
              <a:rPr lang="pl-PL" sz="1500" b="1" dirty="0">
                <a:solidFill>
                  <a:schemeClr val="bg1"/>
                </a:solidFill>
              </a:rPr>
              <a:t>in 2019</a:t>
            </a:r>
          </a:p>
          <a:p>
            <a:r>
              <a:rPr lang="en-US" sz="1500" dirty="0">
                <a:solidFill>
                  <a:schemeClr val="bg1"/>
                </a:solidFill>
              </a:rPr>
              <a:t>Number of ”Green’’ agreements: 1 511 </a:t>
            </a:r>
          </a:p>
          <a:p>
            <a:r>
              <a:rPr lang="en-US" sz="1500" dirty="0">
                <a:solidFill>
                  <a:schemeClr val="bg1"/>
                </a:solidFill>
              </a:rPr>
              <a:t>Number of ”Green” public procurement: 1%</a:t>
            </a:r>
          </a:p>
          <a:p>
            <a:r>
              <a:rPr lang="en-US" sz="1500" dirty="0">
                <a:solidFill>
                  <a:schemeClr val="bg1"/>
                </a:solidFill>
              </a:rPr>
              <a:t>Value of ”Green” procurements: 3% </a:t>
            </a:r>
          </a:p>
          <a:p>
            <a:r>
              <a:rPr lang="en-US" sz="1500" dirty="0">
                <a:solidFill>
                  <a:schemeClr val="bg1"/>
                </a:solidFill>
              </a:rPr>
              <a:t>”Green’’ contracting authorities: 333</a:t>
            </a:r>
          </a:p>
          <a:p>
            <a:endParaRPr lang="en-US" sz="1500" dirty="0">
              <a:solidFill>
                <a:schemeClr val="bg1"/>
              </a:solidFill>
            </a:endParaRPr>
          </a:p>
          <a:p>
            <a:pPr marL="0"/>
            <a:endParaRPr lang="en-US" sz="1500" dirty="0">
              <a:solidFill>
                <a:schemeClr val="bg1"/>
              </a:solidFill>
            </a:endParaRPr>
          </a:p>
          <a:p>
            <a:endParaRPr lang="en-US" sz="1500" dirty="0">
              <a:solidFill>
                <a:schemeClr val="bg1"/>
              </a:solidFill>
            </a:endParaRPr>
          </a:p>
          <a:p>
            <a:endParaRPr lang="en-US" sz="1500" dirty="0">
              <a:solidFill>
                <a:schemeClr val="bg1"/>
              </a:solidFill>
            </a:endParaRPr>
          </a:p>
          <a:p>
            <a:endParaRPr lang="en-US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594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5CD91A2-5AD7-425B-BFE2-611DD4634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04" y="600001"/>
            <a:ext cx="3771206" cy="16304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>
                <a:solidFill>
                  <a:schemeClr val="bg1"/>
                </a:solidFill>
              </a:rPr>
              <a:t>Green Public Procurement in Poland 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763482E-C6B0-4F8D-90FE-76C25B1BF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737776"/>
            <a:ext cx="242107" cy="1340860"/>
            <a:chOff x="56167" y="899960"/>
            <a:chExt cx="242107" cy="1340860"/>
          </a:xfrm>
        </p:grpSpPr>
        <p:sp>
          <p:nvSpPr>
            <p:cNvPr id="79" name="Rectangle 2">
              <a:extLst>
                <a:ext uri="{FF2B5EF4-FFF2-40B4-BE49-F238E27FC236}">
                  <a16:creationId xmlns:a16="http://schemas.microsoft.com/office/drawing/2014/main" id="{129B062B-A95D-44CF-8B39-3F512A3CB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4697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59">
              <a:extLst>
                <a:ext uri="{FF2B5EF4-FFF2-40B4-BE49-F238E27FC236}">
                  <a16:creationId xmlns:a16="http://schemas.microsoft.com/office/drawing/2014/main" id="{AAFA0D29-6110-416E-88A2-7FE5D20A1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4697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2">
              <a:extLst>
                <a:ext uri="{FF2B5EF4-FFF2-40B4-BE49-F238E27FC236}">
                  <a16:creationId xmlns:a16="http://schemas.microsoft.com/office/drawing/2014/main" id="{6B53A87A-F27C-403F-89E6-5F9C7BF1D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3276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59">
              <a:extLst>
                <a:ext uri="{FF2B5EF4-FFF2-40B4-BE49-F238E27FC236}">
                  <a16:creationId xmlns:a16="http://schemas.microsoft.com/office/drawing/2014/main" id="{E9F992CA-17ED-4498-917B-82248E234B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3276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2">
              <a:extLst>
                <a:ext uri="{FF2B5EF4-FFF2-40B4-BE49-F238E27FC236}">
                  <a16:creationId xmlns:a16="http://schemas.microsoft.com/office/drawing/2014/main" id="{CCE48BBE-46D0-4D42-B76F-82EA8F3B6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1854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59">
              <a:extLst>
                <a:ext uri="{FF2B5EF4-FFF2-40B4-BE49-F238E27FC236}">
                  <a16:creationId xmlns:a16="http://schemas.microsoft.com/office/drawing/2014/main" id="{2B60A21C-F925-4D53-9B82-2A54BD825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1854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2">
              <a:extLst>
                <a:ext uri="{FF2B5EF4-FFF2-40B4-BE49-F238E27FC236}">
                  <a16:creationId xmlns:a16="http://schemas.microsoft.com/office/drawing/2014/main" id="{F53E30A8-7102-40D6-A663-9858ED106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0433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59">
              <a:extLst>
                <a:ext uri="{FF2B5EF4-FFF2-40B4-BE49-F238E27FC236}">
                  <a16:creationId xmlns:a16="http://schemas.microsoft.com/office/drawing/2014/main" id="{8FABC48A-DD76-4A1F-8D69-085FB47FA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0433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2">
              <a:extLst>
                <a:ext uri="{FF2B5EF4-FFF2-40B4-BE49-F238E27FC236}">
                  <a16:creationId xmlns:a16="http://schemas.microsoft.com/office/drawing/2014/main" id="{21429B45-62BB-4C66-9F32-F4474D01F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9012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59">
              <a:extLst>
                <a:ext uri="{FF2B5EF4-FFF2-40B4-BE49-F238E27FC236}">
                  <a16:creationId xmlns:a16="http://schemas.microsoft.com/office/drawing/2014/main" id="{6F8ED381-4DC0-432C-9E67-41B64DDBB4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9012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2">
              <a:extLst>
                <a:ext uri="{FF2B5EF4-FFF2-40B4-BE49-F238E27FC236}">
                  <a16:creationId xmlns:a16="http://schemas.microsoft.com/office/drawing/2014/main" id="{22C864E8-53DE-4D7E-845A-0AB035EF2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1802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59">
              <a:extLst>
                <a:ext uri="{FF2B5EF4-FFF2-40B4-BE49-F238E27FC236}">
                  <a16:creationId xmlns:a16="http://schemas.microsoft.com/office/drawing/2014/main" id="{F907663A-C35E-4E4E-86D3-EDE6C39E1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802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2">
              <a:extLst>
                <a:ext uri="{FF2B5EF4-FFF2-40B4-BE49-F238E27FC236}">
                  <a16:creationId xmlns:a16="http://schemas.microsoft.com/office/drawing/2014/main" id="{29FA51B0-D541-425F-B6B7-A0D8929EFC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0381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59">
              <a:extLst>
                <a:ext uri="{FF2B5EF4-FFF2-40B4-BE49-F238E27FC236}">
                  <a16:creationId xmlns:a16="http://schemas.microsoft.com/office/drawing/2014/main" id="{86A9FEBF-8037-4D08-BCB0-C5D294A2B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381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2">
              <a:extLst>
                <a:ext uri="{FF2B5EF4-FFF2-40B4-BE49-F238E27FC236}">
                  <a16:creationId xmlns:a16="http://schemas.microsoft.com/office/drawing/2014/main" id="{CC11EA10-D9DC-4A52-B789-8CD67A55C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8960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59">
              <a:extLst>
                <a:ext uri="{FF2B5EF4-FFF2-40B4-BE49-F238E27FC236}">
                  <a16:creationId xmlns:a16="http://schemas.microsoft.com/office/drawing/2014/main" id="{338DE07B-B730-4132-83B4-44986FED7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8960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2">
              <a:extLst>
                <a:ext uri="{FF2B5EF4-FFF2-40B4-BE49-F238E27FC236}">
                  <a16:creationId xmlns:a16="http://schemas.microsoft.com/office/drawing/2014/main" id="{6697E973-A918-4FD8-9A4C-5B13A5B65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7539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59">
              <a:extLst>
                <a:ext uri="{FF2B5EF4-FFF2-40B4-BE49-F238E27FC236}">
                  <a16:creationId xmlns:a16="http://schemas.microsoft.com/office/drawing/2014/main" id="{AA4CD7CC-D5FB-4427-A6D4-D594E979E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7539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2">
              <a:extLst>
                <a:ext uri="{FF2B5EF4-FFF2-40B4-BE49-F238E27FC236}">
                  <a16:creationId xmlns:a16="http://schemas.microsoft.com/office/drawing/2014/main" id="{DFC90C0F-5A62-47A8-B06E-2F6D61E7B3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6118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59">
              <a:extLst>
                <a:ext uri="{FF2B5EF4-FFF2-40B4-BE49-F238E27FC236}">
                  <a16:creationId xmlns:a16="http://schemas.microsoft.com/office/drawing/2014/main" id="{7BF589B4-EC07-4428-B4C9-09EB55FA2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6118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Symbol zastępczy zawartości 5" descr="Obraz zawierający tekst&#10;&#10;Opis wygenerowany automatycznie">
            <a:extLst>
              <a:ext uri="{FF2B5EF4-FFF2-40B4-BE49-F238E27FC236}">
                <a16:creationId xmlns:a16="http://schemas.microsoft.com/office/drawing/2014/main" id="{9C8526E7-568E-4F9D-87AA-D38996A4BC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" r="16629" b="-1"/>
          <a:stretch/>
        </p:blipFill>
        <p:spPr>
          <a:xfrm>
            <a:off x="4636008" y="10"/>
            <a:ext cx="7555992" cy="6857990"/>
          </a:xfrm>
          <a:prstGeom prst="rect">
            <a:avLst/>
          </a:prstGeom>
        </p:spPr>
      </p:pic>
      <p:sp>
        <p:nvSpPr>
          <p:cNvPr id="100" name="Rectangle 99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40714"/>
            <a:ext cx="5291468" cy="42172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B24D02-6F7C-498C-93C5-54E0B14401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7408" y="3048670"/>
            <a:ext cx="4282817" cy="31234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500"/>
              <a:t>Art. 29 (4)  PPA </a:t>
            </a:r>
            <a:r>
              <a:rPr lang="en-US" sz="1500">
                <a:sym typeface="Wingdings" panose="05000000000000000000" pitchFamily="2" charset="2"/>
              </a:rPr>
              <a:t> Art. 70 Directive 2014/24/EU</a:t>
            </a:r>
            <a:r>
              <a:rPr lang="en-US" sz="1500"/>
              <a:t> </a:t>
            </a:r>
          </a:p>
          <a:p>
            <a:pPr marL="0"/>
            <a:r>
              <a:rPr lang="en-US" sz="1500"/>
              <a:t>Environmental contract performance conditions</a:t>
            </a:r>
          </a:p>
          <a:p>
            <a:r>
              <a:rPr lang="en-US" sz="1500"/>
              <a:t>Number: 791</a:t>
            </a:r>
          </a:p>
          <a:p>
            <a:r>
              <a:rPr lang="en-US" sz="1500"/>
              <a:t>Value: </a:t>
            </a:r>
            <a:r>
              <a:rPr lang="en-US" sz="1500" b="0" i="0">
                <a:effectLst/>
              </a:rPr>
              <a:t>1 071 415 149,81</a:t>
            </a:r>
            <a:r>
              <a:rPr lang="en-US" sz="1500"/>
              <a:t> </a:t>
            </a:r>
          </a:p>
          <a:p>
            <a:pPr marL="0"/>
            <a:endParaRPr lang="en-US" sz="1500"/>
          </a:p>
          <a:p>
            <a:r>
              <a:rPr lang="en-US" sz="1500"/>
              <a:t>Article 30 (a) PPA </a:t>
            </a:r>
            <a:r>
              <a:rPr lang="en-US" sz="1500">
                <a:sym typeface="Wingdings" panose="05000000000000000000" pitchFamily="2" charset="2"/>
              </a:rPr>
              <a:t> Art. 43 Directive 2014/24/EU </a:t>
            </a:r>
            <a:endParaRPr lang="en-US" sz="1500"/>
          </a:p>
          <a:p>
            <a:r>
              <a:rPr lang="en-US" sz="1500"/>
              <a:t>Eco-labels</a:t>
            </a:r>
          </a:p>
          <a:p>
            <a:r>
              <a:rPr lang="en-US" sz="1500"/>
              <a:t>Number: 195</a:t>
            </a:r>
          </a:p>
          <a:p>
            <a:r>
              <a:rPr lang="en-US" sz="1500"/>
              <a:t>Value: </a:t>
            </a:r>
            <a:r>
              <a:rPr lang="en-US" sz="1500" b="0" i="0">
                <a:effectLst/>
              </a:rPr>
              <a:t>212 536 392,76</a:t>
            </a:r>
            <a:endParaRPr lang="en-US" sz="1500"/>
          </a:p>
          <a:p>
            <a:pPr marL="0"/>
            <a:endParaRPr lang="en-US" sz="150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1DFD57F1-5E34-4E58-BDE0-3B33CD1B3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7865" y="6492240"/>
            <a:ext cx="2560320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What is the status quo in Poland?</a:t>
            </a: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AF7156DC-C1D3-4C7E-A40F-1BCD5B22D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94330" y="6492875"/>
            <a:ext cx="5486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D7EA598-7915-4223-8329-3E74D014BFEB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73849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2967F65-7FC6-4F74-8D2F-A74EEE70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04" y="600001"/>
            <a:ext cx="3771206" cy="16304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>
                <a:solidFill>
                  <a:schemeClr val="bg1"/>
                </a:solidFill>
              </a:rPr>
              <a:t>Green Public Procurement in Poland 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763482E-C6B0-4F8D-90FE-76C25B1BF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737776"/>
            <a:ext cx="242107" cy="1340860"/>
            <a:chOff x="56167" y="899960"/>
            <a:chExt cx="242107" cy="1340860"/>
          </a:xfrm>
        </p:grpSpPr>
        <p:sp>
          <p:nvSpPr>
            <p:cNvPr id="124" name="Rectangle 2">
              <a:extLst>
                <a:ext uri="{FF2B5EF4-FFF2-40B4-BE49-F238E27FC236}">
                  <a16:creationId xmlns:a16="http://schemas.microsoft.com/office/drawing/2014/main" id="{129B062B-A95D-44CF-8B39-3F512A3CB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4697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59">
              <a:extLst>
                <a:ext uri="{FF2B5EF4-FFF2-40B4-BE49-F238E27FC236}">
                  <a16:creationId xmlns:a16="http://schemas.microsoft.com/office/drawing/2014/main" id="{AAFA0D29-6110-416E-88A2-7FE5D20A1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4697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2">
              <a:extLst>
                <a:ext uri="{FF2B5EF4-FFF2-40B4-BE49-F238E27FC236}">
                  <a16:creationId xmlns:a16="http://schemas.microsoft.com/office/drawing/2014/main" id="{6B53A87A-F27C-403F-89E6-5F9C7BF1D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3276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59">
              <a:extLst>
                <a:ext uri="{FF2B5EF4-FFF2-40B4-BE49-F238E27FC236}">
                  <a16:creationId xmlns:a16="http://schemas.microsoft.com/office/drawing/2014/main" id="{E9F992CA-17ED-4498-917B-82248E234B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3276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2">
              <a:extLst>
                <a:ext uri="{FF2B5EF4-FFF2-40B4-BE49-F238E27FC236}">
                  <a16:creationId xmlns:a16="http://schemas.microsoft.com/office/drawing/2014/main" id="{CCE48BBE-46D0-4D42-B76F-82EA8F3B6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1854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59">
              <a:extLst>
                <a:ext uri="{FF2B5EF4-FFF2-40B4-BE49-F238E27FC236}">
                  <a16:creationId xmlns:a16="http://schemas.microsoft.com/office/drawing/2014/main" id="{2B60A21C-F925-4D53-9B82-2A54BD825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1854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2">
              <a:extLst>
                <a:ext uri="{FF2B5EF4-FFF2-40B4-BE49-F238E27FC236}">
                  <a16:creationId xmlns:a16="http://schemas.microsoft.com/office/drawing/2014/main" id="{F53E30A8-7102-40D6-A663-9858ED106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0433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59">
              <a:extLst>
                <a:ext uri="{FF2B5EF4-FFF2-40B4-BE49-F238E27FC236}">
                  <a16:creationId xmlns:a16="http://schemas.microsoft.com/office/drawing/2014/main" id="{8FABC48A-DD76-4A1F-8D69-085FB47FA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0433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2">
              <a:extLst>
                <a:ext uri="{FF2B5EF4-FFF2-40B4-BE49-F238E27FC236}">
                  <a16:creationId xmlns:a16="http://schemas.microsoft.com/office/drawing/2014/main" id="{21429B45-62BB-4C66-9F32-F4474D01F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9012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59">
              <a:extLst>
                <a:ext uri="{FF2B5EF4-FFF2-40B4-BE49-F238E27FC236}">
                  <a16:creationId xmlns:a16="http://schemas.microsoft.com/office/drawing/2014/main" id="{6F8ED381-4DC0-432C-9E67-41B64DDBB4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9012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2">
              <a:extLst>
                <a:ext uri="{FF2B5EF4-FFF2-40B4-BE49-F238E27FC236}">
                  <a16:creationId xmlns:a16="http://schemas.microsoft.com/office/drawing/2014/main" id="{22C864E8-53DE-4D7E-845A-0AB035EF2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1802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59">
              <a:extLst>
                <a:ext uri="{FF2B5EF4-FFF2-40B4-BE49-F238E27FC236}">
                  <a16:creationId xmlns:a16="http://schemas.microsoft.com/office/drawing/2014/main" id="{F907663A-C35E-4E4E-86D3-EDE6C39E1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802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2">
              <a:extLst>
                <a:ext uri="{FF2B5EF4-FFF2-40B4-BE49-F238E27FC236}">
                  <a16:creationId xmlns:a16="http://schemas.microsoft.com/office/drawing/2014/main" id="{29FA51B0-D541-425F-B6B7-A0D8929EFC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0381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59">
              <a:extLst>
                <a:ext uri="{FF2B5EF4-FFF2-40B4-BE49-F238E27FC236}">
                  <a16:creationId xmlns:a16="http://schemas.microsoft.com/office/drawing/2014/main" id="{86A9FEBF-8037-4D08-BCB0-C5D294A2B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381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2">
              <a:extLst>
                <a:ext uri="{FF2B5EF4-FFF2-40B4-BE49-F238E27FC236}">
                  <a16:creationId xmlns:a16="http://schemas.microsoft.com/office/drawing/2014/main" id="{CC11EA10-D9DC-4A52-B789-8CD67A55C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8960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59">
              <a:extLst>
                <a:ext uri="{FF2B5EF4-FFF2-40B4-BE49-F238E27FC236}">
                  <a16:creationId xmlns:a16="http://schemas.microsoft.com/office/drawing/2014/main" id="{338DE07B-B730-4132-83B4-44986FED7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8960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2">
              <a:extLst>
                <a:ext uri="{FF2B5EF4-FFF2-40B4-BE49-F238E27FC236}">
                  <a16:creationId xmlns:a16="http://schemas.microsoft.com/office/drawing/2014/main" id="{6697E973-A918-4FD8-9A4C-5B13A5B65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7539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59">
              <a:extLst>
                <a:ext uri="{FF2B5EF4-FFF2-40B4-BE49-F238E27FC236}">
                  <a16:creationId xmlns:a16="http://schemas.microsoft.com/office/drawing/2014/main" id="{AA4CD7CC-D5FB-4427-A6D4-D594E979E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7539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2">
              <a:extLst>
                <a:ext uri="{FF2B5EF4-FFF2-40B4-BE49-F238E27FC236}">
                  <a16:creationId xmlns:a16="http://schemas.microsoft.com/office/drawing/2014/main" id="{DFC90C0F-5A62-47A8-B06E-2F6D61E7B3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6118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59">
              <a:extLst>
                <a:ext uri="{FF2B5EF4-FFF2-40B4-BE49-F238E27FC236}">
                  <a16:creationId xmlns:a16="http://schemas.microsoft.com/office/drawing/2014/main" id="{7BF589B4-EC07-4428-B4C9-09EB55FA2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6118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Symbol zastępczy zawartości 5" descr="Obraz zawierający tekst&#10;&#10;Opis wygenerowany automatycznie">
            <a:extLst>
              <a:ext uri="{FF2B5EF4-FFF2-40B4-BE49-F238E27FC236}">
                <a16:creationId xmlns:a16="http://schemas.microsoft.com/office/drawing/2014/main" id="{EAEC1A10-ABF8-42BE-9951-4E1A399867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" r="16629" b="-1"/>
          <a:stretch/>
        </p:blipFill>
        <p:spPr>
          <a:xfrm>
            <a:off x="4636008" y="10"/>
            <a:ext cx="7555992" cy="6857990"/>
          </a:xfrm>
          <a:prstGeom prst="rect">
            <a:avLst/>
          </a:prstGeom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40714"/>
            <a:ext cx="5291468" cy="42172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07EC94-017B-4820-9732-7878FE0EB4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7408" y="3048670"/>
            <a:ext cx="4282817" cy="31234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400">
                <a:sym typeface="Wingdings" panose="05000000000000000000" pitchFamily="2" charset="2"/>
              </a:rPr>
              <a:t>Art. 91 (2) (3) </a:t>
            </a:r>
            <a:r>
              <a:rPr lang="en-US" sz="1400"/>
              <a:t>Article 67 (2) </a:t>
            </a:r>
            <a:r>
              <a:rPr lang="en-US" sz="1400">
                <a:sym typeface="Wingdings" panose="05000000000000000000" pitchFamily="2" charset="2"/>
              </a:rPr>
              <a:t>Directive 2014/24/EU</a:t>
            </a:r>
            <a:endParaRPr lang="en-US" sz="1400"/>
          </a:p>
          <a:p>
            <a:r>
              <a:rPr lang="en-US" sz="1400"/>
              <a:t>The MEAT criteria with the reference to environmental aspects</a:t>
            </a:r>
          </a:p>
          <a:p>
            <a:r>
              <a:rPr lang="en-US" sz="1400"/>
              <a:t>Number: 97</a:t>
            </a:r>
          </a:p>
          <a:p>
            <a:r>
              <a:rPr lang="en-US" sz="1400"/>
              <a:t>Value: </a:t>
            </a:r>
            <a:r>
              <a:rPr lang="en-US" sz="1400" b="0" i="0">
                <a:effectLst/>
              </a:rPr>
              <a:t>189 698 393,42</a:t>
            </a:r>
          </a:p>
          <a:p>
            <a:pPr marL="0"/>
            <a:endParaRPr lang="en-US" sz="1400"/>
          </a:p>
          <a:p>
            <a:r>
              <a:rPr lang="en-US" sz="1400"/>
              <a:t>Art. 91 (3) (b) PPA </a:t>
            </a:r>
            <a:r>
              <a:rPr lang="en-US" sz="1400">
                <a:sym typeface="Wingdings" panose="05000000000000000000" pitchFamily="2" charset="2"/>
              </a:rPr>
              <a:t> Art. 68 Directive 2014/24/EU</a:t>
            </a:r>
            <a:endParaRPr lang="en-US" sz="1400"/>
          </a:p>
          <a:p>
            <a:r>
              <a:rPr lang="en-US" sz="1400"/>
              <a:t>The life cycle cost approach</a:t>
            </a:r>
          </a:p>
          <a:p>
            <a:r>
              <a:rPr lang="en-US" sz="1400"/>
              <a:t>Number: 23</a:t>
            </a:r>
          </a:p>
          <a:p>
            <a:r>
              <a:rPr lang="en-US" sz="1400" b="0" i="0">
                <a:effectLst/>
              </a:rPr>
              <a:t>Value: 25 693 896,94</a:t>
            </a:r>
          </a:p>
          <a:p>
            <a:pPr marL="0"/>
            <a:endParaRPr lang="en-US" sz="1400"/>
          </a:p>
          <a:p>
            <a:pPr marL="0"/>
            <a:endParaRPr lang="en-US" sz="140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99EA20C6-7C62-4E9A-AA7E-ACAD7EAB4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7865" y="6492240"/>
            <a:ext cx="2560320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What is the status quo in Poland?</a:t>
            </a: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3DF0D139-7779-480F-A97C-B0E2362F7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94330" y="6492875"/>
            <a:ext cx="5486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D7EA598-7915-4223-8329-3E74D014BFEB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88499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C26D146-7137-4AF8-9E97-9CCED35D0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04" y="600001"/>
            <a:ext cx="3771206" cy="16304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>
                <a:solidFill>
                  <a:schemeClr val="bg1"/>
                </a:solidFill>
              </a:rPr>
              <a:t>Green Public Procurement in Poland </a:t>
            </a:r>
          </a:p>
        </p:txBody>
      </p:sp>
      <p:grpSp>
        <p:nvGrpSpPr>
          <p:cNvPr id="12" name="Group 14">
            <a:extLst>
              <a:ext uri="{FF2B5EF4-FFF2-40B4-BE49-F238E27FC236}">
                <a16:creationId xmlns:a16="http://schemas.microsoft.com/office/drawing/2014/main" id="{F763482E-C6B0-4F8D-90FE-76C25B1BF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737776"/>
            <a:ext cx="242107" cy="1340860"/>
            <a:chOff x="56167" y="899960"/>
            <a:chExt cx="242107" cy="1340860"/>
          </a:xfrm>
        </p:grpSpPr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129B062B-A95D-44CF-8B39-3F512A3CB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4697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59">
              <a:extLst>
                <a:ext uri="{FF2B5EF4-FFF2-40B4-BE49-F238E27FC236}">
                  <a16:creationId xmlns:a16="http://schemas.microsoft.com/office/drawing/2014/main" id="{AAFA0D29-6110-416E-88A2-7FE5D20A1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4697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6B53A87A-F27C-403F-89E6-5F9C7BF1D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3276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E9F992CA-17ED-4498-917B-82248E234B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3276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2">
              <a:extLst>
                <a:ext uri="{FF2B5EF4-FFF2-40B4-BE49-F238E27FC236}">
                  <a16:creationId xmlns:a16="http://schemas.microsoft.com/office/drawing/2014/main" id="{CCE48BBE-46D0-4D42-B76F-82EA8F3B6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1854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59">
              <a:extLst>
                <a:ext uri="{FF2B5EF4-FFF2-40B4-BE49-F238E27FC236}">
                  <a16:creationId xmlns:a16="http://schemas.microsoft.com/office/drawing/2014/main" id="{2B60A21C-F925-4D53-9B82-2A54BD825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1854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F53E30A8-7102-40D6-A663-9858ED106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0433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8FABC48A-DD76-4A1F-8D69-085FB47FA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0433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2">
              <a:extLst>
                <a:ext uri="{FF2B5EF4-FFF2-40B4-BE49-F238E27FC236}">
                  <a16:creationId xmlns:a16="http://schemas.microsoft.com/office/drawing/2014/main" id="{21429B45-62BB-4C66-9F32-F4474D01F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9012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59">
              <a:extLst>
                <a:ext uri="{FF2B5EF4-FFF2-40B4-BE49-F238E27FC236}">
                  <a16:creationId xmlns:a16="http://schemas.microsoft.com/office/drawing/2014/main" id="{6F8ED381-4DC0-432C-9E67-41B64DDBB4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9012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2">
              <a:extLst>
                <a:ext uri="{FF2B5EF4-FFF2-40B4-BE49-F238E27FC236}">
                  <a16:creationId xmlns:a16="http://schemas.microsoft.com/office/drawing/2014/main" id="{22C864E8-53DE-4D7E-845A-0AB035EF2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1802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59">
              <a:extLst>
                <a:ext uri="{FF2B5EF4-FFF2-40B4-BE49-F238E27FC236}">
                  <a16:creationId xmlns:a16="http://schemas.microsoft.com/office/drawing/2014/main" id="{F907663A-C35E-4E4E-86D3-EDE6C39E1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802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2">
              <a:extLst>
                <a:ext uri="{FF2B5EF4-FFF2-40B4-BE49-F238E27FC236}">
                  <a16:creationId xmlns:a16="http://schemas.microsoft.com/office/drawing/2014/main" id="{29FA51B0-D541-425F-B6B7-A0D8929EFC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0381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9">
              <a:extLst>
                <a:ext uri="{FF2B5EF4-FFF2-40B4-BE49-F238E27FC236}">
                  <a16:creationId xmlns:a16="http://schemas.microsoft.com/office/drawing/2014/main" id="{86A9FEBF-8037-4D08-BCB0-C5D294A2B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381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2">
              <a:extLst>
                <a:ext uri="{FF2B5EF4-FFF2-40B4-BE49-F238E27FC236}">
                  <a16:creationId xmlns:a16="http://schemas.microsoft.com/office/drawing/2014/main" id="{CC11EA10-D9DC-4A52-B789-8CD67A55C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8960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338DE07B-B730-4132-83B4-44986FED7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8960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2">
              <a:extLst>
                <a:ext uri="{FF2B5EF4-FFF2-40B4-BE49-F238E27FC236}">
                  <a16:creationId xmlns:a16="http://schemas.microsoft.com/office/drawing/2014/main" id="{6697E973-A918-4FD8-9A4C-5B13A5B65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7539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9">
              <a:extLst>
                <a:ext uri="{FF2B5EF4-FFF2-40B4-BE49-F238E27FC236}">
                  <a16:creationId xmlns:a16="http://schemas.microsoft.com/office/drawing/2014/main" id="{AA4CD7CC-D5FB-4427-A6D4-D594E979E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7539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2">
              <a:extLst>
                <a:ext uri="{FF2B5EF4-FFF2-40B4-BE49-F238E27FC236}">
                  <a16:creationId xmlns:a16="http://schemas.microsoft.com/office/drawing/2014/main" id="{DFC90C0F-5A62-47A8-B06E-2F6D61E7B3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6118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9">
              <a:extLst>
                <a:ext uri="{FF2B5EF4-FFF2-40B4-BE49-F238E27FC236}">
                  <a16:creationId xmlns:a16="http://schemas.microsoft.com/office/drawing/2014/main" id="{7BF589B4-EC07-4428-B4C9-09EB55FA2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6118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Symbol zastępczy zawartości 7" descr="Obraz zawierający zewnętrzne, dym, broń, para&#10;&#10;Opis wygenerowany automatycznie">
            <a:extLst>
              <a:ext uri="{FF2B5EF4-FFF2-40B4-BE49-F238E27FC236}">
                <a16:creationId xmlns:a16="http://schemas.microsoft.com/office/drawing/2014/main" id="{236A011F-BE8E-4F99-9462-05C604529D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" r="20136" b="-1"/>
          <a:stretch/>
        </p:blipFill>
        <p:spPr>
          <a:xfrm>
            <a:off x="4636008" y="10"/>
            <a:ext cx="7555992" cy="6857990"/>
          </a:xfrm>
          <a:prstGeom prst="rect">
            <a:avLst/>
          </a:prstGeom>
        </p:spPr>
      </p:pic>
      <p:sp>
        <p:nvSpPr>
          <p:cNvPr id="58" name="Rectangle 36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40714"/>
            <a:ext cx="5291468" cy="42172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264726-6673-4B97-85C8-FBBD97E4A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7408" y="3048670"/>
            <a:ext cx="4282817" cy="31234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1% </a:t>
            </a:r>
            <a:r>
              <a:rPr lang="en-US" sz="1800" dirty="0"/>
              <a:t>of </a:t>
            </a:r>
            <a:r>
              <a:rPr lang="pl-PL" sz="1800" dirty="0"/>
              <a:t>all </a:t>
            </a:r>
            <a:r>
              <a:rPr lang="en-US" sz="1800" dirty="0"/>
              <a:t>public procurement agreements</a:t>
            </a:r>
          </a:p>
          <a:p>
            <a:r>
              <a:rPr lang="en-US" sz="3200" dirty="0"/>
              <a:t>3% </a:t>
            </a:r>
            <a:r>
              <a:rPr lang="en-US" sz="1800" dirty="0"/>
              <a:t>of the total market value </a:t>
            </a:r>
          </a:p>
          <a:p>
            <a:r>
              <a:rPr lang="en-US" sz="3200" dirty="0"/>
              <a:t>1% </a:t>
            </a:r>
            <a:r>
              <a:rPr lang="en-US" sz="1800" dirty="0"/>
              <a:t>of the ’’green’’ contracting authorities </a:t>
            </a:r>
          </a:p>
          <a:p>
            <a:r>
              <a:rPr lang="en-US" sz="3200" dirty="0"/>
              <a:t>Leader</a:t>
            </a:r>
            <a:r>
              <a:rPr lang="en-US" sz="1800" dirty="0"/>
              <a:t> in the ranking of the most polluted cities in the EU </a:t>
            </a:r>
          </a:p>
        </p:txBody>
      </p:sp>
      <p:sp>
        <p:nvSpPr>
          <p:cNvPr id="59" name="Rectangle 38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F8345AA-6CB0-4252-8B5D-EDA8EA942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7865" y="6492240"/>
            <a:ext cx="2560320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What is the status quo in Poland?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4E50F90-C1D4-408C-93EC-1076EDFB4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94330" y="6492875"/>
            <a:ext cx="5486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D7EA598-7915-4223-8329-3E74D014BFEB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5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66607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ACF326D-2EA9-4F14-BF62-659C77E8F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6" y="1608667"/>
            <a:ext cx="2823275" cy="4501127"/>
          </a:xfrm>
        </p:spPr>
        <p:txBody>
          <a:bodyPr anchor="t">
            <a:normAutofit/>
          </a:bodyPr>
          <a:lstStyle/>
          <a:p>
            <a:pPr algn="r"/>
            <a:r>
              <a:rPr lang="pl-PL" sz="3200">
                <a:solidFill>
                  <a:srgbClr val="FFFFFF"/>
                </a:solidFill>
              </a:rPr>
              <a:t>Towards Green Public Procurement in Poland</a:t>
            </a:r>
            <a:br>
              <a:rPr lang="pl-PL" sz="3200">
                <a:solidFill>
                  <a:srgbClr val="FFFFFF"/>
                </a:solidFill>
              </a:rPr>
            </a:br>
            <a:br>
              <a:rPr lang="pl-PL" sz="3200">
                <a:solidFill>
                  <a:srgbClr val="FFFFFF"/>
                </a:solidFill>
              </a:rPr>
            </a:br>
            <a:r>
              <a:rPr lang="pl-PL" sz="3200">
                <a:solidFill>
                  <a:srgbClr val="FFFFFF"/>
                </a:solidFill>
              </a:rPr>
              <a:t>Possible ways? 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A786315-69DA-4B98-A98C-36EDB000B7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7698" y="1608667"/>
            <a:ext cx="3421958" cy="4501127"/>
          </a:xfrm>
        </p:spPr>
        <p:txBody>
          <a:bodyPr>
            <a:normAutofit/>
          </a:bodyPr>
          <a:lstStyle/>
          <a:p>
            <a:r>
              <a:rPr lang="pl-PL" sz="1700"/>
              <a:t>Act </a:t>
            </a:r>
            <a:r>
              <a:rPr lang="en-US" sz="1700"/>
              <a:t>of 20 May 2016 on energy efficiency</a:t>
            </a:r>
            <a:endParaRPr lang="pl-PL" sz="1700"/>
          </a:p>
          <a:p>
            <a:r>
              <a:rPr lang="pl-PL" sz="1700"/>
              <a:t>Act </a:t>
            </a:r>
            <a:r>
              <a:rPr lang="en-US" sz="1700"/>
              <a:t>of 29 August 2014 on the energy performance of buildings</a:t>
            </a:r>
            <a:endParaRPr lang="pl-PL" sz="1700"/>
          </a:p>
          <a:p>
            <a:r>
              <a:rPr lang="en-US" sz="1700"/>
              <a:t>Act of 14 September 2012 on the obligations to provide information on the consumption of energy consumption of energy-using products</a:t>
            </a:r>
            <a:endParaRPr lang="pl-PL" sz="1700"/>
          </a:p>
          <a:p>
            <a:r>
              <a:rPr lang="pl-PL" sz="1700"/>
              <a:t>The regulation </a:t>
            </a:r>
            <a:r>
              <a:rPr lang="en-US" sz="1700"/>
              <a:t>of the Prime Minister of 10 May 2011 on other than mandatory tender evaluation criteria for certain types of public procurement</a:t>
            </a:r>
            <a:r>
              <a:rPr lang="pl-PL" sz="1700"/>
              <a:t> </a:t>
            </a:r>
            <a:r>
              <a:rPr lang="en-US" sz="1700"/>
              <a:t>public procurement</a:t>
            </a:r>
            <a:endParaRPr lang="pl-PL" sz="1700"/>
          </a:p>
          <a:p>
            <a:r>
              <a:rPr lang="pl-PL" sz="1700"/>
              <a:t>And more…</a:t>
            </a:r>
            <a:endParaRPr lang="en-US" sz="1700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D59195DA-C37A-4896-9E02-BD6282E62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89696" y="1608667"/>
            <a:ext cx="3421957" cy="4501127"/>
          </a:xfrm>
        </p:spPr>
        <p:txBody>
          <a:bodyPr>
            <a:normAutofit/>
          </a:bodyPr>
          <a:lstStyle/>
          <a:p>
            <a:r>
              <a:rPr lang="pl-PL" sz="1700"/>
              <a:t>The development of skills, competency and organisational culture towards GPP in Poland</a:t>
            </a:r>
          </a:p>
          <a:p>
            <a:r>
              <a:rPr lang="pl-PL" sz="1700"/>
              <a:t>Guidlines issued by the Polish PPO</a:t>
            </a:r>
          </a:p>
          <a:p>
            <a:r>
              <a:rPr lang="pl-PL" sz="1700"/>
              <a:t>PPO cooperation with other gov. agencies and bodies </a:t>
            </a:r>
          </a:p>
          <a:p>
            <a:r>
              <a:rPr lang="pl-PL" sz="1700"/>
              <a:t>”Buying Green” Handbook</a:t>
            </a:r>
          </a:p>
          <a:p>
            <a:r>
              <a:rPr lang="pl-PL" sz="1700"/>
              <a:t>Other EC </a:t>
            </a:r>
            <a:r>
              <a:rPr lang="en-US" sz="1700" i="0">
                <a:solidFill>
                  <a:srgbClr val="FFFFFF"/>
                </a:solidFill>
                <a:effectLst/>
              </a:rPr>
              <a:t>tools for </a:t>
            </a:r>
            <a:r>
              <a:rPr lang="pl-PL" sz="1700" i="0">
                <a:solidFill>
                  <a:srgbClr val="FFFFFF"/>
                </a:solidFill>
                <a:effectLst/>
              </a:rPr>
              <a:t>the support of GPP</a:t>
            </a:r>
            <a:endParaRPr lang="en-US" sz="1700" i="0">
              <a:solidFill>
                <a:srgbClr val="FFFFFF"/>
              </a:solidFill>
              <a:effectLst/>
            </a:endParaRPr>
          </a:p>
          <a:p>
            <a:pPr marL="0" indent="0">
              <a:buNone/>
            </a:pPr>
            <a:endParaRPr lang="pl-PL" sz="1700"/>
          </a:p>
          <a:p>
            <a:endParaRPr lang="pl-PL" sz="1700"/>
          </a:p>
          <a:p>
            <a:endParaRPr lang="pl-PL" sz="2000" dirty="0"/>
          </a:p>
          <a:p>
            <a:endParaRPr lang="en-US" sz="2000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4EDB868-E934-4695-B4AC-021C2A14B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47698" y="6356350"/>
            <a:ext cx="5687683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50"/>
              <a:t>What is the status quo in Poland?</a:t>
            </a:r>
            <a:endParaRPr lang="en-US" sz="105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B11A3E4-AA35-4419-80A4-FDFC61B4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368" y="6356350"/>
            <a:ext cx="135828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7EA598-7915-4223-8329-3E74D014BFEB}" type="slidenum">
              <a:rPr lang="en-US" sz="1050" smtClean="0"/>
              <a:pPr>
                <a:spcAft>
                  <a:spcPts val="600"/>
                </a:spcAft>
              </a:pPr>
              <a:t>6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462516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id="{7C3DB6CE-B855-4AD2-8FB5-3C271542C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Symbol zastępczy zawartości 23" descr="Obraz zawierający tekst, budynek, rzeka, łuk&#10;&#10;Opis wygenerowany automatycznie">
            <a:extLst>
              <a:ext uri="{FF2B5EF4-FFF2-40B4-BE49-F238E27FC236}">
                <a16:creationId xmlns:a16="http://schemas.microsoft.com/office/drawing/2014/main" id="{95702288-3444-42F0-A4F3-B31EF06EAD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3" b="-1"/>
          <a:stretch/>
        </p:blipFill>
        <p:spPr>
          <a:xfrm>
            <a:off x="-24" y="-3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76AABBD-1B21-41E2-839E-BB727C49A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3157"/>
            <a:ext cx="4797354" cy="3103030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" name="Symbol zastępczy zawartości 19" descr="Obraz zawierający tekst&#10;&#10;Opis wygenerowany automatycznie">
            <a:extLst>
              <a:ext uri="{FF2B5EF4-FFF2-40B4-BE49-F238E27FC236}">
                <a16:creationId xmlns:a16="http://schemas.microsoft.com/office/drawing/2014/main" id="{F7C1625C-6F3D-4512-9203-1D5EB1C64F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1149"/>
          <a:stretch/>
        </p:blipFill>
        <p:spPr>
          <a:xfrm>
            <a:off x="5710839" y="10"/>
            <a:ext cx="6481158" cy="4216177"/>
          </a:xfrm>
          <a:custGeom>
            <a:avLst/>
            <a:gdLst/>
            <a:ahLst/>
            <a:cxnLst/>
            <a:rect l="l" t="t" r="r" b="b"/>
            <a:pathLst>
              <a:path w="6481158" h="4216187">
                <a:moveTo>
                  <a:pt x="159680" y="0"/>
                </a:moveTo>
                <a:lnTo>
                  <a:pt x="6481158" y="0"/>
                </a:lnTo>
                <a:lnTo>
                  <a:pt x="6481158" y="4216187"/>
                </a:lnTo>
                <a:lnTo>
                  <a:pt x="629980" y="4216187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</p:pic>
      <p:pic>
        <p:nvPicPr>
          <p:cNvPr id="18" name="Symbol zastępczy zawartości 17">
            <a:extLst>
              <a:ext uri="{FF2B5EF4-FFF2-40B4-BE49-F238E27FC236}">
                <a16:creationId xmlns:a16="http://schemas.microsoft.com/office/drawing/2014/main" id="{C93E89E6-EE62-493C-BFA1-7CF8DB3FA5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"/>
          <a:stretch/>
        </p:blipFill>
        <p:spPr>
          <a:xfrm>
            <a:off x="5078138" y="4323898"/>
            <a:ext cx="4101827" cy="2534102"/>
          </a:xfrm>
          <a:custGeom>
            <a:avLst/>
            <a:gdLst/>
            <a:ahLst/>
            <a:cxnLst/>
            <a:rect l="l" t="t" r="r" b="b"/>
            <a:pathLst>
              <a:path w="4101827" h="2534102">
                <a:moveTo>
                  <a:pt x="1237396" y="0"/>
                </a:moveTo>
                <a:lnTo>
                  <a:pt x="4101827" y="0"/>
                </a:lnTo>
                <a:lnTo>
                  <a:pt x="4101827" y="2534102"/>
                </a:lnTo>
                <a:lnTo>
                  <a:pt x="0" y="2534102"/>
                </a:lnTo>
                <a:lnTo>
                  <a:pt x="21866" y="2503631"/>
                </a:lnTo>
                <a:cubicBezTo>
                  <a:pt x="198424" y="2253521"/>
                  <a:pt x="293791" y="2086461"/>
                  <a:pt x="295356" y="2078512"/>
                </a:cubicBezTo>
                <a:cubicBezTo>
                  <a:pt x="324070" y="1929470"/>
                  <a:pt x="404358" y="1848602"/>
                  <a:pt x="476494" y="1754977"/>
                </a:cubicBezTo>
                <a:cubicBezTo>
                  <a:pt x="539304" y="1672931"/>
                  <a:pt x="606320" y="1585980"/>
                  <a:pt x="629662" y="1466193"/>
                </a:cubicBezTo>
                <a:cubicBezTo>
                  <a:pt x="660486" y="1307325"/>
                  <a:pt x="563420" y="1455147"/>
                  <a:pt x="542839" y="1401940"/>
                </a:cubicBezTo>
                <a:cubicBezTo>
                  <a:pt x="578841" y="1314777"/>
                  <a:pt x="636193" y="1228627"/>
                  <a:pt x="649254" y="1136180"/>
                </a:cubicBezTo>
                <a:cubicBezTo>
                  <a:pt x="695846" y="801928"/>
                  <a:pt x="810580" y="538800"/>
                  <a:pt x="987553" y="313308"/>
                </a:cubicBezTo>
                <a:cubicBezTo>
                  <a:pt x="1038303" y="248170"/>
                  <a:pt x="1069946" y="145770"/>
                  <a:pt x="1141096" y="112922"/>
                </a:cubicBezTo>
                <a:cubicBezTo>
                  <a:pt x="1175680" y="97203"/>
                  <a:pt x="1199891" y="73126"/>
                  <a:pt x="1217455" y="43683"/>
                </a:cubicBezTo>
                <a:close/>
              </a:path>
            </a:pathLst>
          </a:custGeom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E760D79-5B9F-42AB-8C48-BD589A70D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10199" y="6356350"/>
            <a:ext cx="365760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What is the status quo in Poland?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5AD133E4-247C-4F63-9CCA-F54574ACA9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9" r="18173" b="4"/>
          <a:stretch/>
        </p:blipFill>
        <p:spPr>
          <a:xfrm>
            <a:off x="9307676" y="4323902"/>
            <a:ext cx="2884327" cy="2534101"/>
          </a:xfrm>
          <a:prstGeom prst="rect">
            <a:avLst/>
          </a:prstGeom>
        </p:spPr>
      </p:pic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B8A00C3-AEEC-4D6E-A1F3-8932EE745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D7EA598-7915-4223-8329-3E74D014BFEB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6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C83A38A-284A-407D-9F0B-E527C63E7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04" y="600001"/>
            <a:ext cx="3771206" cy="16304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>
                <a:solidFill>
                  <a:schemeClr val="bg1"/>
                </a:solidFill>
              </a:rPr>
              <a:t>Polish challenges in the implementation of Green public procurement 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763482E-C6B0-4F8D-90FE-76C25B1BF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737776"/>
            <a:ext cx="242107" cy="1340860"/>
            <a:chOff x="56167" y="899960"/>
            <a:chExt cx="242107" cy="1340860"/>
          </a:xfrm>
        </p:grpSpPr>
        <p:sp>
          <p:nvSpPr>
            <p:cNvPr id="57" name="Rectangle 2">
              <a:extLst>
                <a:ext uri="{FF2B5EF4-FFF2-40B4-BE49-F238E27FC236}">
                  <a16:creationId xmlns:a16="http://schemas.microsoft.com/office/drawing/2014/main" id="{129B062B-A95D-44CF-8B39-3F512A3CB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4697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AAFA0D29-6110-416E-88A2-7FE5D20A1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4697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2">
              <a:extLst>
                <a:ext uri="{FF2B5EF4-FFF2-40B4-BE49-F238E27FC236}">
                  <a16:creationId xmlns:a16="http://schemas.microsoft.com/office/drawing/2014/main" id="{6B53A87A-F27C-403F-89E6-5F9C7BF1D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3276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9F992CA-17ED-4498-917B-82248E234B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3276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2">
              <a:extLst>
                <a:ext uri="{FF2B5EF4-FFF2-40B4-BE49-F238E27FC236}">
                  <a16:creationId xmlns:a16="http://schemas.microsoft.com/office/drawing/2014/main" id="{CCE48BBE-46D0-4D42-B76F-82EA8F3B6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1854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59">
              <a:extLst>
                <a:ext uri="{FF2B5EF4-FFF2-40B4-BE49-F238E27FC236}">
                  <a16:creationId xmlns:a16="http://schemas.microsoft.com/office/drawing/2014/main" id="{2B60A21C-F925-4D53-9B82-2A54BD825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1854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2">
              <a:extLst>
                <a:ext uri="{FF2B5EF4-FFF2-40B4-BE49-F238E27FC236}">
                  <a16:creationId xmlns:a16="http://schemas.microsoft.com/office/drawing/2014/main" id="{F53E30A8-7102-40D6-A663-9858ED106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0433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59">
              <a:extLst>
                <a:ext uri="{FF2B5EF4-FFF2-40B4-BE49-F238E27FC236}">
                  <a16:creationId xmlns:a16="http://schemas.microsoft.com/office/drawing/2014/main" id="{8FABC48A-DD76-4A1F-8D69-085FB47FA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0433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2">
              <a:extLst>
                <a:ext uri="{FF2B5EF4-FFF2-40B4-BE49-F238E27FC236}">
                  <a16:creationId xmlns:a16="http://schemas.microsoft.com/office/drawing/2014/main" id="{21429B45-62BB-4C66-9F32-F4474D01F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9012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59">
              <a:extLst>
                <a:ext uri="{FF2B5EF4-FFF2-40B4-BE49-F238E27FC236}">
                  <a16:creationId xmlns:a16="http://schemas.microsoft.com/office/drawing/2014/main" id="{6F8ED381-4DC0-432C-9E67-41B64DDBB4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9012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2">
              <a:extLst>
                <a:ext uri="{FF2B5EF4-FFF2-40B4-BE49-F238E27FC236}">
                  <a16:creationId xmlns:a16="http://schemas.microsoft.com/office/drawing/2014/main" id="{22C864E8-53DE-4D7E-845A-0AB035EF2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1802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59">
              <a:extLst>
                <a:ext uri="{FF2B5EF4-FFF2-40B4-BE49-F238E27FC236}">
                  <a16:creationId xmlns:a16="http://schemas.microsoft.com/office/drawing/2014/main" id="{F907663A-C35E-4E4E-86D3-EDE6C39E1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802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2">
              <a:extLst>
                <a:ext uri="{FF2B5EF4-FFF2-40B4-BE49-F238E27FC236}">
                  <a16:creationId xmlns:a16="http://schemas.microsoft.com/office/drawing/2014/main" id="{29FA51B0-D541-425F-B6B7-A0D8929EFC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0381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59">
              <a:extLst>
                <a:ext uri="{FF2B5EF4-FFF2-40B4-BE49-F238E27FC236}">
                  <a16:creationId xmlns:a16="http://schemas.microsoft.com/office/drawing/2014/main" id="{86A9FEBF-8037-4D08-BCB0-C5D294A2B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381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2">
              <a:extLst>
                <a:ext uri="{FF2B5EF4-FFF2-40B4-BE49-F238E27FC236}">
                  <a16:creationId xmlns:a16="http://schemas.microsoft.com/office/drawing/2014/main" id="{CC11EA10-D9DC-4A52-B789-8CD67A55C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8960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59">
              <a:extLst>
                <a:ext uri="{FF2B5EF4-FFF2-40B4-BE49-F238E27FC236}">
                  <a16:creationId xmlns:a16="http://schemas.microsoft.com/office/drawing/2014/main" id="{338DE07B-B730-4132-83B4-44986FED7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8960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2">
              <a:extLst>
                <a:ext uri="{FF2B5EF4-FFF2-40B4-BE49-F238E27FC236}">
                  <a16:creationId xmlns:a16="http://schemas.microsoft.com/office/drawing/2014/main" id="{6697E973-A918-4FD8-9A4C-5B13A5B65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7539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59">
              <a:extLst>
                <a:ext uri="{FF2B5EF4-FFF2-40B4-BE49-F238E27FC236}">
                  <a16:creationId xmlns:a16="http://schemas.microsoft.com/office/drawing/2014/main" id="{AA4CD7CC-D5FB-4427-A6D4-D594E979E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7539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2">
              <a:extLst>
                <a:ext uri="{FF2B5EF4-FFF2-40B4-BE49-F238E27FC236}">
                  <a16:creationId xmlns:a16="http://schemas.microsoft.com/office/drawing/2014/main" id="{DFC90C0F-5A62-47A8-B06E-2F6D61E7B3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6118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59">
              <a:extLst>
                <a:ext uri="{FF2B5EF4-FFF2-40B4-BE49-F238E27FC236}">
                  <a16:creationId xmlns:a16="http://schemas.microsoft.com/office/drawing/2014/main" id="{7BF589B4-EC07-4428-B4C9-09EB55FA2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6118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Symbol zastępczy zawartości 8" descr="Obraz zawierający roślina&#10;&#10;Opis wygenerowany automatycznie">
            <a:extLst>
              <a:ext uri="{FF2B5EF4-FFF2-40B4-BE49-F238E27FC236}">
                <a16:creationId xmlns:a16="http://schemas.microsoft.com/office/drawing/2014/main" id="{DAD1474F-E744-4D91-ABBE-BC056EF3A5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r="19684"/>
          <a:stretch/>
        </p:blipFill>
        <p:spPr>
          <a:xfrm>
            <a:off x="4636008" y="10"/>
            <a:ext cx="7555992" cy="6857990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40714"/>
            <a:ext cx="5291468" cy="42172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4D8E20-9EAB-4145-AAC9-640622868D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7408" y="3048670"/>
            <a:ext cx="4282817" cy="31234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/>
              <a:t>The Polish public procurement market ecosystem </a:t>
            </a:r>
          </a:p>
          <a:p>
            <a:r>
              <a:rPr lang="en-US" sz="1800" dirty="0"/>
              <a:t>Knowledge about GPP, attributes and benefits </a:t>
            </a:r>
          </a:p>
          <a:p>
            <a:r>
              <a:rPr lang="en-US" sz="1800" dirty="0"/>
              <a:t>Skills and competence challenges</a:t>
            </a:r>
          </a:p>
          <a:p>
            <a:r>
              <a:rPr lang="en-US" sz="1800" dirty="0"/>
              <a:t>Poor cooperation with the private market </a:t>
            </a:r>
          </a:p>
          <a:p>
            <a:r>
              <a:rPr lang="en-US" sz="1800" dirty="0"/>
              <a:t>Low capacities on the supply side 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5F19065-40D1-4DDD-AC76-18D41D392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7865" y="6492240"/>
            <a:ext cx="2560320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What is the status quo in Poland?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95BF8F1-B9CA-48B8-9DCE-9559E3F5D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94330" y="6492875"/>
            <a:ext cx="5486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D7EA598-7915-4223-8329-3E74D014BFEB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8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6432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61BC7D4-DF40-430E-848D-E4BEC93D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04" y="600001"/>
            <a:ext cx="3771206" cy="16304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100">
                <a:solidFill>
                  <a:schemeClr val="bg1"/>
                </a:solidFill>
              </a:rPr>
              <a:t>Selected legal instruments supporting ”Green’’ aspects in the new Polish PPL (except existing solutions)</a:t>
            </a:r>
            <a:br>
              <a:rPr lang="en-US" sz="2100">
                <a:solidFill>
                  <a:schemeClr val="bg1"/>
                </a:solidFill>
              </a:rPr>
            </a:br>
            <a:endParaRPr lang="en-US" sz="2100">
              <a:solidFill>
                <a:schemeClr val="bg1"/>
              </a:solidFill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763482E-C6B0-4F8D-90FE-76C25B1BF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737776"/>
            <a:ext cx="242107" cy="1340860"/>
            <a:chOff x="56167" y="899960"/>
            <a:chExt cx="242107" cy="1340860"/>
          </a:xfrm>
        </p:grpSpPr>
        <p:sp>
          <p:nvSpPr>
            <p:cNvPr id="106" name="Rectangle 2">
              <a:extLst>
                <a:ext uri="{FF2B5EF4-FFF2-40B4-BE49-F238E27FC236}">
                  <a16:creationId xmlns:a16="http://schemas.microsoft.com/office/drawing/2014/main" id="{129B062B-A95D-44CF-8B39-3F512A3CB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4697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59">
              <a:extLst>
                <a:ext uri="{FF2B5EF4-FFF2-40B4-BE49-F238E27FC236}">
                  <a16:creationId xmlns:a16="http://schemas.microsoft.com/office/drawing/2014/main" id="{AAFA0D29-6110-416E-88A2-7FE5D20A1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4697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2">
              <a:extLst>
                <a:ext uri="{FF2B5EF4-FFF2-40B4-BE49-F238E27FC236}">
                  <a16:creationId xmlns:a16="http://schemas.microsoft.com/office/drawing/2014/main" id="{6B53A87A-F27C-403F-89E6-5F9C7BF1D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3276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59">
              <a:extLst>
                <a:ext uri="{FF2B5EF4-FFF2-40B4-BE49-F238E27FC236}">
                  <a16:creationId xmlns:a16="http://schemas.microsoft.com/office/drawing/2014/main" id="{E9F992CA-17ED-4498-917B-82248E234B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3276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2">
              <a:extLst>
                <a:ext uri="{FF2B5EF4-FFF2-40B4-BE49-F238E27FC236}">
                  <a16:creationId xmlns:a16="http://schemas.microsoft.com/office/drawing/2014/main" id="{CCE48BBE-46D0-4D42-B76F-82EA8F3B6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1854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59">
              <a:extLst>
                <a:ext uri="{FF2B5EF4-FFF2-40B4-BE49-F238E27FC236}">
                  <a16:creationId xmlns:a16="http://schemas.microsoft.com/office/drawing/2014/main" id="{2B60A21C-F925-4D53-9B82-2A54BD825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1854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2">
              <a:extLst>
                <a:ext uri="{FF2B5EF4-FFF2-40B4-BE49-F238E27FC236}">
                  <a16:creationId xmlns:a16="http://schemas.microsoft.com/office/drawing/2014/main" id="{F53E30A8-7102-40D6-A663-9858ED106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0433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59">
              <a:extLst>
                <a:ext uri="{FF2B5EF4-FFF2-40B4-BE49-F238E27FC236}">
                  <a16:creationId xmlns:a16="http://schemas.microsoft.com/office/drawing/2014/main" id="{8FABC48A-DD76-4A1F-8D69-085FB47FA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0433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2">
              <a:extLst>
                <a:ext uri="{FF2B5EF4-FFF2-40B4-BE49-F238E27FC236}">
                  <a16:creationId xmlns:a16="http://schemas.microsoft.com/office/drawing/2014/main" id="{21429B45-62BB-4C66-9F32-F4474D01F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9012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59">
              <a:extLst>
                <a:ext uri="{FF2B5EF4-FFF2-40B4-BE49-F238E27FC236}">
                  <a16:creationId xmlns:a16="http://schemas.microsoft.com/office/drawing/2014/main" id="{6F8ED381-4DC0-432C-9E67-41B64DDBB4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9012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2">
              <a:extLst>
                <a:ext uri="{FF2B5EF4-FFF2-40B4-BE49-F238E27FC236}">
                  <a16:creationId xmlns:a16="http://schemas.microsoft.com/office/drawing/2014/main" id="{22C864E8-53DE-4D7E-845A-0AB035EF2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1802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59">
              <a:extLst>
                <a:ext uri="{FF2B5EF4-FFF2-40B4-BE49-F238E27FC236}">
                  <a16:creationId xmlns:a16="http://schemas.microsoft.com/office/drawing/2014/main" id="{F907663A-C35E-4E4E-86D3-EDE6C39E1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802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2">
              <a:extLst>
                <a:ext uri="{FF2B5EF4-FFF2-40B4-BE49-F238E27FC236}">
                  <a16:creationId xmlns:a16="http://schemas.microsoft.com/office/drawing/2014/main" id="{29FA51B0-D541-425F-B6B7-A0D8929EFC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0381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59">
              <a:extLst>
                <a:ext uri="{FF2B5EF4-FFF2-40B4-BE49-F238E27FC236}">
                  <a16:creationId xmlns:a16="http://schemas.microsoft.com/office/drawing/2014/main" id="{86A9FEBF-8037-4D08-BCB0-C5D294A2B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381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2">
              <a:extLst>
                <a:ext uri="{FF2B5EF4-FFF2-40B4-BE49-F238E27FC236}">
                  <a16:creationId xmlns:a16="http://schemas.microsoft.com/office/drawing/2014/main" id="{CC11EA10-D9DC-4A52-B789-8CD67A55C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8960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59">
              <a:extLst>
                <a:ext uri="{FF2B5EF4-FFF2-40B4-BE49-F238E27FC236}">
                  <a16:creationId xmlns:a16="http://schemas.microsoft.com/office/drawing/2014/main" id="{338DE07B-B730-4132-83B4-44986FED7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8960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2">
              <a:extLst>
                <a:ext uri="{FF2B5EF4-FFF2-40B4-BE49-F238E27FC236}">
                  <a16:creationId xmlns:a16="http://schemas.microsoft.com/office/drawing/2014/main" id="{6697E973-A918-4FD8-9A4C-5B13A5B65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7539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59">
              <a:extLst>
                <a:ext uri="{FF2B5EF4-FFF2-40B4-BE49-F238E27FC236}">
                  <a16:creationId xmlns:a16="http://schemas.microsoft.com/office/drawing/2014/main" id="{AA4CD7CC-D5FB-4427-A6D4-D594E979E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7539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2">
              <a:extLst>
                <a:ext uri="{FF2B5EF4-FFF2-40B4-BE49-F238E27FC236}">
                  <a16:creationId xmlns:a16="http://schemas.microsoft.com/office/drawing/2014/main" id="{DFC90C0F-5A62-47A8-B06E-2F6D61E7B3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6118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59">
              <a:extLst>
                <a:ext uri="{FF2B5EF4-FFF2-40B4-BE49-F238E27FC236}">
                  <a16:creationId xmlns:a16="http://schemas.microsoft.com/office/drawing/2014/main" id="{7BF589B4-EC07-4428-B4C9-09EB55FA2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6118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3" name="Symbol zastępczy zawartości 52">
            <a:extLst>
              <a:ext uri="{FF2B5EF4-FFF2-40B4-BE49-F238E27FC236}">
                <a16:creationId xmlns:a16="http://schemas.microsoft.com/office/drawing/2014/main" id="{602F0CB4-9946-4214-962E-96F637B33B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32"/>
          <a:stretch/>
        </p:blipFill>
        <p:spPr>
          <a:xfrm>
            <a:off x="4636008" y="10"/>
            <a:ext cx="7555992" cy="6857990"/>
          </a:xfrm>
          <a:prstGeom prst="rect">
            <a:avLst/>
          </a:prstGeom>
        </p:spPr>
      </p:pic>
      <p:sp>
        <p:nvSpPr>
          <p:cNvPr id="127" name="Rectangle 126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40714"/>
            <a:ext cx="5291468" cy="42172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37A1D6-ED81-4319-9FCE-170642EAAA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7408" y="3048670"/>
            <a:ext cx="4282817" cy="31234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endParaRPr lang="en-US" sz="1800"/>
          </a:p>
          <a:p>
            <a:r>
              <a:rPr lang="en-US" sz="1800"/>
              <a:t>Article 17 (1) (2): New efficiency rule </a:t>
            </a:r>
          </a:p>
          <a:p>
            <a:r>
              <a:rPr lang="en-US" sz="1800"/>
              <a:t>Article 21 (1): State purchaseing policy </a:t>
            </a:r>
          </a:p>
          <a:p>
            <a:r>
              <a:rPr lang="en-US" sz="1800"/>
              <a:t>Article 83 (3) (4): Analysis of the public buyer’s  needs</a:t>
            </a:r>
          </a:p>
          <a:p>
            <a:r>
              <a:rPr lang="en-US" sz="1800"/>
              <a:t>Article 129 and 275: the strengthening of the negotiations procedures </a:t>
            </a:r>
          </a:p>
          <a:p>
            <a:r>
              <a:rPr lang="en-US" sz="1800"/>
              <a:t>Article 446 (3) (4): Report on contract implementation</a:t>
            </a:r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9123CF3-03FF-49FB-86A5-B7F911EC4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7865" y="6492240"/>
            <a:ext cx="2560320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What is the status quo in Poland?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D930516-F5C2-4544-84A8-3CBB82661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94330" y="6492875"/>
            <a:ext cx="5486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D7EA598-7915-4223-8329-3E74D014BFEB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9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1801581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597</Words>
  <Application>Microsoft Office PowerPoint</Application>
  <PresentationFormat>Panoramiczny</PresentationFormat>
  <Paragraphs>99</Paragraphs>
  <Slides>10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Motyw pakietu Office</vt:lpstr>
      <vt:lpstr>  Green Transition in Public Procurement  (What is the status quo in Poland?)</vt:lpstr>
      <vt:lpstr>Prezentacja programu PowerPoint</vt:lpstr>
      <vt:lpstr>Green Public Procurement in Poland </vt:lpstr>
      <vt:lpstr>Green Public Procurement in Poland </vt:lpstr>
      <vt:lpstr>Green Public Procurement in Poland </vt:lpstr>
      <vt:lpstr>Towards Green Public Procurement in Poland  Possible ways? </vt:lpstr>
      <vt:lpstr> </vt:lpstr>
      <vt:lpstr>Polish challenges in the implementation of Green public procurement </vt:lpstr>
      <vt:lpstr>Selected legal instruments supporting ”Green’’ aspects in the new Polish PPL (except existing solutions)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Transition in Public Procurement  (Polish Report)</dc:title>
  <dc:creator>Michal Kania</dc:creator>
  <cp:lastModifiedBy>Michal Kania</cp:lastModifiedBy>
  <cp:revision>24</cp:revision>
  <dcterms:created xsi:type="dcterms:W3CDTF">2021-03-08T07:27:05Z</dcterms:created>
  <dcterms:modified xsi:type="dcterms:W3CDTF">2021-03-26T13:03:44Z</dcterms:modified>
</cp:coreProperties>
</file>