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67" r:id="rId2"/>
    <p:sldId id="258" r:id="rId3"/>
    <p:sldId id="259" r:id="rId4"/>
    <p:sldId id="263" r:id="rId5"/>
    <p:sldId id="260" r:id="rId6"/>
    <p:sldId id="261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6ABDC-031F-48BD-9809-04FCA80CD5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7392564-23BF-485B-9971-7C2DBE30CC87}">
      <dgm:prSet/>
      <dgm:spPr/>
      <dgm:t>
        <a:bodyPr/>
        <a:lstStyle/>
        <a:p>
          <a:r>
            <a:rPr lang="en-US"/>
            <a:t>Sektory:</a:t>
          </a:r>
        </a:p>
      </dgm:t>
    </dgm:pt>
    <dgm:pt modelId="{8DA16620-70FA-4859-8975-AA16F44CA80E}" type="parTrans" cxnId="{3991649E-FD2B-47C8-A97C-4F3B70DA6DA0}">
      <dgm:prSet/>
      <dgm:spPr/>
      <dgm:t>
        <a:bodyPr/>
        <a:lstStyle/>
        <a:p>
          <a:endParaRPr lang="en-US"/>
        </a:p>
      </dgm:t>
    </dgm:pt>
    <dgm:pt modelId="{C8B58A15-9708-4D8F-BDE4-06868B6D56F9}" type="sibTrans" cxnId="{3991649E-FD2B-47C8-A97C-4F3B70DA6DA0}">
      <dgm:prSet/>
      <dgm:spPr/>
      <dgm:t>
        <a:bodyPr/>
        <a:lstStyle/>
        <a:p>
          <a:endParaRPr lang="en-US"/>
        </a:p>
      </dgm:t>
    </dgm:pt>
    <dgm:pt modelId="{2A445952-949E-4B81-A571-B99921208173}">
      <dgm:prSet/>
      <dgm:spPr/>
      <dgm:t>
        <a:bodyPr/>
        <a:lstStyle/>
        <a:p>
          <a:r>
            <a:rPr lang="en-US"/>
            <a:t>Transport </a:t>
          </a:r>
        </a:p>
      </dgm:t>
    </dgm:pt>
    <dgm:pt modelId="{939B7836-65D1-4DC7-8F45-629EB323DDE5}" type="parTrans" cxnId="{F3B56DC3-9C67-4AE6-9D5D-74AB87E6F964}">
      <dgm:prSet/>
      <dgm:spPr/>
      <dgm:t>
        <a:bodyPr/>
        <a:lstStyle/>
        <a:p>
          <a:endParaRPr lang="en-US"/>
        </a:p>
      </dgm:t>
    </dgm:pt>
    <dgm:pt modelId="{BFA28962-60DA-49BA-9D9E-0C0DF775A39C}" type="sibTrans" cxnId="{F3B56DC3-9C67-4AE6-9D5D-74AB87E6F964}">
      <dgm:prSet/>
      <dgm:spPr/>
      <dgm:t>
        <a:bodyPr/>
        <a:lstStyle/>
        <a:p>
          <a:endParaRPr lang="en-US"/>
        </a:p>
      </dgm:t>
    </dgm:pt>
    <dgm:pt modelId="{8A75D96A-49DB-4E20-9781-AA67DA0F37DB}">
      <dgm:prSet/>
      <dgm:spPr/>
      <dgm:t>
        <a:bodyPr/>
        <a:lstStyle/>
        <a:p>
          <a:r>
            <a:rPr lang="en-US"/>
            <a:t>Ochrona zdrowia </a:t>
          </a:r>
        </a:p>
      </dgm:t>
    </dgm:pt>
    <dgm:pt modelId="{05482A52-B5D0-4EC1-975E-8598D66AF068}" type="parTrans" cxnId="{A6A8C290-029E-492A-A586-B976C574DAC1}">
      <dgm:prSet/>
      <dgm:spPr/>
      <dgm:t>
        <a:bodyPr/>
        <a:lstStyle/>
        <a:p>
          <a:endParaRPr lang="en-US"/>
        </a:p>
      </dgm:t>
    </dgm:pt>
    <dgm:pt modelId="{A183F993-0A52-4A2C-9FD2-7EEF90208017}" type="sibTrans" cxnId="{A6A8C290-029E-492A-A586-B976C574DAC1}">
      <dgm:prSet/>
      <dgm:spPr/>
      <dgm:t>
        <a:bodyPr/>
        <a:lstStyle/>
        <a:p>
          <a:endParaRPr lang="en-US"/>
        </a:p>
      </dgm:t>
    </dgm:pt>
    <dgm:pt modelId="{F890A234-374C-4D61-B002-49EB908FE5EE}">
      <dgm:prSet/>
      <dgm:spPr/>
      <dgm:t>
        <a:bodyPr/>
        <a:lstStyle/>
        <a:p>
          <a:r>
            <a:rPr lang="en-US"/>
            <a:t>Edukacja </a:t>
          </a:r>
        </a:p>
      </dgm:t>
    </dgm:pt>
    <dgm:pt modelId="{5BD47E6C-ABD5-4064-B0B2-8955F1ABD69D}" type="parTrans" cxnId="{AEA21D95-9C2F-4734-A3D6-17E55D4BBF94}">
      <dgm:prSet/>
      <dgm:spPr/>
      <dgm:t>
        <a:bodyPr/>
        <a:lstStyle/>
        <a:p>
          <a:endParaRPr lang="en-US"/>
        </a:p>
      </dgm:t>
    </dgm:pt>
    <dgm:pt modelId="{5FFB7E7F-5CCC-4CFA-96BE-2B3B01875A8B}" type="sibTrans" cxnId="{AEA21D95-9C2F-4734-A3D6-17E55D4BBF94}">
      <dgm:prSet/>
      <dgm:spPr/>
      <dgm:t>
        <a:bodyPr/>
        <a:lstStyle/>
        <a:p>
          <a:endParaRPr lang="en-US"/>
        </a:p>
      </dgm:t>
    </dgm:pt>
    <dgm:pt modelId="{9C890682-770F-4855-82C1-18CD7D22880C}">
      <dgm:prSet/>
      <dgm:spPr/>
      <dgm:t>
        <a:bodyPr/>
        <a:lstStyle/>
        <a:p>
          <a:r>
            <a:rPr lang="en-US"/>
            <a:t>________________</a:t>
          </a:r>
        </a:p>
      </dgm:t>
    </dgm:pt>
    <dgm:pt modelId="{9C95B1D2-E4DD-4F71-B13D-BB643BB9975C}" type="parTrans" cxnId="{B797340D-F225-49CC-98D9-0104EAC0FCD8}">
      <dgm:prSet/>
      <dgm:spPr/>
      <dgm:t>
        <a:bodyPr/>
        <a:lstStyle/>
        <a:p>
          <a:endParaRPr lang="en-US"/>
        </a:p>
      </dgm:t>
    </dgm:pt>
    <dgm:pt modelId="{60423C1C-7D62-4964-AAC7-592AE2636972}" type="sibTrans" cxnId="{B797340D-F225-49CC-98D9-0104EAC0FCD8}">
      <dgm:prSet/>
      <dgm:spPr/>
      <dgm:t>
        <a:bodyPr/>
        <a:lstStyle/>
        <a:p>
          <a:endParaRPr lang="en-US"/>
        </a:p>
      </dgm:t>
    </dgm:pt>
    <dgm:pt modelId="{CF9E032E-B586-4C63-A051-961F1855C70B}">
      <dgm:prSet/>
      <dgm:spPr/>
      <dgm:t>
        <a:bodyPr/>
        <a:lstStyle/>
        <a:p>
          <a:r>
            <a:rPr lang="en-US"/>
            <a:t>Użyteczność publiczna </a:t>
          </a:r>
        </a:p>
      </dgm:t>
    </dgm:pt>
    <dgm:pt modelId="{8F039034-AC41-45CB-88F8-ACCD760E6F3A}" type="parTrans" cxnId="{51197161-D65E-48A0-B4FE-F4B370EFF3A5}">
      <dgm:prSet/>
      <dgm:spPr/>
      <dgm:t>
        <a:bodyPr/>
        <a:lstStyle/>
        <a:p>
          <a:endParaRPr lang="en-US"/>
        </a:p>
      </dgm:t>
    </dgm:pt>
    <dgm:pt modelId="{2762873E-C65F-4C7E-A419-8074706FD645}" type="sibTrans" cxnId="{51197161-D65E-48A0-B4FE-F4B370EFF3A5}">
      <dgm:prSet/>
      <dgm:spPr/>
      <dgm:t>
        <a:bodyPr/>
        <a:lstStyle/>
        <a:p>
          <a:endParaRPr lang="en-US"/>
        </a:p>
      </dgm:t>
    </dgm:pt>
    <dgm:pt modelId="{1DAB0B85-2B2E-4BB2-A1C1-65E7027B6DC8}">
      <dgm:prSet/>
      <dgm:spPr/>
      <dgm:t>
        <a:bodyPr/>
        <a:lstStyle/>
        <a:p>
          <a:r>
            <a:rPr lang="en-US"/>
            <a:t>Telekomunikacja </a:t>
          </a:r>
        </a:p>
      </dgm:t>
    </dgm:pt>
    <dgm:pt modelId="{115BE9CA-8B7E-42AB-933E-F7452F9812B1}" type="parTrans" cxnId="{513BDF69-FC5B-4390-8C9B-963D64BA4353}">
      <dgm:prSet/>
      <dgm:spPr/>
      <dgm:t>
        <a:bodyPr/>
        <a:lstStyle/>
        <a:p>
          <a:endParaRPr lang="en-US"/>
        </a:p>
      </dgm:t>
    </dgm:pt>
    <dgm:pt modelId="{830AD8A5-9F63-49E6-9079-EB24D87CBE5F}" type="sibTrans" cxnId="{513BDF69-FC5B-4390-8C9B-963D64BA4353}">
      <dgm:prSet/>
      <dgm:spPr/>
      <dgm:t>
        <a:bodyPr/>
        <a:lstStyle/>
        <a:p>
          <a:endParaRPr lang="en-US"/>
        </a:p>
      </dgm:t>
    </dgm:pt>
    <dgm:pt modelId="{3992ABB4-4C5D-471B-A0E7-435F5A876900}">
      <dgm:prSet/>
      <dgm:spPr/>
      <dgm:t>
        <a:bodyPr/>
        <a:lstStyle/>
        <a:p>
          <a:r>
            <a:rPr lang="en-US"/>
            <a:t>Sport i rekreacja </a:t>
          </a:r>
        </a:p>
      </dgm:t>
    </dgm:pt>
    <dgm:pt modelId="{6C04A6A5-218E-44A6-B4E5-2AEB15D1244C}" type="parTrans" cxnId="{3218025A-4919-47C5-B980-B049B4847EA3}">
      <dgm:prSet/>
      <dgm:spPr/>
      <dgm:t>
        <a:bodyPr/>
        <a:lstStyle/>
        <a:p>
          <a:endParaRPr lang="en-US"/>
        </a:p>
      </dgm:t>
    </dgm:pt>
    <dgm:pt modelId="{0F2CB6DE-EB03-4EFA-ADC6-8EBF21E12034}" type="sibTrans" cxnId="{3218025A-4919-47C5-B980-B049B4847EA3}">
      <dgm:prSet/>
      <dgm:spPr/>
      <dgm:t>
        <a:bodyPr/>
        <a:lstStyle/>
        <a:p>
          <a:endParaRPr lang="en-US"/>
        </a:p>
      </dgm:t>
    </dgm:pt>
    <dgm:pt modelId="{67851E53-AFE8-48C2-93C2-4F1F6BCE79C2}" type="pres">
      <dgm:prSet presAssocID="{6846ABDC-031F-48BD-9809-04FCA80CD538}" presName="linear" presStyleCnt="0">
        <dgm:presLayoutVars>
          <dgm:animLvl val="lvl"/>
          <dgm:resizeHandles val="exact"/>
        </dgm:presLayoutVars>
      </dgm:prSet>
      <dgm:spPr/>
    </dgm:pt>
    <dgm:pt modelId="{AA400E8E-6B96-40C9-ABEA-FF2513F67BB5}" type="pres">
      <dgm:prSet presAssocID="{37392564-23BF-485B-9971-7C2DBE30CC8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298BE09-8CC8-4C83-8C5E-B02E0A98F532}" type="pres">
      <dgm:prSet presAssocID="{37392564-23BF-485B-9971-7C2DBE30CC87}" presName="childText" presStyleLbl="revTx" presStyleIdx="0" presStyleCnt="1">
        <dgm:presLayoutVars>
          <dgm:bulletEnabled val="1"/>
        </dgm:presLayoutVars>
      </dgm:prSet>
      <dgm:spPr/>
    </dgm:pt>
    <dgm:pt modelId="{26DA9B0D-6D12-413D-8D15-5182FE896880}" type="pres">
      <dgm:prSet presAssocID="{9C890682-770F-4855-82C1-18CD7D22880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36E6135-9FAA-4AE4-A618-2D15BF0CA12D}" type="pres">
      <dgm:prSet presAssocID="{60423C1C-7D62-4964-AAC7-592AE2636972}" presName="spacer" presStyleCnt="0"/>
      <dgm:spPr/>
    </dgm:pt>
    <dgm:pt modelId="{5FAB3CC3-7005-42E3-B99C-8E583A96C86D}" type="pres">
      <dgm:prSet presAssocID="{CF9E032E-B586-4C63-A051-961F1855C70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8AC803F-DD49-4848-BA46-6012A60CD785}" type="pres">
      <dgm:prSet presAssocID="{2762873E-C65F-4C7E-A419-8074706FD645}" presName="spacer" presStyleCnt="0"/>
      <dgm:spPr/>
    </dgm:pt>
    <dgm:pt modelId="{D60F9BFC-0435-4C32-AD3E-7F5477DF596F}" type="pres">
      <dgm:prSet presAssocID="{1DAB0B85-2B2E-4BB2-A1C1-65E7027B6DC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4EBFF4C-960C-4242-8765-B7F0742795FD}" type="pres">
      <dgm:prSet presAssocID="{830AD8A5-9F63-49E6-9079-EB24D87CBE5F}" presName="spacer" presStyleCnt="0"/>
      <dgm:spPr/>
    </dgm:pt>
    <dgm:pt modelId="{F19D1F95-57D1-439C-A4FD-1DDBA44FB8B5}" type="pres">
      <dgm:prSet presAssocID="{3992ABB4-4C5D-471B-A0E7-435F5A87690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026E90C-DDFA-427E-BD0B-8E7B7CD771FE}" type="presOf" srcId="{CF9E032E-B586-4C63-A051-961F1855C70B}" destId="{5FAB3CC3-7005-42E3-B99C-8E583A96C86D}" srcOrd="0" destOrd="0" presId="urn:microsoft.com/office/officeart/2005/8/layout/vList2"/>
    <dgm:cxn modelId="{B797340D-F225-49CC-98D9-0104EAC0FCD8}" srcId="{6846ABDC-031F-48BD-9809-04FCA80CD538}" destId="{9C890682-770F-4855-82C1-18CD7D22880C}" srcOrd="1" destOrd="0" parTransId="{9C95B1D2-E4DD-4F71-B13D-BB643BB9975C}" sibTransId="{60423C1C-7D62-4964-AAC7-592AE2636972}"/>
    <dgm:cxn modelId="{F2681F21-EA48-491A-91AB-D8A0D46041BD}" type="presOf" srcId="{9C890682-770F-4855-82C1-18CD7D22880C}" destId="{26DA9B0D-6D12-413D-8D15-5182FE896880}" srcOrd="0" destOrd="0" presId="urn:microsoft.com/office/officeart/2005/8/layout/vList2"/>
    <dgm:cxn modelId="{51197161-D65E-48A0-B4FE-F4B370EFF3A5}" srcId="{6846ABDC-031F-48BD-9809-04FCA80CD538}" destId="{CF9E032E-B586-4C63-A051-961F1855C70B}" srcOrd="2" destOrd="0" parTransId="{8F039034-AC41-45CB-88F8-ACCD760E6F3A}" sibTransId="{2762873E-C65F-4C7E-A419-8074706FD645}"/>
    <dgm:cxn modelId="{513BDF69-FC5B-4390-8C9B-963D64BA4353}" srcId="{6846ABDC-031F-48BD-9809-04FCA80CD538}" destId="{1DAB0B85-2B2E-4BB2-A1C1-65E7027B6DC8}" srcOrd="3" destOrd="0" parTransId="{115BE9CA-8B7E-42AB-933E-F7452F9812B1}" sibTransId="{830AD8A5-9F63-49E6-9079-EB24D87CBE5F}"/>
    <dgm:cxn modelId="{09668271-0E2E-4607-9A92-1A81FBAC5F22}" type="presOf" srcId="{F890A234-374C-4D61-B002-49EB908FE5EE}" destId="{5298BE09-8CC8-4C83-8C5E-B02E0A98F532}" srcOrd="0" destOrd="2" presId="urn:microsoft.com/office/officeart/2005/8/layout/vList2"/>
    <dgm:cxn modelId="{DEE6EF71-BD42-48D0-BEE7-AB8DC0A348E1}" type="presOf" srcId="{8A75D96A-49DB-4E20-9781-AA67DA0F37DB}" destId="{5298BE09-8CC8-4C83-8C5E-B02E0A98F532}" srcOrd="0" destOrd="1" presId="urn:microsoft.com/office/officeart/2005/8/layout/vList2"/>
    <dgm:cxn modelId="{3218025A-4919-47C5-B980-B049B4847EA3}" srcId="{6846ABDC-031F-48BD-9809-04FCA80CD538}" destId="{3992ABB4-4C5D-471B-A0E7-435F5A876900}" srcOrd="4" destOrd="0" parTransId="{6C04A6A5-218E-44A6-B4E5-2AEB15D1244C}" sibTransId="{0F2CB6DE-EB03-4EFA-ADC6-8EBF21E12034}"/>
    <dgm:cxn modelId="{FFD6198E-8A80-4864-8A5F-2861D005A5E9}" type="presOf" srcId="{6846ABDC-031F-48BD-9809-04FCA80CD538}" destId="{67851E53-AFE8-48C2-93C2-4F1F6BCE79C2}" srcOrd="0" destOrd="0" presId="urn:microsoft.com/office/officeart/2005/8/layout/vList2"/>
    <dgm:cxn modelId="{A6A8C290-029E-492A-A586-B976C574DAC1}" srcId="{37392564-23BF-485B-9971-7C2DBE30CC87}" destId="{8A75D96A-49DB-4E20-9781-AA67DA0F37DB}" srcOrd="1" destOrd="0" parTransId="{05482A52-B5D0-4EC1-975E-8598D66AF068}" sibTransId="{A183F993-0A52-4A2C-9FD2-7EEF90208017}"/>
    <dgm:cxn modelId="{AEA21D95-9C2F-4734-A3D6-17E55D4BBF94}" srcId="{37392564-23BF-485B-9971-7C2DBE30CC87}" destId="{F890A234-374C-4D61-B002-49EB908FE5EE}" srcOrd="2" destOrd="0" parTransId="{5BD47E6C-ABD5-4064-B0B2-8955F1ABD69D}" sibTransId="{5FFB7E7F-5CCC-4CFA-96BE-2B3B01875A8B}"/>
    <dgm:cxn modelId="{0E301096-3B27-4408-8CF0-83596B51EED2}" type="presOf" srcId="{37392564-23BF-485B-9971-7C2DBE30CC87}" destId="{AA400E8E-6B96-40C9-ABEA-FF2513F67BB5}" srcOrd="0" destOrd="0" presId="urn:microsoft.com/office/officeart/2005/8/layout/vList2"/>
    <dgm:cxn modelId="{3991649E-FD2B-47C8-A97C-4F3B70DA6DA0}" srcId="{6846ABDC-031F-48BD-9809-04FCA80CD538}" destId="{37392564-23BF-485B-9971-7C2DBE30CC87}" srcOrd="0" destOrd="0" parTransId="{8DA16620-70FA-4859-8975-AA16F44CA80E}" sibTransId="{C8B58A15-9708-4D8F-BDE4-06868B6D56F9}"/>
    <dgm:cxn modelId="{815B65A8-8F00-4BC7-9FC4-8674091BA510}" type="presOf" srcId="{2A445952-949E-4B81-A571-B99921208173}" destId="{5298BE09-8CC8-4C83-8C5E-B02E0A98F532}" srcOrd="0" destOrd="0" presId="urn:microsoft.com/office/officeart/2005/8/layout/vList2"/>
    <dgm:cxn modelId="{EB4C4CAB-FDDD-4DD5-A47F-B49D949E574D}" type="presOf" srcId="{3992ABB4-4C5D-471B-A0E7-435F5A876900}" destId="{F19D1F95-57D1-439C-A4FD-1DDBA44FB8B5}" srcOrd="0" destOrd="0" presId="urn:microsoft.com/office/officeart/2005/8/layout/vList2"/>
    <dgm:cxn modelId="{F3B56DC3-9C67-4AE6-9D5D-74AB87E6F964}" srcId="{37392564-23BF-485B-9971-7C2DBE30CC87}" destId="{2A445952-949E-4B81-A571-B99921208173}" srcOrd="0" destOrd="0" parTransId="{939B7836-65D1-4DC7-8F45-629EB323DDE5}" sibTransId="{BFA28962-60DA-49BA-9D9E-0C0DF775A39C}"/>
    <dgm:cxn modelId="{05DD39E8-1E08-4170-8E89-90D40F6691FE}" type="presOf" srcId="{1DAB0B85-2B2E-4BB2-A1C1-65E7027B6DC8}" destId="{D60F9BFC-0435-4C32-AD3E-7F5477DF596F}" srcOrd="0" destOrd="0" presId="urn:microsoft.com/office/officeart/2005/8/layout/vList2"/>
    <dgm:cxn modelId="{CEA9A4B7-DB24-4AE9-BCD0-4172E29438DD}" type="presParOf" srcId="{67851E53-AFE8-48C2-93C2-4F1F6BCE79C2}" destId="{AA400E8E-6B96-40C9-ABEA-FF2513F67BB5}" srcOrd="0" destOrd="0" presId="urn:microsoft.com/office/officeart/2005/8/layout/vList2"/>
    <dgm:cxn modelId="{A9E7B393-AD65-461B-97CB-6E20977421C0}" type="presParOf" srcId="{67851E53-AFE8-48C2-93C2-4F1F6BCE79C2}" destId="{5298BE09-8CC8-4C83-8C5E-B02E0A98F532}" srcOrd="1" destOrd="0" presId="urn:microsoft.com/office/officeart/2005/8/layout/vList2"/>
    <dgm:cxn modelId="{243CF955-61E5-40F2-A8A1-14090B392930}" type="presParOf" srcId="{67851E53-AFE8-48C2-93C2-4F1F6BCE79C2}" destId="{26DA9B0D-6D12-413D-8D15-5182FE896880}" srcOrd="2" destOrd="0" presId="urn:microsoft.com/office/officeart/2005/8/layout/vList2"/>
    <dgm:cxn modelId="{86B18B19-DED1-494F-88C3-ABB74FF50A72}" type="presParOf" srcId="{67851E53-AFE8-48C2-93C2-4F1F6BCE79C2}" destId="{D36E6135-9FAA-4AE4-A618-2D15BF0CA12D}" srcOrd="3" destOrd="0" presId="urn:microsoft.com/office/officeart/2005/8/layout/vList2"/>
    <dgm:cxn modelId="{B836930F-E14D-4E6B-9BD7-154A4C3A4DD6}" type="presParOf" srcId="{67851E53-AFE8-48C2-93C2-4F1F6BCE79C2}" destId="{5FAB3CC3-7005-42E3-B99C-8E583A96C86D}" srcOrd="4" destOrd="0" presId="urn:microsoft.com/office/officeart/2005/8/layout/vList2"/>
    <dgm:cxn modelId="{84C7987E-0FE9-4890-8E05-CFABDF66A36A}" type="presParOf" srcId="{67851E53-AFE8-48C2-93C2-4F1F6BCE79C2}" destId="{98AC803F-DD49-4848-BA46-6012A60CD785}" srcOrd="5" destOrd="0" presId="urn:microsoft.com/office/officeart/2005/8/layout/vList2"/>
    <dgm:cxn modelId="{6E29E25B-DA62-4D41-BB8C-7BA55042245C}" type="presParOf" srcId="{67851E53-AFE8-48C2-93C2-4F1F6BCE79C2}" destId="{D60F9BFC-0435-4C32-AD3E-7F5477DF596F}" srcOrd="6" destOrd="0" presId="urn:microsoft.com/office/officeart/2005/8/layout/vList2"/>
    <dgm:cxn modelId="{A9773450-EC91-4B67-AAA2-6C5B68891A9E}" type="presParOf" srcId="{67851E53-AFE8-48C2-93C2-4F1F6BCE79C2}" destId="{D4EBFF4C-960C-4242-8765-B7F0742795FD}" srcOrd="7" destOrd="0" presId="urn:microsoft.com/office/officeart/2005/8/layout/vList2"/>
    <dgm:cxn modelId="{19D3EA75-D9B9-498D-AACC-B18E21AE6F58}" type="presParOf" srcId="{67851E53-AFE8-48C2-93C2-4F1F6BCE79C2}" destId="{F19D1F95-57D1-439C-A4FD-1DDBA44FB8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00E8E-6B96-40C9-ABEA-FF2513F67BB5}">
      <dsp:nvSpPr>
        <dsp:cNvPr id="0" name=""/>
        <dsp:cNvSpPr/>
      </dsp:nvSpPr>
      <dsp:spPr>
        <a:xfrm>
          <a:off x="0" y="51106"/>
          <a:ext cx="5181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Sektory:</a:t>
          </a:r>
        </a:p>
      </dsp:txBody>
      <dsp:txXfrm>
        <a:off x="29271" y="80377"/>
        <a:ext cx="5123058" cy="541083"/>
      </dsp:txXfrm>
    </dsp:sp>
    <dsp:sp modelId="{5298BE09-8CC8-4C83-8C5E-B02E0A98F532}">
      <dsp:nvSpPr>
        <dsp:cNvPr id="0" name=""/>
        <dsp:cNvSpPr/>
      </dsp:nvSpPr>
      <dsp:spPr>
        <a:xfrm>
          <a:off x="0" y="650731"/>
          <a:ext cx="518160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Transport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Ochrona zdrowia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Edukacja </a:t>
          </a:r>
        </a:p>
      </dsp:txBody>
      <dsp:txXfrm>
        <a:off x="0" y="650731"/>
        <a:ext cx="5181600" cy="1035000"/>
      </dsp:txXfrm>
    </dsp:sp>
    <dsp:sp modelId="{26DA9B0D-6D12-413D-8D15-5182FE896880}">
      <dsp:nvSpPr>
        <dsp:cNvPr id="0" name=""/>
        <dsp:cNvSpPr/>
      </dsp:nvSpPr>
      <dsp:spPr>
        <a:xfrm>
          <a:off x="0" y="1685731"/>
          <a:ext cx="5181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________________</a:t>
          </a:r>
        </a:p>
      </dsp:txBody>
      <dsp:txXfrm>
        <a:off x="29271" y="1715002"/>
        <a:ext cx="5123058" cy="541083"/>
      </dsp:txXfrm>
    </dsp:sp>
    <dsp:sp modelId="{5FAB3CC3-7005-42E3-B99C-8E583A96C86D}">
      <dsp:nvSpPr>
        <dsp:cNvPr id="0" name=""/>
        <dsp:cNvSpPr/>
      </dsp:nvSpPr>
      <dsp:spPr>
        <a:xfrm>
          <a:off x="0" y="2357356"/>
          <a:ext cx="5181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Użyteczność publiczna </a:t>
          </a:r>
        </a:p>
      </dsp:txBody>
      <dsp:txXfrm>
        <a:off x="29271" y="2386627"/>
        <a:ext cx="5123058" cy="541083"/>
      </dsp:txXfrm>
    </dsp:sp>
    <dsp:sp modelId="{D60F9BFC-0435-4C32-AD3E-7F5477DF596F}">
      <dsp:nvSpPr>
        <dsp:cNvPr id="0" name=""/>
        <dsp:cNvSpPr/>
      </dsp:nvSpPr>
      <dsp:spPr>
        <a:xfrm>
          <a:off x="0" y="3028981"/>
          <a:ext cx="5181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Telekomunikacja </a:t>
          </a:r>
        </a:p>
      </dsp:txBody>
      <dsp:txXfrm>
        <a:off x="29271" y="3058252"/>
        <a:ext cx="5123058" cy="541083"/>
      </dsp:txXfrm>
    </dsp:sp>
    <dsp:sp modelId="{F19D1F95-57D1-439C-A4FD-1DDBA44FB8B5}">
      <dsp:nvSpPr>
        <dsp:cNvPr id="0" name=""/>
        <dsp:cNvSpPr/>
      </dsp:nvSpPr>
      <dsp:spPr>
        <a:xfrm>
          <a:off x="0" y="3700606"/>
          <a:ext cx="5181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Sport i rekreacja </a:t>
          </a:r>
        </a:p>
      </dsp:txBody>
      <dsp:txXfrm>
        <a:off x="29271" y="3729877"/>
        <a:ext cx="5123058" cy="541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DCA7C-45E7-4347-A360-185213E6A1AE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4CA2D-2D3C-44ED-8895-F45E730F7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4CA2D-2D3C-44ED-8895-F45E730F77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D742F-8F15-43B7-803C-32007252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32BDF2B-3072-47F9-8CAA-B1741E3C9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C402B0-CFD3-47EC-87AF-7FE2E158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E2E87-8979-4C5D-B037-36DEE5133FEF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02D7AF-AE6A-4FFA-808E-DC62F295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79BC77-4039-4C58-8DD3-0967F768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ADA54-E77F-4377-A7BF-ED458100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4B21D74-FC45-44D0-81B8-5077F7308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266631-D874-4BAD-B7A3-B948D28DB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02FD-75C1-428B-85FC-4603F4F64CED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BD413D-3A5D-4907-8400-D26601CF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01ED05-4966-4CF0-932F-2BDED8E7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9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012C1FB-D86A-479E-870D-57F30DE97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5C3C3D5-0DD5-4059-9001-91364CBC4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D6B36A-BBF9-4998-826F-DFE5F0C9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D0AD-27BB-4174-AFF6-79CDA5EBA019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D23705-850C-4C32-8652-FB66AD37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219D39-F95A-47A7-B7D5-6145ED32F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0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98B93-D5D7-4B57-96B0-FA9AEC97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F76364-D8C6-434B-86F7-B3BB40825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D20D64-CC56-439F-AAD4-9D92B8801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8629A-8898-43F8-BF50-732F8533EC98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B887C1-90DE-400C-85A2-B4EF89F8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BE1D48-B0AE-4989-A094-FA6E4EE6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7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3ABA04-449C-4C90-84F2-EE0F8A861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044D10-EB6D-40E2-BD49-61DBD6D79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6B815A-35A6-45DD-AA3A-847A6D25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FE42-5B79-4163-8D42-DDA741EB76EB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5CBE54-509E-481C-A1E4-BF3AC869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F0FE7C-B90B-4AB0-A1FB-638E74B5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6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C3FB3B-D4C6-459C-8353-4BE57B00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2971FF-FF26-44BB-AA35-AE1518019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E491BBA-742A-4647-919B-40D4D7605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9656ED-AECA-4F58-BC3A-B331DFF5C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4C99-9E61-430E-B69B-FFE58C7015FE}" type="datetime1">
              <a:rPr lang="en-US" smtClean="0"/>
              <a:t>2/20/2021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5CFDA0-0E88-41AD-A9D9-85B0930D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DC18BA-A211-4E35-985F-FE6AB852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9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F9E30D-B9A0-4D87-A9E1-D4D99A340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DBA701-E647-456A-B86D-20AE107F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7334FE4-5C87-43E9-BB5D-E97371DAF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D939D6B-745E-40A3-95A8-1687FDA87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AE410F1-3A12-4795-98EF-A82AA4B1B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8EED2CF-F684-4768-AB88-C4DE71AC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7567-C473-492A-AFE5-C401C36EF39F}" type="datetime1">
              <a:rPr lang="en-US" smtClean="0"/>
              <a:t>2/20/2021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BC7FF9-43F2-4AFA-A98A-07119EAC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838C0A6-466A-4AED-9AC2-ACC06800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D26E0-948C-45B0-8A0C-39E0A5C6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7401845-1DE9-4190-8BFE-12298E42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9AF4-E831-4414-9B73-22C52822CD9C}" type="datetime1">
              <a:rPr lang="en-US" smtClean="0"/>
              <a:t>2/20/2021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A9BF4C3-0BAF-4E8C-930B-E7C2C247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50C3A3D-522A-4E1D-BCD2-4A33434D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1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314AE00-6040-4123-AF0D-9B098CD2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F391-0AEA-4F7E-A3D1-1E639D0B0AE0}" type="datetime1">
              <a:rPr lang="en-US" smtClean="0"/>
              <a:t>2/20/2021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4E8E1A7-C883-4BAA-8289-D47E225B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013503-70C7-4D73-B930-106BBD8E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8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D3399C-EC0B-4BCA-BCF0-2D853276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98FCF6-9F57-4379-9481-56F2ACDE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352603-7F81-4C8F-9C7C-2ACA0F915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884D22-08E9-4952-A971-90DBAA145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709F-79B5-496E-BA1A-58F69D090035}" type="datetime1">
              <a:rPr lang="en-US" smtClean="0"/>
              <a:t>2/20/2021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392DF8-58A0-44E6-A982-2A94D6F1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CB21CD2-4B17-40ED-925D-E1527C46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6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AF3A5C-7F74-47BD-B386-22574B21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139CB40-752F-4B1E-BDC5-65ABB39AC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CBF280-AFD8-4037-9AED-82499EC5B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543893-78FE-48A4-B9AC-ED58B8EA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0E4F-82B5-47CD-8BD1-9391C9DDBB78}" type="datetime1">
              <a:rPr lang="en-US" smtClean="0"/>
              <a:t>2/20/2021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595309-4BAC-446A-9A01-132FF25A1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DB3A05-1A86-4DC0-8A88-E8688219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7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C61179-05F5-4A75-88A9-30C78EE01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EFC957-4C60-4CFE-9F70-90B2876E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899B47-057F-4A48-A5C0-EACED27CB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42B09-EFDF-43C0-BB81-B75C02A69D85}" type="datetime1">
              <a:rPr lang="en-US" smtClean="0"/>
              <a:t>2/20/2021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85D59C-6576-413E-A3A0-D7FB60E37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Michal Kania, Digitalizacja Partnerstwa Publiczno-Prywatnego, 23.02.2021</a:t>
            </a:r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9BAEB9-91EA-464F-8F1A-21FA93A3E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F4873-8E1E-4427-96AB-5AC0D1892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6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pcommonplace.com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ABFE404-8D65-4573-A3EF-6DF47793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5CB92477-102D-48BF-B04C-C5A9156B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49" y="4610244"/>
            <a:ext cx="3649703" cy="1714500"/>
          </a:xfrm>
        </p:spPr>
        <p:txBody>
          <a:bodyPr vert="horz" lIns="91440" tIns="45720" rIns="91440" bIns="45720" rtlCol="0">
            <a:normAutofit/>
          </a:bodyPr>
          <a:lstStyle/>
          <a:p>
            <a:br>
              <a:rPr lang="pl-PL" sz="2600"/>
            </a:br>
            <a:br>
              <a:rPr lang="pl-PL" sz="2600"/>
            </a:br>
            <a:endParaRPr lang="en-US" sz="2600" dirty="0"/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id="{5B275278-4A31-4C43-BFB9-C975560288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" r="6743" b="5"/>
          <a:stretch/>
        </p:blipFill>
        <p:spPr>
          <a:xfrm>
            <a:off x="673749" y="370320"/>
            <a:ext cx="3873614" cy="4051011"/>
          </a:xfrm>
          <a:prstGeom prst="rect">
            <a:avLst/>
          </a:prstGeom>
        </p:spPr>
      </p:pic>
      <p:pic>
        <p:nvPicPr>
          <p:cNvPr id="9" name="Symbol zastępczy zawartości 8" descr="Obraz zawierający tekst&#10;&#10;Opis wygenerowany automatycznie">
            <a:extLst>
              <a:ext uri="{FF2B5EF4-FFF2-40B4-BE49-F238E27FC236}">
                <a16:creationId xmlns:a16="http://schemas.microsoft.com/office/drawing/2014/main" id="{3DD6B792-9BC0-4223-8349-55FFCAD93B8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1" r="-2" b="7705"/>
          <a:stretch/>
        </p:blipFill>
        <p:spPr>
          <a:xfrm>
            <a:off x="4719344" y="370320"/>
            <a:ext cx="6798905" cy="4051011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F5191F1-A1C8-4AEE-8007-DF304E42B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47363" y="4750763"/>
            <a:ext cx="0" cy="1371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EDF78943-DA5F-41F8-B947-8C319D351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19" y="4610244"/>
            <a:ext cx="6725232" cy="17145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+mj-lt"/>
              </a:rPr>
              <a:t>Digitalizacja </a:t>
            </a:r>
            <a:endParaRPr lang="pl-PL" sz="3200" dirty="0">
              <a:latin typeface="+mj-lt"/>
            </a:endParaRPr>
          </a:p>
          <a:p>
            <a:pPr marL="0" indent="0" algn="ctr">
              <a:buNone/>
            </a:pPr>
            <a:r>
              <a:rPr lang="en-US" sz="3200" dirty="0" err="1">
                <a:latin typeface="+mj-lt"/>
              </a:rPr>
              <a:t>Partnerstwa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Publiczno-Prywatnego</a:t>
            </a:r>
            <a:endParaRPr lang="pl-PL" sz="3200" dirty="0">
              <a:latin typeface="+mj-lt"/>
            </a:endParaRPr>
          </a:p>
          <a:p>
            <a:pPr marL="0" indent="0" algn="ctr">
              <a:buNone/>
            </a:pPr>
            <a:r>
              <a:rPr lang="pl-PL" sz="1800" dirty="0">
                <a:latin typeface="+mj-lt"/>
              </a:rPr>
              <a:t>23 lutego, 2021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833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5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B20F71E-0F85-4879-85AD-6A13A1E1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Raport EPEC (EIB) 2019</a:t>
            </a:r>
          </a:p>
        </p:txBody>
      </p:sp>
      <p:sp>
        <p:nvSpPr>
          <p:cNvPr id="30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Symbol zastępczy zawartości 16">
            <a:extLst>
              <a:ext uri="{FF2B5EF4-FFF2-40B4-BE49-F238E27FC236}">
                <a16:creationId xmlns:a16="http://schemas.microsoft.com/office/drawing/2014/main" id="{EE9033DD-B57E-4D9D-9B22-4B594B1B1CA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91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  <p:sp>
        <p:nvSpPr>
          <p:cNvPr id="18" name="Symbol zastępczy stopki 17">
            <a:extLst>
              <a:ext uri="{FF2B5EF4-FFF2-40B4-BE49-F238E27FC236}">
                <a16:creationId xmlns:a16="http://schemas.microsoft.com/office/drawing/2014/main" id="{3622FDDE-8E26-446B-A55A-645F01935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457200">
              <a:spcAft>
                <a:spcPts val="600"/>
              </a:spcAft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Michal Kania, Digitalizacja Partnerstwa Publiczno-Prywatnego, 23.02.2021</a:t>
            </a:r>
            <a:endParaRPr lang="en-US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Symbol zastępczy numeru slajdu 22">
            <a:extLst>
              <a:ext uri="{FF2B5EF4-FFF2-40B4-BE49-F238E27FC236}">
                <a16:creationId xmlns:a16="http://schemas.microsoft.com/office/drawing/2014/main" id="{B3259428-6551-4AAE-9B4F-50CA5078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4BEF4873-8E1E-4427-96AB-5AC0D1892AD1}" type="slidenum">
              <a:rPr lang="en-US">
                <a:solidFill>
                  <a:srgbClr val="FFFFFF"/>
                </a:solidFill>
              </a:rPr>
              <a:pPr defTabSz="457200"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6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164E2E-62B0-4415-83F7-773C9B83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Raport EPEC (EIB) 2019 </a:t>
            </a:r>
          </a:p>
        </p:txBody>
      </p:sp>
      <p:graphicFrame>
        <p:nvGraphicFramePr>
          <p:cNvPr id="46" name="Symbol zastępczy zawartości 11">
            <a:extLst>
              <a:ext uri="{FF2B5EF4-FFF2-40B4-BE49-F238E27FC236}">
                <a16:creationId xmlns:a16="http://schemas.microsoft.com/office/drawing/2014/main" id="{21023441-2BC1-476B-8850-E0C548F1ACE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8" name="Symbol zastępczy zawartości 37">
            <a:extLst>
              <a:ext uri="{FF2B5EF4-FFF2-40B4-BE49-F238E27FC236}">
                <a16:creationId xmlns:a16="http://schemas.microsoft.com/office/drawing/2014/main" id="{D1C63779-ADAB-4EBD-ADE9-162229FFA4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962" y="1825625"/>
            <a:ext cx="4110075" cy="4351338"/>
          </a:xfrm>
          <a:prstGeom prst="rect">
            <a:avLst/>
          </a:prstGeom>
          <a:effectLst/>
        </p:spPr>
      </p:pic>
      <p:sp>
        <p:nvSpPr>
          <p:cNvPr id="43" name="Symbol zastępczy stopki 42">
            <a:extLst>
              <a:ext uri="{FF2B5EF4-FFF2-40B4-BE49-F238E27FC236}">
                <a16:creationId xmlns:a16="http://schemas.microsoft.com/office/drawing/2014/main" id="{DA4A4E67-5C34-410D-BD3A-1E42A40D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l">
              <a:spcAft>
                <a:spcPts val="600"/>
              </a:spcAft>
            </a:pPr>
            <a:r>
              <a:rPr lang="pl-PL" kern="1200">
                <a:solidFill>
                  <a:srgbClr val="303030"/>
                </a:solidFill>
                <a:latin typeface="+mn-lt"/>
                <a:ea typeface="+mn-ea"/>
                <a:cs typeface="+mn-cs"/>
              </a:rPr>
              <a:t>Michal Kania, Digitalizacja Partnerstwa Publiczno-Prywatnego, 23.02.2021</a:t>
            </a:r>
            <a:endParaRPr lang="en-US" kern="1200">
              <a:solidFill>
                <a:srgbClr val="30303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Symbol zastępczy numeru slajdu 43">
            <a:extLst>
              <a:ext uri="{FF2B5EF4-FFF2-40B4-BE49-F238E27FC236}">
                <a16:creationId xmlns:a16="http://schemas.microsoft.com/office/drawing/2014/main" id="{60D8699C-8F2B-4CF1-9835-41422F44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BEF4873-8E1E-4427-96AB-5AC0D1892AD1}" type="slidenum">
              <a:rPr lang="en-US">
                <a:solidFill>
                  <a:srgbClr val="303030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6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7FD4322-5CBB-4906-B89F-D86E90C36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1"/>
            <a:ext cx="4887685" cy="1777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PPP w Polsce </a:t>
            </a:r>
            <a:br>
              <a:rPr lang="en-US" sz="4000"/>
            </a:br>
            <a:r>
              <a:rPr lang="en-US" sz="4000"/>
              <a:t>Raport za lata 2005-2020</a:t>
            </a:r>
          </a:p>
        </p:txBody>
      </p:sp>
      <p:pic>
        <p:nvPicPr>
          <p:cNvPr id="12" name="Symbol zastępczy zawartości 11" descr="Obraz zawierający zewnętrzne, budynek, kolorowy&#10;&#10;Opis wygenerowany automatycznie">
            <a:extLst>
              <a:ext uri="{FF2B5EF4-FFF2-40B4-BE49-F238E27FC236}">
                <a16:creationId xmlns:a16="http://schemas.microsoft.com/office/drawing/2014/main" id="{DA5A4592-4E01-4D1B-8C0E-6F9D2A40E5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6" r="20288" b="2"/>
          <a:stretch/>
        </p:blipFill>
        <p:spPr>
          <a:xfrm>
            <a:off x="391903" y="573678"/>
            <a:ext cx="5103206" cy="5710645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F8F36E2-BBE5-43FE-822F-AD8CAE08C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451441-76D9-4127-8E65-6918574FA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88182" y="2894529"/>
            <a:ext cx="4887685" cy="3210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 err="1"/>
              <a:t>Liczba</a:t>
            </a:r>
            <a:r>
              <a:rPr lang="en-US" sz="1400" dirty="0"/>
              <a:t> </a:t>
            </a:r>
            <a:r>
              <a:rPr lang="en-US" sz="1400" dirty="0" err="1"/>
              <a:t>zawartych</a:t>
            </a:r>
            <a:r>
              <a:rPr lang="en-US" sz="1400" dirty="0"/>
              <a:t> </a:t>
            </a:r>
            <a:r>
              <a:rPr lang="en-US" sz="1400" dirty="0" err="1"/>
              <a:t>umów</a:t>
            </a:r>
            <a:r>
              <a:rPr lang="en-US" sz="1400" dirty="0"/>
              <a:t> PPP: 156</a:t>
            </a:r>
          </a:p>
          <a:p>
            <a:endParaRPr lang="en-US" sz="1400" dirty="0"/>
          </a:p>
          <a:p>
            <a:r>
              <a:rPr lang="en-US" sz="1400" dirty="0" err="1"/>
              <a:t>Liczba</a:t>
            </a:r>
            <a:r>
              <a:rPr lang="en-US" sz="1400" dirty="0"/>
              <a:t> </a:t>
            </a:r>
            <a:r>
              <a:rPr lang="en-US" sz="1400" dirty="0" err="1"/>
              <a:t>planowanych</a:t>
            </a:r>
            <a:r>
              <a:rPr lang="en-US" sz="1400" dirty="0"/>
              <a:t> </a:t>
            </a:r>
            <a:r>
              <a:rPr lang="en-US" sz="1400" dirty="0" err="1"/>
              <a:t>projektów</a:t>
            </a:r>
            <a:r>
              <a:rPr lang="en-US" sz="1400" dirty="0"/>
              <a:t> PPP: 128</a:t>
            </a:r>
          </a:p>
          <a:p>
            <a:r>
              <a:rPr lang="en-US" sz="1400" dirty="0" err="1"/>
              <a:t>Liczba</a:t>
            </a:r>
            <a:r>
              <a:rPr lang="en-US" sz="1400" dirty="0"/>
              <a:t> </a:t>
            </a:r>
            <a:r>
              <a:rPr lang="en-US" sz="1400" dirty="0" err="1"/>
              <a:t>planowanych</a:t>
            </a:r>
            <a:r>
              <a:rPr lang="en-US" sz="1400" dirty="0"/>
              <a:t> </a:t>
            </a:r>
            <a:r>
              <a:rPr lang="en-US" sz="1400" dirty="0" err="1"/>
              <a:t>projektów</a:t>
            </a:r>
            <a:r>
              <a:rPr lang="en-US" sz="1400" dirty="0"/>
              <a:t> PPP na </a:t>
            </a:r>
            <a:r>
              <a:rPr lang="en-US" sz="1400" dirty="0" err="1"/>
              <a:t>Śląsku</a:t>
            </a:r>
            <a:r>
              <a:rPr lang="en-US" sz="1400" dirty="0"/>
              <a:t>: 21</a:t>
            </a:r>
          </a:p>
          <a:p>
            <a:endParaRPr lang="en-US" sz="1400" dirty="0"/>
          </a:p>
          <a:p>
            <a:pPr marL="0"/>
            <a:r>
              <a:rPr lang="en-US" sz="1400" dirty="0" err="1"/>
              <a:t>Sektory</a:t>
            </a:r>
            <a:r>
              <a:rPr lang="en-US" sz="1400" dirty="0"/>
              <a:t>: </a:t>
            </a:r>
          </a:p>
          <a:p>
            <a:r>
              <a:rPr lang="en-US" sz="1400" dirty="0"/>
              <a:t>Transport</a:t>
            </a:r>
          </a:p>
          <a:p>
            <a:r>
              <a:rPr lang="en-US" sz="1400" dirty="0" err="1"/>
              <a:t>Użyteczność</a:t>
            </a:r>
            <a:r>
              <a:rPr lang="en-US" sz="1400" dirty="0"/>
              <a:t> </a:t>
            </a:r>
            <a:r>
              <a:rPr lang="en-US" sz="1400" dirty="0" err="1"/>
              <a:t>publiczna</a:t>
            </a:r>
            <a:endParaRPr lang="en-US" sz="1400" dirty="0"/>
          </a:p>
          <a:p>
            <a:r>
              <a:rPr lang="en-US" sz="1400" dirty="0"/>
              <a:t>Sport i </a:t>
            </a:r>
            <a:r>
              <a:rPr lang="en-US" sz="1400" dirty="0" err="1"/>
              <a:t>rekreacja</a:t>
            </a:r>
            <a:endParaRPr lang="en-US" sz="1400" dirty="0"/>
          </a:p>
          <a:p>
            <a:r>
              <a:rPr lang="en-US" sz="1400" dirty="0" err="1"/>
              <a:t>Gospodarka</a:t>
            </a:r>
            <a:r>
              <a:rPr lang="en-US" sz="1400" dirty="0"/>
              <a:t> </a:t>
            </a:r>
            <a:r>
              <a:rPr lang="en-US" sz="1400" dirty="0" err="1"/>
              <a:t>wod-kan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823036-EE23-436A-940C-91283F7F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8182" y="6355080"/>
            <a:ext cx="3622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900" kern="1200">
                <a:solidFill>
                  <a:schemeClr val="tx1">
                    <a:alpha val="70000"/>
                  </a:schemeClr>
                </a:solidFill>
                <a:latin typeface="Calibri" panose="020F0502020204030204"/>
                <a:ea typeface="+mn-ea"/>
                <a:cs typeface="+mn-cs"/>
              </a:rPr>
              <a:t>Michal Kania, Digitalizacja Partnerstwa Publiczno-Prywatnego, 23.02.2021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F5AE0F-828E-4FA6-AD0A-70355C90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8664" y="6355080"/>
            <a:ext cx="8281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BEF4873-8E1E-4427-96AB-5AC0D1892AD1}" type="slidenum">
              <a:rPr lang="en-US">
                <a:solidFill>
                  <a:schemeClr val="tx1">
                    <a:alpha val="70000"/>
                  </a:scheme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>
              <a:solidFill>
                <a:schemeClr val="tx1">
                  <a:alpha val="7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88826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375092-AE0E-4F78-9D41-0DD597DA5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1"/>
            <a:ext cx="4887685" cy="1777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PPP w Polsce </a:t>
            </a:r>
            <a:br>
              <a:rPr lang="en-US" sz="4000"/>
            </a:br>
            <a:r>
              <a:rPr lang="en-US" sz="4000"/>
              <a:t>(Perspektywy rozwoju)  </a:t>
            </a:r>
          </a:p>
        </p:txBody>
      </p:sp>
      <p:pic>
        <p:nvPicPr>
          <p:cNvPr id="9" name="Symbol zastępczy zawartości 8" descr="Obraz zawierający miasto&#10;&#10;Opis wygenerowany automatycznie">
            <a:extLst>
              <a:ext uri="{FF2B5EF4-FFF2-40B4-BE49-F238E27FC236}">
                <a16:creationId xmlns:a16="http://schemas.microsoft.com/office/drawing/2014/main" id="{359DC6F9-162C-4979-9DBA-A7E630B448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50" r="20100" b="-1"/>
          <a:stretch/>
        </p:blipFill>
        <p:spPr>
          <a:xfrm>
            <a:off x="391903" y="573678"/>
            <a:ext cx="5103206" cy="5710645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8F36E2-BBE5-43FE-822F-AD8CAE08C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7A28F-1E4E-4CA9-82DB-1454F52F7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88182" y="2894529"/>
            <a:ext cx="4887685" cy="3210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Rozwój infrastruktury publicznej </a:t>
            </a:r>
          </a:p>
          <a:p>
            <a:r>
              <a:rPr lang="en-US" sz="2000"/>
              <a:t>Ograniczone środki publiczne </a:t>
            </a:r>
          </a:p>
          <a:p>
            <a:r>
              <a:rPr lang="en-US" sz="2000"/>
              <a:t>Efektywność realizacji projektów infrastrukturalnych </a:t>
            </a:r>
          </a:p>
          <a:p>
            <a:r>
              <a:rPr lang="en-US" sz="2000"/>
              <a:t>Twin Transitions </a:t>
            </a:r>
          </a:p>
          <a:p>
            <a:r>
              <a:rPr lang="en-US" sz="2000"/>
              <a:t>Smart City 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129F91-77EF-431D-A8BD-2C0E1F49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8182" y="6355080"/>
            <a:ext cx="3622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900" kern="1200">
                <a:solidFill>
                  <a:schemeClr val="tx1">
                    <a:alpha val="70000"/>
                  </a:schemeClr>
                </a:solidFill>
                <a:latin typeface="Calibri" panose="020F0502020204030204"/>
                <a:ea typeface="+mn-ea"/>
                <a:cs typeface="+mn-cs"/>
              </a:rPr>
              <a:t>Michal Kania, Digitalizacja Partnerstwa Publiczno-Prywatnego, 23.02.2021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FBC308-3660-4870-94D5-C0576F8B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8664" y="6355080"/>
            <a:ext cx="8281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BEF4873-8E1E-4427-96AB-5AC0D1892AD1}" type="slidenum">
              <a:rPr lang="en-US">
                <a:solidFill>
                  <a:schemeClr val="tx1">
                    <a:alpha val="70000"/>
                  </a:scheme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schemeClr val="tx1">
                  <a:alpha val="7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1971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7DD81F5-73CD-4B1B-87FA-B8E868E7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1"/>
            <a:ext cx="4887685" cy="1777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Fazy realizacji projektów PPP</a:t>
            </a:r>
          </a:p>
        </p:txBody>
      </p:sp>
      <p:pic>
        <p:nvPicPr>
          <p:cNvPr id="10" name="Symbol zastępczy zawartości 9" descr="Obraz zawierający tekst, tablica&#10;&#10;Opis wygenerowany automatycznie">
            <a:extLst>
              <a:ext uri="{FF2B5EF4-FFF2-40B4-BE49-F238E27FC236}">
                <a16:creationId xmlns:a16="http://schemas.microsoft.com/office/drawing/2014/main" id="{4BAD9255-D1B6-48F0-8F51-E2BD1E1FC8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24" r="33241" b="1"/>
          <a:stretch/>
        </p:blipFill>
        <p:spPr>
          <a:xfrm>
            <a:off x="391903" y="573678"/>
            <a:ext cx="5103206" cy="5710645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8F36E2-BBE5-43FE-822F-AD8CAE08C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D8CD2-E133-485A-B44D-8C7EC91A5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88182" y="2894529"/>
            <a:ext cx="4887685" cy="3210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Planowanie i przygotowanie projektu PPP</a:t>
            </a:r>
          </a:p>
          <a:p>
            <a:r>
              <a:rPr lang="en-US" sz="2000"/>
              <a:t>Wybór partnera prywatnego w trybie ustawy PZP lub ustawy o umowie koncesji na roboty budowlane lub usługi</a:t>
            </a:r>
          </a:p>
          <a:p>
            <a:r>
              <a:rPr lang="en-US" sz="2000"/>
              <a:t>Zarządzanie umową PPP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22BA6D-A3F8-4996-8556-34972677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8182" y="6355080"/>
            <a:ext cx="3622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900" kern="1200">
                <a:solidFill>
                  <a:schemeClr val="tx1">
                    <a:alpha val="70000"/>
                  </a:schemeClr>
                </a:solidFill>
                <a:latin typeface="Calibri" panose="020F0502020204030204"/>
                <a:ea typeface="+mn-ea"/>
                <a:cs typeface="+mn-cs"/>
              </a:rPr>
              <a:t>Michal Kania, Digitalizacja Partnerstwa Publiczno-Prywatnego, 23.02.2021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3FF94C-B972-4A6E-A2AD-6D5C9AD9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8664" y="6355080"/>
            <a:ext cx="8281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BEF4873-8E1E-4427-96AB-5AC0D1892AD1}" type="slidenum">
              <a:rPr lang="en-US">
                <a:solidFill>
                  <a:schemeClr val="tx1">
                    <a:alpha val="70000"/>
                  </a:scheme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chemeClr val="tx1">
                  <a:alpha val="7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0722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06C51E-58CF-41DA-A363-56E2F8CB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1"/>
            <a:ext cx="4887685" cy="1777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”Twin Transitions”</a:t>
            </a:r>
            <a:br>
              <a:rPr lang="en-US" sz="4000"/>
            </a:br>
            <a:r>
              <a:rPr lang="en-US" sz="4000"/>
              <a:t>for Europe  </a:t>
            </a:r>
          </a:p>
        </p:txBody>
      </p:sp>
      <p:pic>
        <p:nvPicPr>
          <p:cNvPr id="10" name="Symbol zastępczy zawartości 9" descr="Obraz zawierający nocne niebo&#10;&#10;Opis wygenerowany automatycznie">
            <a:extLst>
              <a:ext uri="{FF2B5EF4-FFF2-40B4-BE49-F238E27FC236}">
                <a16:creationId xmlns:a16="http://schemas.microsoft.com/office/drawing/2014/main" id="{0FE53706-C268-43A5-B16F-C741055C78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0" r="24070" b="-1"/>
          <a:stretch/>
        </p:blipFill>
        <p:spPr>
          <a:xfrm>
            <a:off x="391903" y="573678"/>
            <a:ext cx="5103206" cy="571064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F8F36E2-BBE5-43FE-822F-AD8CAE08C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283CCE-4AAD-4DD1-A858-D269D1114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88182" y="2894529"/>
            <a:ext cx="4887685" cy="3210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/>
              <a:t>Nowa</a:t>
            </a:r>
            <a:r>
              <a:rPr lang="en-US" sz="2000" dirty="0"/>
              <a:t> </a:t>
            </a:r>
            <a:r>
              <a:rPr lang="en-US" sz="2000" dirty="0" err="1"/>
              <a:t>Strategia</a:t>
            </a:r>
            <a:r>
              <a:rPr lang="en-US" sz="2000" dirty="0"/>
              <a:t> Przemysłowa </a:t>
            </a:r>
            <a:r>
              <a:rPr lang="en-US" sz="2000" dirty="0" err="1"/>
              <a:t>dla</a:t>
            </a:r>
            <a:r>
              <a:rPr lang="en-US" sz="2000" dirty="0"/>
              <a:t> </a:t>
            </a:r>
            <a:r>
              <a:rPr lang="en-US" sz="2000" dirty="0" err="1"/>
              <a:t>Europy</a:t>
            </a:r>
            <a:r>
              <a:rPr lang="en-US" sz="2000" dirty="0"/>
              <a:t> (</a:t>
            </a:r>
            <a:r>
              <a:rPr lang="en-US" sz="2000" dirty="0" err="1"/>
              <a:t>Marzec</a:t>
            </a:r>
            <a:r>
              <a:rPr lang="en-US" sz="2000" dirty="0"/>
              <a:t>, 2021) </a:t>
            </a:r>
          </a:p>
          <a:p>
            <a:pPr marL="0"/>
            <a:endParaRPr lang="en-US" sz="2000" dirty="0"/>
          </a:p>
          <a:p>
            <a:r>
              <a:rPr lang="en-US" sz="3600" dirty="0"/>
              <a:t>Digitalizacja </a:t>
            </a:r>
            <a:endParaRPr lang="pl-PL" sz="3600" dirty="0"/>
          </a:p>
          <a:p>
            <a:endParaRPr lang="pl-PL" sz="2000" dirty="0"/>
          </a:p>
          <a:p>
            <a:r>
              <a:rPr lang="en-US" sz="2000" dirty="0"/>
              <a:t>Neutralność </a:t>
            </a:r>
            <a:r>
              <a:rPr lang="en-US" sz="2000" dirty="0" err="1"/>
              <a:t>klimatyczna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BC8A39-B8B7-414F-8394-09B312C9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8182" y="6355080"/>
            <a:ext cx="3622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900" kern="1200">
                <a:solidFill>
                  <a:schemeClr val="tx1">
                    <a:alpha val="70000"/>
                  </a:schemeClr>
                </a:solidFill>
                <a:latin typeface="Calibri" panose="020F0502020204030204"/>
                <a:ea typeface="+mn-ea"/>
                <a:cs typeface="+mn-cs"/>
              </a:rPr>
              <a:t>Michal Kania, Digitalizacja Partnerstwa Publiczno-Prywatnego, 23.02.2021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14999-8C3B-4B83-B0EF-4BEDE390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8664" y="6355080"/>
            <a:ext cx="8281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BEF4873-8E1E-4427-96AB-5AC0D1892AD1}" type="slidenum">
              <a:rPr lang="en-US">
                <a:solidFill>
                  <a:schemeClr val="tx1">
                    <a:alpha val="70000"/>
                  </a:scheme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7</a:t>
            </a:fld>
            <a:endParaRPr lang="en-US">
              <a:solidFill>
                <a:schemeClr val="tx1">
                  <a:alpha val="7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97108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26EE09D-3C72-48C6-BF8D-4DFE56A1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182" y="932961"/>
            <a:ext cx="4887685" cy="1777419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4000"/>
            </a:br>
            <a:r>
              <a:rPr lang="en-US" sz="4000"/>
              <a:t>Dziękuje za uwagę </a:t>
            </a:r>
          </a:p>
        </p:txBody>
      </p:sp>
      <p:pic>
        <p:nvPicPr>
          <p:cNvPr id="8" name="Symbol zastępczy zawartości 7" descr="Obraz zawierający tekst&#10;&#10;Opis wygenerowany automatycznie">
            <a:extLst>
              <a:ext uri="{FF2B5EF4-FFF2-40B4-BE49-F238E27FC236}">
                <a16:creationId xmlns:a16="http://schemas.microsoft.com/office/drawing/2014/main" id="{31D6EC24-A97B-443E-951F-5E81F2C7B0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4" r="22129" b="-1"/>
          <a:stretch/>
        </p:blipFill>
        <p:spPr>
          <a:xfrm>
            <a:off x="391903" y="573678"/>
            <a:ext cx="5103206" cy="5710645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F8F36E2-BBE5-43FE-822F-AD8CAE08C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34D6EF-5190-4D87-A4DD-4EF9D769A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88182" y="2894529"/>
            <a:ext cx="4887685" cy="32101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2000"/>
              <a:t>Michał Kania </a:t>
            </a:r>
          </a:p>
          <a:p>
            <a:r>
              <a:rPr lang="en-US" sz="2000"/>
              <a:t>Dr hab. prof. US</a:t>
            </a:r>
          </a:p>
          <a:p>
            <a:r>
              <a:rPr lang="en-US" sz="2000"/>
              <a:t>Radca Prawny</a:t>
            </a:r>
          </a:p>
          <a:p>
            <a:r>
              <a:rPr lang="en-US" sz="2000">
                <a:hlinkClick r:id="rId3"/>
              </a:rPr>
              <a:t>www.5pcommonplace.com</a:t>
            </a:r>
            <a:r>
              <a:rPr lang="en-US" sz="2000"/>
              <a:t> </a:t>
            </a:r>
          </a:p>
          <a:p>
            <a:r>
              <a:rPr lang="en-US" sz="2000"/>
              <a:t>Tel. 0048 502 393 160</a:t>
            </a:r>
          </a:p>
          <a:p>
            <a:pPr marL="0"/>
            <a:endParaRPr lang="en-US" sz="200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DA59BC-DCCF-4753-B3DC-7A8ED177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88182" y="6355080"/>
            <a:ext cx="3622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900" kern="1200">
                <a:solidFill>
                  <a:schemeClr val="tx1">
                    <a:alpha val="70000"/>
                  </a:schemeClr>
                </a:solidFill>
                <a:latin typeface="Calibri" panose="020F0502020204030204"/>
                <a:ea typeface="+mn-ea"/>
                <a:cs typeface="+mn-cs"/>
              </a:rPr>
              <a:t>Michal Kania, Digitalizacja Partnerstwa Publiczno-Prywatnego, 23.02.2021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F8DA54-3836-4DFC-A451-ECCA3453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28664" y="6355080"/>
            <a:ext cx="82818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BEF4873-8E1E-4427-96AB-5AC0D1892AD1}" type="slidenum">
              <a:rPr lang="en-US">
                <a:solidFill>
                  <a:schemeClr val="tx1">
                    <a:alpha val="70000"/>
                  </a:scheme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8</a:t>
            </a:fld>
            <a:endParaRPr lang="en-US">
              <a:solidFill>
                <a:schemeClr val="tx1">
                  <a:alpha val="7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0593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232</Words>
  <Application>Microsoft Office PowerPoint</Application>
  <PresentationFormat>Panoramiczny</PresentationFormat>
  <Paragraphs>62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Motyw pakietu Office</vt:lpstr>
      <vt:lpstr>  </vt:lpstr>
      <vt:lpstr>Raport EPEC (EIB) 2019</vt:lpstr>
      <vt:lpstr>Raport EPEC (EIB) 2019 </vt:lpstr>
      <vt:lpstr>PPP w Polsce  Raport za lata 2005-2020</vt:lpstr>
      <vt:lpstr>PPP w Polsce  (Perspektywy rozwoju)  </vt:lpstr>
      <vt:lpstr>Fazy realizacji projektów PPP</vt:lpstr>
      <vt:lpstr>”Twin Transitions” for Europe  </vt:lpstr>
      <vt:lpstr> Dziękuje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Digitalizacja Partnerstwa Publiczno-Prywatnego</dc:title>
  <dc:creator>Michal Kania</dc:creator>
  <cp:lastModifiedBy>Michal Kania</cp:lastModifiedBy>
  <cp:revision>13</cp:revision>
  <dcterms:created xsi:type="dcterms:W3CDTF">2021-02-18T07:21:52Z</dcterms:created>
  <dcterms:modified xsi:type="dcterms:W3CDTF">2021-02-20T10:16:27Z</dcterms:modified>
</cp:coreProperties>
</file>